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9891f6ac4a42d0" /><Relationship Type="http://schemas.openxmlformats.org/officeDocument/2006/relationships/extended-properties" Target="/docProps/app.xml" Id="Rd5d50f614cd74f25" /><Relationship Type="http://schemas.openxmlformats.org/officeDocument/2006/relationships/officeDocument" Target="/ppt/presentation.xml" Id="Rab8aac11c4424e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6cf382336f48bb"/>
  </p:sldMasterIdLst>
  <p:notesMasterIdLst>
    <p:notesMasterId xmlns:r="http://schemas.openxmlformats.org/officeDocument/2006/relationships" r:id="R46431988222c42b9"/>
  </p:notesMasterIdLst>
  <p:sldIdLst>
    <p:sldId xmlns:r="http://schemas.openxmlformats.org/officeDocument/2006/relationships" id="256" r:id="R9609e7b2e9b14fe9"/>
    <p:sldId xmlns:r="http://schemas.openxmlformats.org/officeDocument/2006/relationships" id="257" r:id="Rb29808d6727a4c26"/>
    <p:sldId xmlns:r="http://schemas.openxmlformats.org/officeDocument/2006/relationships" id="258" r:id="Rdff945810d974ab6"/>
    <p:sldId xmlns:r="http://schemas.openxmlformats.org/officeDocument/2006/relationships" id="259" r:id="Re1cd24eb562845fc"/>
    <p:sldId xmlns:r="http://schemas.openxmlformats.org/officeDocument/2006/relationships" id="260" r:id="R879ff3da68284f6b"/>
    <p:sldId xmlns:r="http://schemas.openxmlformats.org/officeDocument/2006/relationships" id="261" r:id="R82f99590b71e4726"/>
    <p:sldId xmlns:r="http://schemas.openxmlformats.org/officeDocument/2006/relationships" id="262" r:id="R02c70038b62748c4"/>
    <p:sldId xmlns:r="http://schemas.openxmlformats.org/officeDocument/2006/relationships" id="263" r:id="R9c45bcfc67b74c4a"/>
    <p:sldId xmlns:r="http://schemas.openxmlformats.org/officeDocument/2006/relationships" id="264" r:id="Re398f573c2b64230"/>
    <p:sldId xmlns:r="http://schemas.openxmlformats.org/officeDocument/2006/relationships" id="265" r:id="R50c8d954e8aa4723"/>
    <p:sldId xmlns:r="http://schemas.openxmlformats.org/officeDocument/2006/relationships" id="266" r:id="Rab62555f7c7c4a65"/>
    <p:sldId xmlns:r="http://schemas.openxmlformats.org/officeDocument/2006/relationships" id="267" r:id="Rc27caa80370241ff"/>
    <p:sldId xmlns:r="http://schemas.openxmlformats.org/officeDocument/2006/relationships" id="268" r:id="R474814516fe6437f"/>
    <p:sldId xmlns:r="http://schemas.openxmlformats.org/officeDocument/2006/relationships" id="269" r:id="Ra64167572e3d49f8"/>
    <p:sldId xmlns:r="http://schemas.openxmlformats.org/officeDocument/2006/relationships" id="270" r:id="R21e391d9f0ba46e1"/>
    <p:sldId xmlns:r="http://schemas.openxmlformats.org/officeDocument/2006/relationships" id="271" r:id="Rf3da3301b1654d2c"/>
    <p:sldId xmlns:r="http://schemas.openxmlformats.org/officeDocument/2006/relationships" id="272" r:id="Rd7ecd91958fd498f"/>
    <p:sldId xmlns:r="http://schemas.openxmlformats.org/officeDocument/2006/relationships" id="273" r:id="Rd8ff4d3bd89b4fdb"/>
    <p:sldId xmlns:r="http://schemas.openxmlformats.org/officeDocument/2006/relationships" id="274" r:id="R157fc07739944647"/>
    <p:sldId xmlns:r="http://schemas.openxmlformats.org/officeDocument/2006/relationships" id="275" r:id="R963dbfd5b2f14196"/>
    <p:sldId xmlns:r="http://schemas.openxmlformats.org/officeDocument/2006/relationships" id="276" r:id="Re7820f03552841a5"/>
    <p:sldId xmlns:r="http://schemas.openxmlformats.org/officeDocument/2006/relationships" id="277" r:id="Rb8b9b53993f84e3b"/>
    <p:sldId xmlns:r="http://schemas.openxmlformats.org/officeDocument/2006/relationships" id="278" r:id="R41ed2b92377d4900"/>
    <p:sldId xmlns:r="http://schemas.openxmlformats.org/officeDocument/2006/relationships" id="279" r:id="R89ec9840adb44a28"/>
    <p:sldId xmlns:r="http://schemas.openxmlformats.org/officeDocument/2006/relationships" id="280" r:id="Rb226c6f2baa54aeb"/>
    <p:sldId xmlns:r="http://schemas.openxmlformats.org/officeDocument/2006/relationships" id="281" r:id="R220b9e6656274cde"/>
    <p:sldId xmlns:r="http://schemas.openxmlformats.org/officeDocument/2006/relationships" id="282" r:id="R1c9bd08fc1b74eab"/>
    <p:sldId xmlns:r="http://schemas.openxmlformats.org/officeDocument/2006/relationships" id="283" r:id="R4d4dc7671f984f67"/>
    <p:sldId xmlns:r="http://schemas.openxmlformats.org/officeDocument/2006/relationships" id="284" r:id="R3172eaa3915944cf"/>
    <p:sldId xmlns:r="http://schemas.openxmlformats.org/officeDocument/2006/relationships" id="285" r:id="R28f99754473e48c0"/>
    <p:sldId xmlns:r="http://schemas.openxmlformats.org/officeDocument/2006/relationships" id="286" r:id="R35b7e082f6154671"/>
    <p:sldId xmlns:r="http://schemas.openxmlformats.org/officeDocument/2006/relationships" id="287" r:id="Rc33846e232324b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805f7a6e404350" /><Relationship Type="http://schemas.openxmlformats.org/officeDocument/2006/relationships/slideMaster" Target="/ppt/slideMasters/slideMaster1.xml" Id="R636cf382336f48bb" /><Relationship Type="http://schemas.openxmlformats.org/officeDocument/2006/relationships/notesMaster" Target="/ppt/notesMasters/notesMaster1.xml" Id="R46431988222c42b9" /><Relationship Type="http://schemas.openxmlformats.org/officeDocument/2006/relationships/presProps" Target="/ppt/presProps.xml" Id="Ra7066abd37544e2d" /><Relationship Type="http://schemas.openxmlformats.org/officeDocument/2006/relationships/tableStyles" Target="/ppt/tableStyles.xml" Id="Rdee0209b61bb4903" /><Relationship Type="http://schemas.openxmlformats.org/officeDocument/2006/relationships/slide" Target="/ppt/slides/slide1.xml" Id="R9609e7b2e9b14fe9" /><Relationship Type="http://schemas.openxmlformats.org/officeDocument/2006/relationships/slide" Target="/ppt/slides/slide2.xml" Id="Rb29808d6727a4c26" /><Relationship Type="http://schemas.openxmlformats.org/officeDocument/2006/relationships/slide" Target="/ppt/slides/slide3.xml" Id="Rdff945810d974ab6" /><Relationship Type="http://schemas.openxmlformats.org/officeDocument/2006/relationships/slide" Target="/ppt/slides/slide4.xml" Id="Re1cd24eb562845fc" /><Relationship Type="http://schemas.openxmlformats.org/officeDocument/2006/relationships/slide" Target="/ppt/slides/slide5.xml" Id="R879ff3da68284f6b" /><Relationship Type="http://schemas.openxmlformats.org/officeDocument/2006/relationships/slide" Target="/ppt/slides/slide6.xml" Id="R82f99590b71e4726" /><Relationship Type="http://schemas.openxmlformats.org/officeDocument/2006/relationships/slide" Target="/ppt/slides/slide7.xml" Id="R02c70038b62748c4" /><Relationship Type="http://schemas.openxmlformats.org/officeDocument/2006/relationships/slide" Target="/ppt/slides/slide8.xml" Id="R9c45bcfc67b74c4a" /><Relationship Type="http://schemas.openxmlformats.org/officeDocument/2006/relationships/slide" Target="/ppt/slides/slide9.xml" Id="Re398f573c2b64230" /><Relationship Type="http://schemas.openxmlformats.org/officeDocument/2006/relationships/slide" Target="/ppt/slides/slide10.xml" Id="R50c8d954e8aa4723" /><Relationship Type="http://schemas.openxmlformats.org/officeDocument/2006/relationships/slide" Target="/ppt/slides/slide11.xml" Id="Rab62555f7c7c4a65" /><Relationship Type="http://schemas.openxmlformats.org/officeDocument/2006/relationships/slide" Target="/ppt/slides/slide12.xml" Id="Rc27caa80370241ff" /><Relationship Type="http://schemas.openxmlformats.org/officeDocument/2006/relationships/slide" Target="/ppt/slides/slide13.xml" Id="R474814516fe6437f" /><Relationship Type="http://schemas.openxmlformats.org/officeDocument/2006/relationships/slide" Target="/ppt/slides/slide14.xml" Id="Ra64167572e3d49f8" /><Relationship Type="http://schemas.openxmlformats.org/officeDocument/2006/relationships/slide" Target="/ppt/slides/slide15.xml" Id="R21e391d9f0ba46e1" /><Relationship Type="http://schemas.openxmlformats.org/officeDocument/2006/relationships/slide" Target="/ppt/slides/slide16.xml" Id="Rf3da3301b1654d2c" /><Relationship Type="http://schemas.openxmlformats.org/officeDocument/2006/relationships/slide" Target="/ppt/slides/slide17.xml" Id="Rd7ecd91958fd498f" /><Relationship Type="http://schemas.openxmlformats.org/officeDocument/2006/relationships/slide" Target="/ppt/slides/slide18.xml" Id="Rd8ff4d3bd89b4fdb" /><Relationship Type="http://schemas.openxmlformats.org/officeDocument/2006/relationships/slide" Target="/ppt/slides/slide19.xml" Id="R157fc07739944647" /><Relationship Type="http://schemas.openxmlformats.org/officeDocument/2006/relationships/slide" Target="/ppt/slides/slide20.xml" Id="R963dbfd5b2f14196" /><Relationship Type="http://schemas.openxmlformats.org/officeDocument/2006/relationships/slide" Target="/ppt/slides/slide21.xml" Id="Re7820f03552841a5" /><Relationship Type="http://schemas.openxmlformats.org/officeDocument/2006/relationships/slide" Target="/ppt/slides/slide22.xml" Id="Rb8b9b53993f84e3b" /><Relationship Type="http://schemas.openxmlformats.org/officeDocument/2006/relationships/slide" Target="/ppt/slides/slide23.xml" Id="R41ed2b92377d4900" /><Relationship Type="http://schemas.openxmlformats.org/officeDocument/2006/relationships/slide" Target="/ppt/slides/slide24.xml" Id="R89ec9840adb44a28" /><Relationship Type="http://schemas.openxmlformats.org/officeDocument/2006/relationships/slide" Target="/ppt/slides/slide25.xml" Id="Rb226c6f2baa54aeb" /><Relationship Type="http://schemas.openxmlformats.org/officeDocument/2006/relationships/slide" Target="/ppt/slides/slide26.xml" Id="R220b9e6656274cde" /><Relationship Type="http://schemas.openxmlformats.org/officeDocument/2006/relationships/slide" Target="/ppt/slides/slide27.xml" Id="R1c9bd08fc1b74eab" /><Relationship Type="http://schemas.openxmlformats.org/officeDocument/2006/relationships/slide" Target="/ppt/slides/slide28.xml" Id="R4d4dc7671f984f67" /><Relationship Type="http://schemas.openxmlformats.org/officeDocument/2006/relationships/slide" Target="/ppt/slides/slide29.xml" Id="R3172eaa3915944cf" /><Relationship Type="http://schemas.openxmlformats.org/officeDocument/2006/relationships/slide" Target="/ppt/slides/slide30.xml" Id="R28f99754473e48c0" /><Relationship Type="http://schemas.openxmlformats.org/officeDocument/2006/relationships/slide" Target="/ppt/slides/slide31.xml" Id="R35b7e082f6154671" /><Relationship Type="http://schemas.openxmlformats.org/officeDocument/2006/relationships/slide" Target="/ppt/slides/slide32.xml" Id="Rc33846e232324b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7804d16dd84f8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53eb8d70a448b4" /><Relationship Type="http://schemas.openxmlformats.org/officeDocument/2006/relationships/notesMaster" Target="/ppt/notesMasters/notesMaster1.xml" Id="Rf2b87ad79f4247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6669c7199d40bd" /><Relationship Type="http://schemas.openxmlformats.org/officeDocument/2006/relationships/notesMaster" Target="/ppt/notesMasters/notesMaster1.xml" Id="R28417022bcca4d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3432232d4042cb" /><Relationship Type="http://schemas.openxmlformats.org/officeDocument/2006/relationships/notesMaster" Target="/ppt/notesMasters/notesMaster1.xml" Id="R0e4d22773e9f49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c661a9061f4685" /><Relationship Type="http://schemas.openxmlformats.org/officeDocument/2006/relationships/notesMaster" Target="/ppt/notesMasters/notesMaster1.xml" Id="R72c79a43666b40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49e5fe3fb54532" /><Relationship Type="http://schemas.openxmlformats.org/officeDocument/2006/relationships/notesMaster" Target="/ppt/notesMasters/notesMaster1.xml" Id="R160f723de48643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a7d1334bdf40c8" /><Relationship Type="http://schemas.openxmlformats.org/officeDocument/2006/relationships/notesMaster" Target="/ppt/notesMasters/notesMaster1.xml" Id="R4f40f8842fe544e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313fad7d4b4fa1" /><Relationship Type="http://schemas.openxmlformats.org/officeDocument/2006/relationships/notesMaster" Target="/ppt/notesMasters/notesMaster1.xml" Id="R69b12e2243af40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907b94f0e543e4" /><Relationship Type="http://schemas.openxmlformats.org/officeDocument/2006/relationships/notesMaster" Target="/ppt/notesMasters/notesMaster1.xml" Id="R39a448f51d944ba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2865c58c3994025" /><Relationship Type="http://schemas.openxmlformats.org/officeDocument/2006/relationships/notesMaster" Target="/ppt/notesMasters/notesMaster1.xml" Id="R27dd5749cfe644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90c6fb15cc84fd2" /><Relationship Type="http://schemas.openxmlformats.org/officeDocument/2006/relationships/notesMaster" Target="/ppt/notesMasters/notesMaster1.xml" Id="R90ff8d0b2e5f469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8b877d3abb47e8" /><Relationship Type="http://schemas.openxmlformats.org/officeDocument/2006/relationships/notesMaster" Target="/ppt/notesMasters/notesMaster1.xml" Id="R5843fa2bcb9b4a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8066e0a3510432a" /><Relationship Type="http://schemas.openxmlformats.org/officeDocument/2006/relationships/notesMaster" Target="/ppt/notesMasters/notesMaster1.xml" Id="R74aeec452a524ea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0bdedee3d374c8e" /><Relationship Type="http://schemas.openxmlformats.org/officeDocument/2006/relationships/notesMaster" Target="/ppt/notesMasters/notesMaster1.xml" Id="Rb4336f076c214cd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16efa95f47a4842" /><Relationship Type="http://schemas.openxmlformats.org/officeDocument/2006/relationships/notesMaster" Target="/ppt/notesMasters/notesMaster1.xml" Id="Reb4ef26b7d7c43b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4afe8d400a04e98" /><Relationship Type="http://schemas.openxmlformats.org/officeDocument/2006/relationships/notesMaster" Target="/ppt/notesMasters/notesMaster1.xml" Id="Rc1c81090797b40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0b33b25ef7a4848" /><Relationship Type="http://schemas.openxmlformats.org/officeDocument/2006/relationships/notesMaster" Target="/ppt/notesMasters/notesMaster1.xml" Id="R593311e643d949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d6281ecf5004ed5" /><Relationship Type="http://schemas.openxmlformats.org/officeDocument/2006/relationships/notesMaster" Target="/ppt/notesMasters/notesMaster1.xml" Id="R135761bf031b496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45fa98ba79b4f20" /><Relationship Type="http://schemas.openxmlformats.org/officeDocument/2006/relationships/notesMaster" Target="/ppt/notesMasters/notesMaster1.xml" Id="R2d38de5a34f6438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d0b46ed169b4446" /><Relationship Type="http://schemas.openxmlformats.org/officeDocument/2006/relationships/notesMaster" Target="/ppt/notesMasters/notesMaster1.xml" Id="Rf3cfc2cff48945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9f2fb1302094b64" /><Relationship Type="http://schemas.openxmlformats.org/officeDocument/2006/relationships/notesMaster" Target="/ppt/notesMasters/notesMaster1.xml" Id="R91066a092e88495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9222b75ea944040" /><Relationship Type="http://schemas.openxmlformats.org/officeDocument/2006/relationships/notesMaster" Target="/ppt/notesMasters/notesMaster1.xml" Id="Rc0a88d33c17c44e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a0a5af2d9a24d9c" /><Relationship Type="http://schemas.openxmlformats.org/officeDocument/2006/relationships/notesMaster" Target="/ppt/notesMasters/notesMaster1.xml" Id="R2889afe8d51e473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e3b37a12f6745be" /><Relationship Type="http://schemas.openxmlformats.org/officeDocument/2006/relationships/notesMaster" Target="/ppt/notesMasters/notesMaster1.xml" Id="Rdc0c1e4eb3614b3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0503e2bf4a14880" /><Relationship Type="http://schemas.openxmlformats.org/officeDocument/2006/relationships/notesMaster" Target="/ppt/notesMasters/notesMaster1.xml" Id="R67a85bbec561477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089d9ee46254f4f" /><Relationship Type="http://schemas.openxmlformats.org/officeDocument/2006/relationships/notesMaster" Target="/ppt/notesMasters/notesMaster1.xml" Id="Rb4a4267c9ab643c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c33b61d708c4248" /><Relationship Type="http://schemas.openxmlformats.org/officeDocument/2006/relationships/notesMaster" Target="/ppt/notesMasters/notesMaster1.xml" Id="R7e804020e71c4b6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a17e0711fa54274" /><Relationship Type="http://schemas.openxmlformats.org/officeDocument/2006/relationships/notesMaster" Target="/ppt/notesMasters/notesMaster1.xml" Id="R42a7be49623c4e3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fe97e1c46b8421f" /><Relationship Type="http://schemas.openxmlformats.org/officeDocument/2006/relationships/notesMaster" Target="/ppt/notesMasters/notesMaster1.xml" Id="R6854e67b90524d0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4c2e489c86a4017" /><Relationship Type="http://schemas.openxmlformats.org/officeDocument/2006/relationships/notesMaster" Target="/ppt/notesMasters/notesMaster1.xml" Id="R0fa414b0563444b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9d62efe4813497a" /><Relationship Type="http://schemas.openxmlformats.org/officeDocument/2006/relationships/notesMaster" Target="/ppt/notesMasters/notesMaster1.xml" Id="Ra569f2f627ea4c8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616a737278d4252" /><Relationship Type="http://schemas.openxmlformats.org/officeDocument/2006/relationships/notesMaster" Target="/ppt/notesMasters/notesMaster1.xml" Id="Rc9da492fb98340c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976aee8b52d4427" /><Relationship Type="http://schemas.openxmlformats.org/officeDocument/2006/relationships/notesMaster" Target="/ppt/notesMasters/notesMaster1.xml" Id="Ra15ba0aa65fa47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Alibaba listings change frequently. Prices and marketplace signals in this deck are snapshots.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https://m.alibaba.com/countrysearch/CN/customized-homes.html</a:t>
            </a:r>
          </a:p>
          <a:p xmlns:a="http://schemas.openxmlformats.org/drawingml/2006/main">
            <a:r>
              <a:t>https://www.alibaba.com/countrysearch/CN/electric-car-eec-certificate.html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https://www.gov.uk/import-goods-into-uk</a:t>
            </a:r>
          </a:p>
          <a:p xmlns:a="http://schemas.openxmlformats.org/drawingml/2006/main">
            <a:r>
              <a:t>https://www.gov.uk/planning-permission-england-wales</a:t>
            </a:r>
          </a:p>
          <a:p xmlns:a="http://schemas.openxmlformats.org/drawingml/2006/main">
            <a:r>
              <a:t>https://www.gov.uk/building-regulations-approval</a:t>
            </a:r>
          </a:p>
          <a:p xmlns:a="http://schemas.openxmlformats.org/drawingml/2006/main">
            <a:r>
              <a:t>https://www.gov.uk/importing-vehicles-into-the-uk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https://m.alibaba.com/countrysearch/CN/customized-homes.html</a:t>
            </a:r>
          </a:p>
          <a:p xmlns:a="http://schemas.openxmlformats.org/drawingml/2006/main">
            <a:r>
              <a:t>https://autopart.alibaba.com/product/cheapest-cars</a:t>
            </a:r>
          </a:p>
          <a:p xmlns:a="http://schemas.openxmlformats.org/drawingml/2006/main">
            <a:r>
              <a:t>https://autopart.alibaba.com/product/3-wheel-electric-cars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https://www.alibaba.com/product-detail/High-Quality-Expandable-Container-House-Rock_1601761827603.html</a:t>
            </a:r>
          </a:p>
          <a:p xmlns:a="http://schemas.openxmlformats.org/drawingml/2006/main">
            <a:r>
              <a:t>https://s.alicdn.com/@sc04/kf/H6ccee1ebfe3942a0911de36a7df819del.jpg_960x960q80.jpg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https://www.alibaba.com/product-detail/High-Quality-Expandable-Container-House-Rock_1601761827603.html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https://www.alibaba.com/product-detail/Luxury-Prefab-20ft-30ft-40ft-Shipping_1601692791934.html</a:t>
            </a:r>
          </a:p>
          <a:p xmlns:a="http://schemas.openxmlformats.org/drawingml/2006/main">
            <a:r>
              <a:t>https://s.alicdn.com/@sc04/kf/H9a2a601f82534598a5518d209ec7c380f.png_960x960q80.jpg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https://www.alibaba.com/product-detail/Luxury-Prefab-20ft-30ft-40ft-Shipping_1601692791934.html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https://www.alibaba.com/product-detail/Modern-20ft-2-Bedroom-Expandable-Container_1601379409859.html</a:t>
            </a:r>
          </a:p>
          <a:p xmlns:a="http://schemas.openxmlformats.org/drawingml/2006/main">
            <a:r>
              <a:t>https://sc04.alicdn.com/kf/H0ff9518bed5b4041bd4a2f16abd6b345z/284471129/H0ff9518bed5b4041bd4a2f16abd6b345z.png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https://www.alibaba.com/product-detail/Modern-20ft-2-Bedroom-Expandable-Container_1601379409859.html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https://www.alibaba.com/product-detail/20Ft-2-Bedroom-Prefab-House-Expandable_1601368817725.html</a:t>
            </a:r>
          </a:p>
          <a:p xmlns:a="http://schemas.openxmlformats.org/drawingml/2006/main">
            <a:r>
              <a:t>https://s.alicdn.com/@sc04/kf/H119ea88345f543c4a437f511f7803510J.png_960x960q80.jpg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https://www.alibaba.com/product-detail/20Ft-2-Bedroom-Prefab-House-Expandable_1601368817725.html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https://www.alibaba.com/product-detail/20Ft-Australia-2-Bedroom-Prefabricated-Container_1601223042436.html</a:t>
            </a:r>
          </a:p>
          <a:p xmlns:a="http://schemas.openxmlformats.org/drawingml/2006/main">
            <a:r>
              <a:t>https://sc04.alicdn.com/kf/Hae64345d6d3f4d3aa784d3a6ffae69b2o/20Ft-Australia-2-Bedroom-Prefabricated-Container-Home-40Ft-Expandable-Container-House-With-Full-Bathroom.jpg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https://www.alibaba.com/product-detail/20Ft-Australia-2-Bedroom-Prefabricated-Container_1601223042436.html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https://www.alibaba.com/product-detail/20ft-40ft-Waterproof-Prefabricated-Luxury-Foldable_1601292783708.html</a:t>
            </a:r>
          </a:p>
          <a:p xmlns:a="http://schemas.openxmlformats.org/drawingml/2006/main">
            <a:r>
              <a:t>https://s.alicdn.com/@sc04/kf/H3c2c18f257a244cbb5cbb01c574c6a89L.jpg_960x960q80.jpg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https://www.alibaba.com/product-detail/20ft-40ft-Waterproof-Prefabricated-Luxury-Foldable_1601292783708.html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https://www.alibaba.com/product-detail/2-bedroom-container-house-expandable-container_1601153445453.html</a:t>
            </a:r>
          </a:p>
          <a:p xmlns:a="http://schemas.openxmlformats.org/drawingml/2006/main">
            <a:r>
              <a:t>https://sc04.alicdn.com/kf/H5c2ddfc62d384e5aa0a52818f0c86d69U/232076667/H5c2ddfc62d384e5aa0a52818f0c86d69U.png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https://www.alibaba.com/product-detail/2-bedroom-container-house-expandable-container_1601153445453.html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https://www.alibaba.com/product-detail/2-Bedroom-Luxury-Modular-Prefab-Steel_1601484565687.html</a:t>
            </a:r>
          </a:p>
          <a:p xmlns:a="http://schemas.openxmlformats.org/drawingml/2006/main">
            <a:r>
              <a:t>https://s.alicdn.com/@sc04/kf/Hcb6e2c109705470fad656ec9408f839co.jpg_960x960q80.jpg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https://www.alibaba.com/product-detail/2-Bedroom-Luxury-Modular-Prefab-Steel_1601484565687.html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https://www.alibaba.com/product-detail/20ft-Expandable-Container-House-Prefabricated-Steel_1600192564773.html</a:t>
            </a:r>
          </a:p>
          <a:p xmlns:a="http://schemas.openxmlformats.org/drawingml/2006/main">
            <a:r>
              <a:t>https://s.alicdn.com/@sc04/kf/Hc227d9e9c69a4eeea18153ffb25e85d95.jpg_720x720q50.jpg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https://www.alibaba.com/product-detail/20ft-Expandable-Container-House-Prefabricated-Steel_1600192564773.html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https://www.alibaba.com/product-detail/YG-Prefabricated-Luxury-Living-Expandable-Container_1601214491407.html</a:t>
            </a:r>
          </a:p>
          <a:p xmlns:a="http://schemas.openxmlformats.org/drawingml/2006/main">
            <a:r>
              <a:t>https://s.alicdn.com/@sc04/kf/H323c9b90ebe0409f9089094e9a2b594aN.jpg_720x720q50.jpg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https://www.alibaba.com/product-detail/YG-Prefabricated-Luxury-Living-Expandable-Container_1601214491407.html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Approved Document B FAQ specifically warns that volumetric modular construction may need detailed evidence agreed with the building control body.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https://www.alibaba.com/product-detail/YG-Prefabricated-Luxury-Living-Expandable-Container_1601214491407.html</a:t>
            </a:r>
          </a:p>
          <a:p xmlns:a="http://schemas.openxmlformats.org/drawingml/2006/main">
            <a:r>
              <a:t>https://www.gov.uk/government/publications/approved-document-l-2026</a:t>
            </a:r>
          </a:p>
          <a:p xmlns:a="http://schemas.openxmlformats.org/drawingml/2006/main">
            <a:r>
              <a:t>https://www.gov.uk/guidance/approved-document-b-fire-safety-frequently-asked-questions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Foundation concepts are illustrative. A UK structural engineer must design the support system for the exact unit and site.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https://www.gov.uk/planning-permission-england-wales</a:t>
            </a:r>
          </a:p>
          <a:p xmlns:a="http://schemas.openxmlformats.org/drawingml/2006/main">
            <a:r>
              <a:t>https://www.gov.uk/building-regulations-approval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duty line is shown as zero only for this arithmetic example. It is not a statement of the correct commodity code or rate.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https://www.gov.uk/import-goods-into-uk</a:t>
            </a:r>
          </a:p>
          <a:p xmlns:a="http://schemas.openxmlformats.org/drawingml/2006/main">
            <a:r>
              <a:t>https://www.gov.uk/goods-sent-from-abroad/tax-and-duty</a:t>
            </a:r>
          </a:p>
          <a:p xmlns:a="http://schemas.openxmlformats.org/drawingml/2006/main">
            <a:r>
              <a:t>https://www.gov.uk/trade-tariff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https://autopart.alibaba.com/product/cheapest-cars</a:t>
            </a:r>
          </a:p>
          <a:p xmlns:a="http://schemas.openxmlformats.org/drawingml/2006/main">
            <a:r>
              <a:t>https://autopart.alibaba.com/product/3-wheel-electric-cars</a:t>
            </a:r>
          </a:p>
          <a:p xmlns:a="http://schemas.openxmlformats.org/drawingml/2006/main">
            <a:r>
              <a:t>https://www.gov.uk/vehicle-approval/motorcycle-single-vehicle-approval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https://www.alibaba.com/product-detail/EEC-L6e-electric-city-car-45Km_1600877218700.html</a:t>
            </a:r>
          </a:p>
          <a:p xmlns:a="http://schemas.openxmlformats.org/drawingml/2006/main">
            <a:r>
              <a:t>https://sc04.alicdn.com/kf/H446784bc201d46fd9e2d08fe43bac4a9S/251112827/H446784bc201d46fd9e2d08fe43bac4a9S.jpg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https://www.alibaba.com/product-detail/EEC-L6e-electric-city-car-45Km_1600877218700.html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https://www.alibaba.com/product-detail/electric-cars-approved-eec-coc-l6e_1601048450320.html</a:t>
            </a:r>
          </a:p>
          <a:p xmlns:a="http://schemas.openxmlformats.org/drawingml/2006/main">
            <a:r>
              <a:t>https://sc04.alicdn.com/kf/A875b30c2891b40249aa948138fd2a641Q/251112827/A875b30c2891b40249aa948138fd2a641Q.jpg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https://www.alibaba.com/product-detail/electric-cars-approved-eec-coc-l6e_1601048450320.html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https://www.alibaba.com/product-detail/EEC-L6e-Approved-Mini-2-Seater_1601214828459.html</a:t>
            </a:r>
          </a:p>
          <a:p xmlns:a="http://schemas.openxmlformats.org/drawingml/2006/main">
            <a:r>
              <a:t>https://s.alicdn.com/@sc04/kf/Hdaa505547baa4c45b0f8593b4003dfb1p.jpg_720x720q50.jpg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https://www.alibaba.com/product-detail/EEC-L6e-small-electric-car-for_1601214828459.html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https://www.alibaba.com/product-detail/EEC-L7E-Approved-Four-wheel-13KW_1600761264020.html</a:t>
            </a:r>
          </a:p>
          <a:p xmlns:a="http://schemas.openxmlformats.org/drawingml/2006/main">
            <a:r>
              <a:t>https://sc04.alicdn.com/kf/Ad08aa323d7ec446490df7a57472655efv/251112827/Ad08aa323d7ec446490df7a57472655efv.jpg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https://www.alibaba.com/product-detail/EEC-L7e-13KW-90km-h-Mini_1600761264020.html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https://www.alibaba.com/product-detail/China-EEC-L7e-Used-Electric-Mini_1601402533155.html</a:t>
            </a:r>
          </a:p>
          <a:p xmlns:a="http://schemas.openxmlformats.org/drawingml/2006/main">
            <a:r>
              <a:t>https://s.alicdn.com/@sc04/kf/He149c115023347bab268999a657e44a5f.png_720x720q50.jpg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https://www.alibaba.com/product-detail/L7e-electric-mini-cargo-van-electric_1601402533155.html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https://www.alibaba.com/product-detail/2026-Chinese-Manufacture-EEC-L6E-Low_1601671705743.html</a:t>
            </a:r>
          </a:p>
          <a:p xmlns:a="http://schemas.openxmlformats.org/drawingml/2006/main">
            <a:r>
              <a:t>https://s.alicdn.com/@sc04/kf/H34acd06fc94f4756b4ec08aea11fd96bz.png_960x960q80.jpg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https://www.alibaba.com/product-detail/2026-L6e-EEC-electric-cargo-tricycle_1601671705743.html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https://www.alibaba.com/product-detail/express-food-delivery-vehicle-L7e-eec_1601068553392.html</a:t>
            </a:r>
          </a:p>
          <a:p xmlns:a="http://schemas.openxmlformats.org/drawingml/2006/main">
            <a:r>
              <a:t>https://sc04.alicdn.com/kf/Hb37574dec96b4bf485178def1baa1b3cX/238997453/Hb37574dec96b4bf485178def1baa1b3cX.jpg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https://www.alibaba.com/product-detail/L7e-enclosed-electric-vehicle-China-manufacturer_1601068553392.html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https://www.alibaba.com/product-detail/small-Freeze-refrigerated-transportation-cargo-tricycle_1600156723073.html</a:t>
            </a:r>
          </a:p>
          <a:p xmlns:a="http://schemas.openxmlformats.org/drawingml/2006/main">
            <a:r>
              <a:t>https://sc01.alicdn.com/kf/Ha0d53adb1d324f1ea7d2d74c3fddda2aa/239440540/Ha0d53adb1d324f1ea7d2d74c3fddda2aa.jpg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https://www.alibaba.com/product-detail/Refrigerated-Electric-Cargo-Tricycle-with-Refrigeration_1600156723073.html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https://www.alibaba.com/product-detail/New-energy-electric-mini-truck-electric_62324659233.html</a:t>
            </a:r>
          </a:p>
          <a:p xmlns:a="http://schemas.openxmlformats.org/drawingml/2006/main">
            <a:r>
              <a:t>https://sc02.alicdn.com/kf/H52fd1511cac04d518c39927387262802k/229807408/H52fd1511cac04d518c39927387262802k.jpg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https://www.alibaba.com/product-detail/Electric-Mini-Truck-with-Cargo-Box_62324659233.html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OPEN ALIBABA LISTING label links to this exact product page. The Alibaba-hosted photograph was matched through indexed image results on 12 September 2026. Listing content can change or disappear.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https://www.alibaba.com/product-detail/High-quality-passenger-transport-electric-tricycle_1601105102694.html</a:t>
            </a:r>
          </a:p>
          <a:p xmlns:a="http://schemas.openxmlformats.org/drawingml/2006/main">
            <a:r>
              <a:t>https://sc04.alicdn.com/kf/Hbcadcd73beec40899f87088db1434acd8/231051214/Hbcadcd73beec40899f87088db1434acd8.png</a:t>
            </a:r>
          </a:p>
          <a:p xmlns:a="http://schemas.openxmlformats.org/drawingml/2006/main">
            <a:r>
              <a:t>Pricing and scale model added 12 September 2026.</a:t>
            </a:r>
          </a:p>
          <a:p xmlns:a="http://schemas.openxmlformats.org/drawingml/2006/main">
            <a:r>
              <a:t>FX planning rate: US$1.35 per £1.</a:t>
            </a:r>
          </a:p>
          <a:p xmlns:a="http://schemas.openxmlformats.org/drawingml/2006/main">
            <a:r>
              <a:t>Buying discounts and freight reductions are scenario assumptions, not supplier quotations.</a:t>
            </a:r>
          </a:p>
          <a:p xmlns:a="http://schemas.openxmlformats.org/drawingml/2006/main">
            <a:r>
              <a:t>Import VAT basis: https://www.gov.uk/goods-sent-from-abroad/tax-and-duty</a:t>
            </a:r>
          </a:p>
          <a:p xmlns:a="http://schemas.openxmlformats.org/drawingml/2006/main">
            <a:r>
              <a:t>Freight volatility reference: https://www.freightos.com/shipping-routes/shipping-from-china-to-the-uk/</a:t>
            </a:r>
          </a:p>
          <a:p xmlns:a="http://schemas.openxmlformats.org/drawingml/2006/main">
            <a:r>
              <a:t>Current Alibaba market benchmark page: https://www.alibaba.com/countrysearch/CN/home-and-house.html</a:t>
            </a:r>
          </a:p>
          <a:p xmlns:a="http://schemas.openxmlformats.org/drawingml/2006/main">
            <a:r>
              <a:t>Exact product link: https://www.alibaba.com/product-detail/Passenger-Electric-Tricycle-Enclosed-3-Wheel_1601105102694.html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GOV.UK says a motorcycle, three-wheeled or light four-wheeled vehicle needs provisional GB type approval or the MSVA route. Licence category depends on the vehicle classification and the driver's entitlement.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https://www.gov.uk/importing-vehicles-into-the-uk</a:t>
            </a:r>
          </a:p>
          <a:p xmlns:a="http://schemas.openxmlformats.org/drawingml/2006/main">
            <a:r>
              <a:t>https://www.gov.uk/importing-vehicles-into-the-uk/telling-hmrc</a:t>
            </a:r>
          </a:p>
          <a:p xmlns:a="http://schemas.openxmlformats.org/drawingml/2006/main">
            <a:r>
              <a:t>https://www.gov.uk/vehicle-approval/motorcycle-single-vehicle-approval</a:t>
            </a:r>
          </a:p>
          <a:p xmlns:a="http://schemas.openxmlformats.org/drawingml/2006/main">
            <a:r>
              <a:t>https://www.gov.uk/quad-bikes-the-rules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an arithmetic scenario, not a freight quote or tariff ruling. VAT is illustrated on product, freight and duty. Verify the commodity code and customs value.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https://www.gov.uk/goods-sent-from-abroad/tax-and-duty</a:t>
            </a:r>
          </a:p>
          <a:p xmlns:a="http://schemas.openxmlformats.org/drawingml/2006/main">
            <a:r>
              <a:t>https://www.gov.uk/trade-tariff</a:t>
            </a:r>
          </a:p>
          <a:p xmlns:a="http://schemas.openxmlformats.org/drawingml/2006/main">
            <a:r>
              <a:t>https://www.gov.uk/importing-vehicles-into-the-uk</a:t>
            </a:r>
          </a:p>
          <a:p xmlns:a="http://schemas.openxmlformats.org/drawingml/2006/main">
            <a:r>
              <a:t>https://www.reuters.com/world/uk/pound-climbs-after-uk-growth-beats-expectations-2026-09-11/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inspection and contract advice remain prudent for a high-value international purchase.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https://www.gov.uk/import-goods-into-uk</a:t>
            </a:r>
          </a:p>
          <a:p xmlns:a="http://schemas.openxmlformats.org/drawingml/2006/main">
            <a:r>
              <a:t>https://www.gov.uk/vehicle-approval/motorcycle-single-vehicle-approval</a:t>
            </a:r>
          </a:p>
          <a:p xmlns:a="http://schemas.openxmlformats.org/drawingml/2006/main">
            <a:r>
              <a:t>https://www.gov.uk/guidance/approved-document-b-fire-safety-frequently-asked-questions</a:t>
            </a:r>
          </a:p>
          <a:p xmlns:a="http://schemas.openxmlformats.org/drawingml/2006/main">
            <a:r>
              <a:t>https://www.gov.uk/government/publications/approved-document-l-2026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https://www.gov.uk/planning-permission-england-wales</a:t>
            </a:r>
          </a:p>
          <a:p xmlns:a="http://schemas.openxmlformats.org/drawingml/2006/main">
            <a:r>
              <a:t>https://www.gov.uk/building-regulations-approval</a:t>
            </a:r>
          </a:p>
          <a:p xmlns:a="http://schemas.openxmlformats.org/drawingml/2006/main">
            <a:r>
              <a:t>https://www.gov.uk/government/publications/approved-document-l-2026</a:t>
            </a:r>
          </a:p>
          <a:p xmlns:a="http://schemas.openxmlformats.org/drawingml/2006/main">
            <a:r>
              <a:t>https://www.gov.uk/guidance/approved-document-b-fire-safety-frequently-asked-questions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pilot should use current professional advice. This deck does not provide legal, engineering, customs or financial advice.</a:t>
            </a:r>
          </a:p>
          <a:p xmlns:a="http://schemas.openxmlformats.org/drawingml/2006/main">
            <a:r>
              <a:t>Sources checked 12 September 2026:</a:t>
            </a:r>
          </a:p>
          <a:p xmlns:a="http://schemas.openxmlformats.org/drawingml/2006/main">
            <a:r>
              <a:t>https://m.alibaba.com/countrysearch/CN/customized-homes.html</a:t>
            </a:r>
          </a:p>
          <a:p xmlns:a="http://schemas.openxmlformats.org/drawingml/2006/main">
            <a:r>
              <a:t>https://www.alibaba.com/countrysearch/CN/electric-car-eec-certificate.html</a:t>
            </a:r>
          </a:p>
          <a:p xmlns:a="http://schemas.openxmlformats.org/drawingml/2006/main">
            <a:r>
              <a:t>https://www.gov.uk/planning-permission-england-wales</a:t>
            </a:r>
          </a:p>
          <a:p xmlns:a="http://schemas.openxmlformats.org/drawingml/2006/main">
            <a:r>
              <a:t>https://www.gov.uk/importing-vehicles-into-the-uk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fd059f3d9945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3d0fc420b84657" /><Relationship Type="http://schemas.openxmlformats.org/officeDocument/2006/relationships/slideLayout" Target="/ppt/slideLayouts/slideLayout1.xml" Id="Re1244bd177cd4b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244bd177cd4b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4662adcee24b0d" /><Relationship Type="http://schemas.openxmlformats.org/officeDocument/2006/relationships/notesSlide" Target="/ppt/notesSlides/notesSlide1.xml" Id="R2d86301010924e7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646e296cd4edb" /><Relationship Type="http://schemas.openxmlformats.org/officeDocument/2006/relationships/notesSlide" Target="/ppt/notesSlides/notesSlide2.xml" Id="Rdeaac5644f7341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8fd7db39344ae" /><Relationship Type="http://schemas.openxmlformats.org/officeDocument/2006/relationships/notesSlide" Target="/ppt/notesSlides/notesSlide3.xml" Id="R4e42138d5c3748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05a0e9eba47d8" /><Relationship Type="http://schemas.openxmlformats.org/officeDocument/2006/relationships/image" Target="/ppt/media/image.jpeg" Id="R13bb7836a90d425a" /><Relationship Type="http://schemas.openxmlformats.org/officeDocument/2006/relationships/hyperlink" Target="https://www.alibaba.com/product-detail/High-Quality-Expandable-Container-House-Rock_1601761827603.html" TargetMode="External" Id="R0a0335b73f294868" /><Relationship Type="http://schemas.openxmlformats.org/officeDocument/2006/relationships/hyperlink" Target="https://www.alibaba.com/product-detail/High-Quality-Expandable-Container-House-Rock_1601761827603.html" TargetMode="External" Id="R7ab7e2ce83de4c82" /><Relationship Type="http://schemas.openxmlformats.org/officeDocument/2006/relationships/notesSlide" Target="/ppt/notesSlides/notesSlide4.xml" Id="R2668c6c2ea7047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7716d06a1c42c7" /><Relationship Type="http://schemas.openxmlformats.org/officeDocument/2006/relationships/image" Target="/ppt/media/image2.jpeg" Id="Rb4e2b868da304910" /><Relationship Type="http://schemas.openxmlformats.org/officeDocument/2006/relationships/hyperlink" Target="https://www.alibaba.com/product-detail/Luxury-Prefab-20ft-30ft-40ft-Shipping_1601692791934.html" TargetMode="External" Id="Rf2db2632d170421e" /><Relationship Type="http://schemas.openxmlformats.org/officeDocument/2006/relationships/hyperlink" Target="https://www.alibaba.com/product-detail/Luxury-Prefab-20ft-30ft-40ft-Shipping_1601692791934.html" TargetMode="External" Id="Rec0f5dbfd9f54371" /><Relationship Type="http://schemas.openxmlformats.org/officeDocument/2006/relationships/notesSlide" Target="/ppt/notesSlides/notesSlide5.xml" Id="Rc1c7f05e78b94a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a97a8969f4f38" /><Relationship Type="http://schemas.openxmlformats.org/officeDocument/2006/relationships/image" Target="/ppt/media/image3.jpeg" Id="Rca7d9cf633c54d39" /><Relationship Type="http://schemas.openxmlformats.org/officeDocument/2006/relationships/hyperlink" Target="https://www.alibaba.com/product-detail/Modern-20ft-2-Bedroom-Expandable-Container_1601379409859.html" TargetMode="External" Id="R3bc78ee06b394f0a" /><Relationship Type="http://schemas.openxmlformats.org/officeDocument/2006/relationships/hyperlink" Target="https://www.alibaba.com/product-detail/Modern-20ft-2-Bedroom-Expandable-Container_1601379409859.html" TargetMode="External" Id="R5a769ccb5392456e" /><Relationship Type="http://schemas.openxmlformats.org/officeDocument/2006/relationships/notesSlide" Target="/ppt/notesSlides/notesSlide6.xml" Id="Rd5c2d92845764d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2a4f945d1490a" /><Relationship Type="http://schemas.openxmlformats.org/officeDocument/2006/relationships/image" Target="/ppt/media/image4.jpeg" Id="R0a81fe61f23c4e1c" /><Relationship Type="http://schemas.openxmlformats.org/officeDocument/2006/relationships/hyperlink" Target="https://www.alibaba.com/product-detail/20Ft-2-Bedroom-Prefab-House-Expandable_1601368817725.html" TargetMode="External" Id="R53b49a63136644de" /><Relationship Type="http://schemas.openxmlformats.org/officeDocument/2006/relationships/hyperlink" Target="https://www.alibaba.com/product-detail/20Ft-2-Bedroom-Prefab-House-Expandable_1601368817725.html" TargetMode="External" Id="R10b34f3b0eca43ea" /><Relationship Type="http://schemas.openxmlformats.org/officeDocument/2006/relationships/notesSlide" Target="/ppt/notesSlides/notesSlide7.xml" Id="R2d78933f73a14c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2cf95547464ae2" /><Relationship Type="http://schemas.openxmlformats.org/officeDocument/2006/relationships/image" Target="/ppt/media/image5.jpeg" Id="Rcaf96ab9a0a84e14" /><Relationship Type="http://schemas.openxmlformats.org/officeDocument/2006/relationships/hyperlink" Target="https://www.alibaba.com/product-detail/20Ft-Australia-2-Bedroom-Prefabricated-Container_1601223042436.html" TargetMode="External" Id="R690c64f730354841" /><Relationship Type="http://schemas.openxmlformats.org/officeDocument/2006/relationships/hyperlink" Target="https://www.alibaba.com/product-detail/20Ft-Australia-2-Bedroom-Prefabricated-Container_1601223042436.html" TargetMode="External" Id="R3874b542eefc4bfe" /><Relationship Type="http://schemas.openxmlformats.org/officeDocument/2006/relationships/notesSlide" Target="/ppt/notesSlides/notesSlide8.xml" Id="R184e64cf46734c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9c0f588ed4f05" /><Relationship Type="http://schemas.openxmlformats.org/officeDocument/2006/relationships/image" Target="/ppt/media/image6.jpeg" Id="Rcd20b3f1d8e24fa5" /><Relationship Type="http://schemas.openxmlformats.org/officeDocument/2006/relationships/hyperlink" Target="https://www.alibaba.com/product-detail/20ft-40ft-Waterproof-Prefabricated-Luxury-Foldable_1601292783708.html" TargetMode="External" Id="R9f4aee54b794414c" /><Relationship Type="http://schemas.openxmlformats.org/officeDocument/2006/relationships/hyperlink" Target="https://www.alibaba.com/product-detail/20ft-40ft-Waterproof-Prefabricated-Luxury-Foldable_1601292783708.html" TargetMode="External" Id="R34f725a3b9c0499d" /><Relationship Type="http://schemas.openxmlformats.org/officeDocument/2006/relationships/notesSlide" Target="/ppt/notesSlides/notesSlide9.xml" Id="Rfdefc1f39ee6445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057679cb748e3" /><Relationship Type="http://schemas.openxmlformats.org/officeDocument/2006/relationships/image" Target="/ppt/media/image7.jpeg" Id="R51642c2088684d3e" /><Relationship Type="http://schemas.openxmlformats.org/officeDocument/2006/relationships/hyperlink" Target="https://www.alibaba.com/product-detail/2-bedroom-container-house-expandable-container_1601153445453.html" TargetMode="External" Id="R8d3dc30e125546ab" /><Relationship Type="http://schemas.openxmlformats.org/officeDocument/2006/relationships/hyperlink" Target="https://www.alibaba.com/product-detail/2-bedroom-container-house-expandable-container_1601153445453.html" TargetMode="External" Id="Radde12f9e0f04871" /><Relationship Type="http://schemas.openxmlformats.org/officeDocument/2006/relationships/notesSlide" Target="/ppt/notesSlides/notesSlide10.xml" Id="R370b2f290c6f45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418048df84196" /><Relationship Type="http://schemas.openxmlformats.org/officeDocument/2006/relationships/image" Target="/ppt/media/image8.jpeg" Id="R929e6d056e6d4fab" /><Relationship Type="http://schemas.openxmlformats.org/officeDocument/2006/relationships/hyperlink" Target="https://www.alibaba.com/product-detail/2-Bedroom-Luxury-Modular-Prefab-Steel_1601484565687.html" TargetMode="External" Id="R740df05abd2e489a" /><Relationship Type="http://schemas.openxmlformats.org/officeDocument/2006/relationships/hyperlink" Target="https://www.alibaba.com/product-detail/2-Bedroom-Luxury-Modular-Prefab-Steel_1601484565687.html" TargetMode="External" Id="Rb6593639cdc54e31" /><Relationship Type="http://schemas.openxmlformats.org/officeDocument/2006/relationships/notesSlide" Target="/ppt/notesSlides/notesSlide11.xml" Id="Rb3821b0fa05643b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0769cf367741b6" /><Relationship Type="http://schemas.openxmlformats.org/officeDocument/2006/relationships/image" Target="/ppt/media/image9.jpeg" Id="R69c8509529e84c8f" /><Relationship Type="http://schemas.openxmlformats.org/officeDocument/2006/relationships/hyperlink" Target="https://www.alibaba.com/product-detail/20ft-Expandable-Container-House-Prefabricated-Steel_1600192564773.html" TargetMode="External" Id="R7d9ffbcf5d514a29" /><Relationship Type="http://schemas.openxmlformats.org/officeDocument/2006/relationships/hyperlink" Target="https://www.alibaba.com/product-detail/20ft-Expandable-Container-House-Prefabricated-Steel_1600192564773.html" TargetMode="External" Id="Rb40f7227b9cf48bc" /><Relationship Type="http://schemas.openxmlformats.org/officeDocument/2006/relationships/notesSlide" Target="/ppt/notesSlides/notesSlide12.xml" Id="Rbb9524b2dbb1446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2905df8f0f4817" /><Relationship Type="http://schemas.openxmlformats.org/officeDocument/2006/relationships/image" Target="/ppt/media/image10.jpeg" Id="Rbd756226cd394e30" /><Relationship Type="http://schemas.openxmlformats.org/officeDocument/2006/relationships/hyperlink" Target="https://www.alibaba.com/product-detail/YG-Prefabricated-Luxury-Living-Expandable-Container_1601214491407.html" TargetMode="External" Id="Re73e334b44e34e72" /><Relationship Type="http://schemas.openxmlformats.org/officeDocument/2006/relationships/hyperlink" Target="https://www.alibaba.com/product-detail/YG-Prefabricated-Luxury-Living-Expandable-Container_1601214491407.html" TargetMode="External" Id="R132aff2f13b64840" /><Relationship Type="http://schemas.openxmlformats.org/officeDocument/2006/relationships/notesSlide" Target="/ppt/notesSlides/notesSlide13.xml" Id="Ra7bf5ee9cf784c9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28d32332042da" /><Relationship Type="http://schemas.openxmlformats.org/officeDocument/2006/relationships/notesSlide" Target="/ppt/notesSlides/notesSlide14.xml" Id="R4fbdd5df1242469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d323aee2aa49db" /><Relationship Type="http://schemas.openxmlformats.org/officeDocument/2006/relationships/notesSlide" Target="/ppt/notesSlides/notesSlide15.xml" Id="Rdb2fdeb8331c4d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12d0245ed4883" /><Relationship Type="http://schemas.openxmlformats.org/officeDocument/2006/relationships/notesSlide" Target="/ppt/notesSlides/notesSlide16.xml" Id="R36f5e13363034fe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5777ae0714f3d" /><Relationship Type="http://schemas.openxmlformats.org/officeDocument/2006/relationships/notesSlide" Target="/ppt/notesSlides/notesSlide17.xml" Id="Rb420a0ee803f47b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1e23c2729e453a" /><Relationship Type="http://schemas.openxmlformats.org/officeDocument/2006/relationships/image" Target="/ppt/media/image11.jpeg" Id="R0ecb429d78794608" /><Relationship Type="http://schemas.openxmlformats.org/officeDocument/2006/relationships/hyperlink" Target="https://www.alibaba.com/product-detail/EEC-L6e-electric-city-car-45Km_1600877218700.html" TargetMode="External" Id="R6ca0fc3d787e4f10" /><Relationship Type="http://schemas.openxmlformats.org/officeDocument/2006/relationships/hyperlink" Target="https://www.alibaba.com/product-detail/EEC-L6e-electric-city-car-45Km_1600877218700.html" TargetMode="External" Id="R942d9e89c0854ef0" /><Relationship Type="http://schemas.openxmlformats.org/officeDocument/2006/relationships/notesSlide" Target="/ppt/notesSlides/notesSlide18.xml" Id="R4b1f1e57921e4c9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45dc99a81a48ab" /><Relationship Type="http://schemas.openxmlformats.org/officeDocument/2006/relationships/image" Target="/ppt/media/image12.jpeg" Id="R361cb55bb326475a" /><Relationship Type="http://schemas.openxmlformats.org/officeDocument/2006/relationships/hyperlink" Target="https://www.alibaba.com/product-detail/electric-cars-approved-eec-coc-l6e_1601048450320.html" TargetMode="External" Id="Rc535c584bdf745ed" /><Relationship Type="http://schemas.openxmlformats.org/officeDocument/2006/relationships/hyperlink" Target="https://www.alibaba.com/product-detail/electric-cars-approved-eec-coc-l6e_1601048450320.html" TargetMode="External" Id="R593c4f1dc04645d7" /><Relationship Type="http://schemas.openxmlformats.org/officeDocument/2006/relationships/notesSlide" Target="/ppt/notesSlides/notesSlide19.xml" Id="Rcaad33fe679648c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bb57ec01240ae" /><Relationship Type="http://schemas.openxmlformats.org/officeDocument/2006/relationships/image" Target="/ppt/media/image13.jpeg" Id="Re62b0f1181014ace" /><Relationship Type="http://schemas.openxmlformats.org/officeDocument/2006/relationships/hyperlink" Target="https://www.alibaba.com/product-detail/EEC-L6e-Approved-Mini-2-Seater_1601214828459.html" TargetMode="External" Id="Rae48480e15864fc8" /><Relationship Type="http://schemas.openxmlformats.org/officeDocument/2006/relationships/hyperlink" Target="https://www.alibaba.com/product-detail/EEC-L6e-small-electric-car-for_1601214828459.html" TargetMode="External" Id="R96ef1242aa2d4c43" /><Relationship Type="http://schemas.openxmlformats.org/officeDocument/2006/relationships/notesSlide" Target="/ppt/notesSlides/notesSlide20.xml" Id="Rb0c683a0909646a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d32c57a5d4257" /><Relationship Type="http://schemas.openxmlformats.org/officeDocument/2006/relationships/image" Target="/ppt/media/image14.jpeg" Id="R3e5cfa14f05e4593" /><Relationship Type="http://schemas.openxmlformats.org/officeDocument/2006/relationships/hyperlink" Target="https://www.alibaba.com/product-detail/EEC-L7E-Approved-Four-wheel-13KW_1600761264020.html" TargetMode="External" Id="R539440ab61be4195" /><Relationship Type="http://schemas.openxmlformats.org/officeDocument/2006/relationships/hyperlink" Target="https://www.alibaba.com/product-detail/EEC-L7e-13KW-90km-h-Mini_1600761264020.html" TargetMode="External" Id="Rd6adff79397f4194" /><Relationship Type="http://schemas.openxmlformats.org/officeDocument/2006/relationships/notesSlide" Target="/ppt/notesSlides/notesSlide21.xml" Id="Rf4df37d20fa8476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ffb16d819041ca" /><Relationship Type="http://schemas.openxmlformats.org/officeDocument/2006/relationships/image" Target="/ppt/media/image15.jpeg" Id="R3c56de348cfe4e82" /><Relationship Type="http://schemas.openxmlformats.org/officeDocument/2006/relationships/hyperlink" Target="https://www.alibaba.com/product-detail/China-EEC-L7e-Used-Electric-Mini_1601402533155.html" TargetMode="External" Id="Ra61646a5e7984c80" /><Relationship Type="http://schemas.openxmlformats.org/officeDocument/2006/relationships/hyperlink" Target="https://www.alibaba.com/product-detail/L7e-electric-mini-cargo-van-electric_1601402533155.html" TargetMode="External" Id="Rc5334220c29f4625" /><Relationship Type="http://schemas.openxmlformats.org/officeDocument/2006/relationships/notesSlide" Target="/ppt/notesSlides/notesSlide22.xml" Id="R1686d483a42d4fb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ecfea019d4c37" /><Relationship Type="http://schemas.openxmlformats.org/officeDocument/2006/relationships/image" Target="/ppt/media/image16.jpeg" Id="R61c85140fddb48b1" /><Relationship Type="http://schemas.openxmlformats.org/officeDocument/2006/relationships/hyperlink" Target="https://www.alibaba.com/product-detail/2026-Chinese-Manufacture-EEC-L6E-Low_1601671705743.html" TargetMode="External" Id="R2d651a7a57bc42d8" /><Relationship Type="http://schemas.openxmlformats.org/officeDocument/2006/relationships/hyperlink" Target="https://www.alibaba.com/product-detail/2026-L6e-EEC-electric-cargo-tricycle_1601671705743.html" TargetMode="External" Id="Ref8d05e10fe441f7" /><Relationship Type="http://schemas.openxmlformats.org/officeDocument/2006/relationships/notesSlide" Target="/ppt/notesSlides/notesSlide23.xml" Id="R1ce109291174412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e53163d8fb4059" /><Relationship Type="http://schemas.openxmlformats.org/officeDocument/2006/relationships/image" Target="/ppt/media/image17.jpeg" Id="R87feaff2a86e4950" /><Relationship Type="http://schemas.openxmlformats.org/officeDocument/2006/relationships/hyperlink" Target="https://www.alibaba.com/product-detail/express-food-delivery-vehicle-L7e-eec_1601068553392.html" TargetMode="External" Id="R951da04800f84a51" /><Relationship Type="http://schemas.openxmlformats.org/officeDocument/2006/relationships/hyperlink" Target="https://www.alibaba.com/product-detail/L7e-enclosed-electric-vehicle-China-manufacturer_1601068553392.html" TargetMode="External" Id="R8688882370e14b22" /><Relationship Type="http://schemas.openxmlformats.org/officeDocument/2006/relationships/notesSlide" Target="/ppt/notesSlides/notesSlide24.xml" Id="Rc0f3ad8b4441476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9665e3e9d74e9a" /><Relationship Type="http://schemas.openxmlformats.org/officeDocument/2006/relationships/image" Target="/ppt/media/image18.jpeg" Id="Rc7866de3521d4abc" /><Relationship Type="http://schemas.openxmlformats.org/officeDocument/2006/relationships/hyperlink" Target="https://www.alibaba.com/product-detail/small-Freeze-refrigerated-transportation-cargo-tricycle_1600156723073.html" TargetMode="External" Id="Rfb11692946354e77" /><Relationship Type="http://schemas.openxmlformats.org/officeDocument/2006/relationships/hyperlink" Target="https://www.alibaba.com/product-detail/Refrigerated-Electric-Cargo-Tricycle-with-Refrigeration_1600156723073.html" TargetMode="External" Id="R1ff4c83b179d459c" /><Relationship Type="http://schemas.openxmlformats.org/officeDocument/2006/relationships/notesSlide" Target="/ppt/notesSlides/notesSlide25.xml" Id="Rcd4c8471016f49e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faca0e65d044ea" /><Relationship Type="http://schemas.openxmlformats.org/officeDocument/2006/relationships/image" Target="/ppt/media/image19.jpeg" Id="R05be058826c24f59" /><Relationship Type="http://schemas.openxmlformats.org/officeDocument/2006/relationships/hyperlink" Target="https://www.alibaba.com/product-detail/New-energy-electric-mini-truck-electric_62324659233.html" TargetMode="External" Id="R808cc161f53a480d" /><Relationship Type="http://schemas.openxmlformats.org/officeDocument/2006/relationships/hyperlink" Target="https://www.alibaba.com/product-detail/Electric-Mini-Truck-with-Cargo-Box_62324659233.html" TargetMode="External" Id="R6936ae09de4048be" /><Relationship Type="http://schemas.openxmlformats.org/officeDocument/2006/relationships/notesSlide" Target="/ppt/notesSlides/notesSlide26.xml" Id="R3767844e3cb2451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802de3c9974381" /><Relationship Type="http://schemas.openxmlformats.org/officeDocument/2006/relationships/image" Target="/ppt/media/image20.jpeg" Id="R8f1c6affbeb046e0" /><Relationship Type="http://schemas.openxmlformats.org/officeDocument/2006/relationships/hyperlink" Target="https://www.alibaba.com/product-detail/High-quality-passenger-transport-electric-tricycle_1601105102694.html" TargetMode="External" Id="Refc6617253a54a59" /><Relationship Type="http://schemas.openxmlformats.org/officeDocument/2006/relationships/hyperlink" Target="https://www.alibaba.com/product-detail/Passenger-Electric-Tricycle-Enclosed-3-Wheel_1601105102694.html" TargetMode="External" Id="R6c0f404ac4264283" /><Relationship Type="http://schemas.openxmlformats.org/officeDocument/2006/relationships/notesSlide" Target="/ppt/notesSlides/notesSlide27.xml" Id="Rd2648df5d730486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f4b1069fc454d" /><Relationship Type="http://schemas.openxmlformats.org/officeDocument/2006/relationships/notesSlide" Target="/ppt/notesSlides/notesSlide28.xml" Id="R27927027b36f497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a1634bfda4036" /><Relationship Type="http://schemas.openxmlformats.org/officeDocument/2006/relationships/notesSlide" Target="/ppt/notesSlides/notesSlide29.xml" Id="Rb60df077364c41a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95a579d1fe48d1" /><Relationship Type="http://schemas.openxmlformats.org/officeDocument/2006/relationships/notesSlide" Target="/ppt/notesSlides/notesSlide30.xml" Id="Rf089da6ba8e24c7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a3bcf973f4568" /><Relationship Type="http://schemas.openxmlformats.org/officeDocument/2006/relationships/notesSlide" Target="/ppt/notesSlides/notesSlide31.xml" Id="Rf92e51f005064f5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e5050ce2049ad" /><Relationship Type="http://schemas.openxmlformats.org/officeDocument/2006/relationships/notesSlide" Target="/ppt/notesSlides/notesSlide32.xml" Id="R0628acd6b5e641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105DB-CAA1-44E9-A3BD-68B012315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216C53-4BF1-4765-A866-0AFC6E03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685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Homes and mobility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without lifelong debt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917E90-70C5-4277-A351-C337C69F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657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AAB8B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AAB8B0"/>
                </a:solidFill>
                <a:latin typeface="DejaVu Sans"/>
                <a:ea typeface="DejaVu Sans"/>
                <a:cs typeface="DejaVu Sans"/>
              </a:rPr>
              <a:t>Twenty pictured Alibaba listings for modular two-bedroom housing and low-cost electric transport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E8216-7EBD-438F-990A-FEE4F16B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24275"/>
            <a:ext cx="5857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77F91D-4331-4AC3-8449-DED3E95F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191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market screen, not an endorsement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UK prices, permissions and road legality remain separate checks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CCE24-01E6-44E2-B1B7-23FCBD2B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1563053"/>
            <a:ext cx="1928813" cy="1183005"/>
          </a:xfrm>
          <a:prstGeom xmlns:a="http://schemas.openxmlformats.org/drawingml/2006/main" prst="roundRect">
            <a:avLst>
              <a:gd name="adj" fmla="val 6441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1A0E1-04F6-4A59-BE5B-E515E40D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9614" y="971550"/>
            <a:ext cx="2108835" cy="92583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B6AC8-D26B-4AC2-A1B4-3631F324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6868" y="1974533"/>
            <a:ext cx="385763" cy="771525"/>
          </a:xfrm>
          <a:prstGeom xmlns:a="http://schemas.openxmlformats.org/drawingml/2006/main" prst="roundRect">
            <a:avLst>
              <a:gd name="adj" fmla="val 19753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EC653C-0E99-42A1-BF27-0AE9CAE3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5365" y="1884521"/>
            <a:ext cx="411480" cy="360045"/>
          </a:xfrm>
          <a:prstGeom xmlns:a="http://schemas.openxmlformats.org/drawingml/2006/main" prst="roundRect">
            <a:avLst>
              <a:gd name="adj" fmla="val 211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39CDA-6A26-4AC6-9B98-047F554C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935" y="1884521"/>
            <a:ext cx="411480" cy="360045"/>
          </a:xfrm>
          <a:prstGeom xmlns:a="http://schemas.openxmlformats.org/drawingml/2006/main" prst="roundRect">
            <a:avLst>
              <a:gd name="adj" fmla="val 211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817C64-4DE5-4223-A04D-9E1E2721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427220"/>
            <a:ext cx="2333625" cy="773430"/>
          </a:xfrm>
          <a:prstGeom xmlns:a="http://schemas.openxmlformats.org/drawingml/2006/main" prst="roundRect">
            <a:avLst>
              <a:gd name="adj" fmla="val 9852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B471F0-42DD-4080-82B6-BBB658CE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7265" y="4000500"/>
            <a:ext cx="1293495" cy="746760"/>
          </a:xfrm>
          <a:prstGeom xmlns:a="http://schemas.openxmlformats.org/drawingml/2006/main" prst="roundRect">
            <a:avLst>
              <a:gd name="adj" fmla="val 10204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BEBC95-2FA6-4A9E-9B41-F30D522C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7290" y="4133850"/>
            <a:ext cx="413385" cy="386715"/>
          </a:xfrm>
          <a:prstGeom xmlns:a="http://schemas.openxmlformats.org/drawingml/2006/main" prst="roundRect">
            <a:avLst>
              <a:gd name="adj" fmla="val 19704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1BF95F-4517-4396-8D59-2A8B67E4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685" y="4133850"/>
            <a:ext cx="413385" cy="386715"/>
          </a:xfrm>
          <a:prstGeom xmlns:a="http://schemas.openxmlformats.org/drawingml/2006/main" prst="roundRect">
            <a:avLst>
              <a:gd name="adj" fmla="val 19704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461565-F560-4521-8B16-9B75B0D6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960620"/>
            <a:ext cx="493395" cy="49339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7995F-87B1-4010-A33F-50DD5CE5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5093970"/>
            <a:ext cx="226695" cy="22669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27ECE3-26B6-4A69-BC77-7CFE9B69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960620"/>
            <a:ext cx="493395" cy="49339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055E10-8343-4BC7-9A66-6544A115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5093970"/>
            <a:ext cx="226695" cy="22669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3C9752-943C-40BE-ABED-11AF971D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531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AAB8B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AB8B0"/>
                </a:solidFill>
                <a:latin typeface="DejaVu Sans"/>
                <a:ea typeface="DejaVu Sans"/>
                <a:cs typeface="DejaVu Sans"/>
              </a:rPr>
              <a:t>Prepared 12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4010945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9ADB9E-7E87-4F0D-8188-789348C3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02BBC-A280-4EFA-BB70-7BBC6EDB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The structure can be cheap while access remains expensive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0976CD-6E51-4D81-A4D1-B0FA6B9A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Factory price proves that the physical shell is only one part of housing and transport cost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1D2F9-7B7A-4A9D-A282-686012C7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00584-B590-4B63-9ACC-03A62D1F5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2571750" cy="31432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F8F698-E954-4EA4-8626-FC237713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257175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6C785-CA30-4B05-9A5F-44454580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47875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55C7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55C7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1E57C4-9B02-4A23-86B1-8BC8C5A94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431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Factory product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622162-E4AB-4B24-87D8-7CB72843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09925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Steel frame, panels, doors, windows and fitted options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00856-7452-4BAB-859C-77E5FB22C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695450"/>
            <a:ext cx="2571750" cy="31432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BFEB6E-B1DB-496D-85E8-F5A40A4C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695450"/>
            <a:ext cx="257175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A259D-054F-4DEF-A9B3-3285B7ED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047875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48B7A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48B7A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7DC3C-A947-44F7-8411-86297748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431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Movement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FF6DBB-520A-4064-8187-ADB6352C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209925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Ocean freight, insurance, customs, port handling and local delivery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2B805F-EAE0-4F37-8883-E7E7476D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95450"/>
            <a:ext cx="2571750" cy="31432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8EFE37-2D55-4E79-9990-4A1A3911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95450"/>
            <a:ext cx="257175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2BDFF-DFD1-41A1-AF25-D86B4F92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47875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2B55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2B55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180A7-D2C3-4324-8FCD-F5E185DA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5431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Permission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886AF-387D-4DDC-96D2-6DF523D8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209925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Planning, building control, vehicle approval, registration and insurance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CCEDE8-A9FA-4E28-A1E0-F0CED8DA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695450"/>
            <a:ext cx="2571750" cy="31432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5FEEAD-3038-4C7F-A242-110B48E7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695450"/>
            <a:ext cx="2571750" cy="152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41EFC1-130C-421B-BC7B-73358307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047875"/>
            <a:ext cx="571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E96F5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E96F5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8ABAA7-7D5B-4D3A-B3D0-EC32A7A9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4317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Place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CFCE2D-9AAB-4EF5-A549-950A18A6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09925"/>
            <a:ext cx="21431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Land, drainage, power, water, access, ground engineering and maintenance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0D8103-EDAE-4A6D-B15B-6A1A4CCB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286375"/>
            <a:ext cx="1038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Affordable structures already exist. Public choices determine whether people can lawfully and safely use them.</a:t>
            </a:r>
          </a:p>
        </p:txBody>
      </p:sp>
    </p:spTree>
    <p:extLst>
      <p:ext uri="{BB962C8B-B14F-4D97-AF65-F5344CB8AC3E}">
        <p14:creationId xmlns:p14="http://schemas.microsoft.com/office/powerpoint/2010/main" val="16105209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D2319F-203F-4DA3-9D95-32EB2465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E6013-133C-4565-9813-DCCD0C3EE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What the shortlist measures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CEA9A-AB54-40E4-BAC0-1B9C6B52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 rapid market screen using public listing data and official UK guidance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C7630-AF89-4AE6-8C63-410034B3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0E716-1298-4A37-A839-549F0143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28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60D9CF-370F-4382-A76D-201A2DA7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71625"/>
            <a:ext cx="1238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HOUSING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BA1BB2-4BCC-47E6-B0B1-8CEAA826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85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Two-bedroom wording or a configurable layout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36777-3A31-4376-95A2-998E6E6F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Advertised product price from roughly £3,000 to £20,000 for a plausible two-bedroom configuration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BC51A9-CF58-4E58-8EE6-461F54D1B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040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Expandable or modular form that can sit on engineered hardstanding, pads or piles without a full concrete slab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28BE0B-C5AC-4D4E-BDF7-AC8908B9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Rock wool named in the listing or available only after written specification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483E4C-74E8-46D3-B6AF-459BCFFE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524000"/>
            <a:ext cx="1428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7E606A-7CE8-44C7-90A0-FAB48C54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1571625"/>
            <a:ext cx="12382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VEHICLES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1E7817-9680-4BC7-817B-C06E6F0A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952625"/>
            <a:ext cx="485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Advertised product price below £5,000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27F09A-E624-432D-BA3C-AA0B6F6C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40030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 range of uses including short personal trips, accessible mobility, family transport, cargo, farm and refrigerated delivery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6F2F51-08EB-4310-8903-E33234C2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20040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Exact Alibaba product-page URL paired with its Alibaba-hosted photograph in the public image index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DC366C-20AF-42EF-B05A-1E02BA54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0050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Review and sold counts change quickly. Recheck them on Alibaba before ranking suppliers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333253-9B77-448D-AA6A-79E60F30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107061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C15B69-FEC3-4F61-9940-16DF430F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76850"/>
            <a:ext cx="10239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photograph proves the offer appears in the marketplace index. It does not prove the delivered specification or UK approval.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06B19-F4B3-4102-B73D-A2C5BAE5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7061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A4A1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PRICE RULE: green means an indexed figure was visible; amber means the seller price was not independently readable and the slide uses a stated planning allowance.</a:t>
            </a:r>
          </a:p>
        </p:txBody>
      </p:sp>
    </p:spTree>
    <p:extLst>
      <p:ext uri="{BB962C8B-B14F-4D97-AF65-F5344CB8AC3E}">
        <p14:creationId xmlns:p14="http://schemas.microsoft.com/office/powerpoint/2010/main" val="6894426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b7836a90d42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1C3A09-147E-4F58-89BF-508B4391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0a0335b73f294868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32FBE-FCF8-40ED-A5CD-D6E11930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5C22E-BC92-4038-B646-BA03B3FE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£11,500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34BD07-6C9E-49BB-893A-EA90C5C13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A00C30-DED1-4FB1-B0D6-9ED21253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61534A-4566-4EBD-BB99-2782D0E7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Rock wool appears in the title. The £11,500 figure is a planning allowance for comparison, not a seller quote.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£24.6k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£24.6k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£20.9k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£209k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£1.84m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£16.8k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£16.84m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£15.2bn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07710F-1AF3-439A-9ACB-55A11E00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C757F-793A-453C-AFA7-8296C106B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4232AF-4A95-4B39-9E31-C2F8494A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ab7e2ce83de4c82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21151838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e2b868da30491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F9BED2-1604-45AC-B1A5-2BD7F954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2db2632d170421e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C6921C-6593-49A3-961F-0705D590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5DB9B-B44D-4345-A23D-36ADFC9C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£8,000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389670-0974-4C5E-AB0B-58DC9EF6A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FFB8F3-9F4D-4C5D-9EE3-0844BECD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1EBAF0-E7D7-430F-A22E-A6A771A0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The listing names a two-bedroom option. The cost model assumes a mid-range fitted configuration.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£20.4k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£20.4k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£16.9k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£169k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£14.7k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£1.47m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£13.4k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£13.39m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£12.0bn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B6C478-5811-4835-9F3A-879C3FCD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0D3CE-BC76-42F8-894E-F6C0DD26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4DE168-261B-4101-AB2D-F8FC118A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c0f5dbfd9f54371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4861957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d9cf633c54d3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92F27-BCA1-453D-A220-5BD95F19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bc78ee06b394f0a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E6A47C-784F-4E6D-AB3F-A0BE9880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F1D073-8CC0-44AB-8A18-0609D41D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£4,000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7E19F-FCFA-4255-B10D-68E58A33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73861-344E-4C64-AD63-5A11C09B7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E1130-B978-41A4-84EF-20AC4F3F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The listing names two bedrooms. Confirm insulation, kitchen, bathroom and UK-ready services in the signed specification.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£1.05m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£9.46m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£8.4k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£8.40bn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F1A07-5C6A-48EF-88C8-44D896C7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881B7-7B89-4D38-8D4D-3D53642F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7A5FE7-D1C1-4D3B-BB85-DC316A22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5a769ccb5392456e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3319133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1fe61f23c4e1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E6110-4056-45BD-87A0-26593816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53b49a63136644de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00F45A-4291-4118-BD25-54EDFCD27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2E765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613BF-D5C0-4492-B847-6B45FA7A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PUBLIC MATCH £2,888–£3,407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C2A11F-CC0A-4215-9731-C0C2A56B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Matching public offer: US$3,899–4,599.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174E3E-FCF6-4D43-AF0F-BF907E4A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6BC04A-25D5-448D-9990-D7F587AAA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A matching-title public offer shows US$3,899–4,599. Confirm that the exact Alibaba seller offers the pictured specification.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£957k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£8.6k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£8.62m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£7.63bn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A269A-ED3D-4E8E-A710-C707374F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3ADD9-241B-4CAF-8AE3-A3ADB620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C51A08-B210-48F3-BB38-E2CF5594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0b34f3b0eca43ea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7543507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f96ab9a0a84e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E25EAF-8329-4834-BA1E-10CB7D2A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90c64f730354841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5E46D3-54FD-47D3-8522-E3CABCD6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C366A-F431-41F9-871A-212BD81A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£6,500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7A8E8-6FDE-46CD-9968-F7F82766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16E28A-09DA-4C07-A662-D71137EB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EB110-B14B-403B-A4DC-C71CB712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The listing names a bathroom. The model allows more than a bare shell but excludes UK site connections.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£15.2k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£152k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£13.1k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£1.31m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£11.92m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£10.7k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£10.7bn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D84B45-FFA7-476D-91E6-1E7E96D5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EF7F5B-A646-4BEB-AED5-21E2849A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981C02-0C53-4A29-8CB9-7C333196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874b542eefc4bfe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7194847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0b3f1d8e24f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EB362-3C01-4ABB-ABF6-45D0A012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f4aee54b794414c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B41CDA-22ED-4CA4-9BE2-07EC7BC8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BF09B-2FF0-48FF-A1CC-A437B5A5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£6,000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C9957-160F-49E7-9B32-5140D02A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82A22-A182-46C9-A437-4D5CFD1D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B1DBC-5575-4427-AAAF-3AB021A6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Waterproof and two-bedroom claims need drawings and test evidence. The price shown here is a comparison allowance.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£1.26m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£11.42m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£10.2bn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BE90A-7ED3-41BB-A7A3-62AF0988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3A06C4-CA08-4E19-A941-986EDD37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9C6557-27C5-45CE-AD90-053A98B4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4f725a3b9c0499d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654763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642c2088684d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CEFE5-B702-4727-A387-5D7C1D8C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d3dc30e125546ab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72535A-CD20-41C6-B1A7-BFA95B2E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A5F4D-BC70-4A7B-B45F-F6379799D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£5,500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2FACA5-EB9D-412C-AA06-C67F04CE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AB4AF-F4E3-4532-9D10-60A18BD5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CCE6B-CC2C-44C4-B73A-04EA59B5D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Furniture and fitted systems may be optional. Treat the model price as a procurement placeholder.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£17.4k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£17.4k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£1.20m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£10.93m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£9.8k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£9.75bn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679AAC-804E-4A9C-BB8D-B3EBF7A6A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F26639-C516-4B0F-A652-E7DC74EF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7A2AAA-EA3C-4CA7-87FF-EBF9EE04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dde12f9e0f04871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6147991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e6d056e6d4fa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696C5-EF8A-46B2-A889-FC57628F7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40df05abd2e489a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47878F-29A4-45A6-8ED9-308DB4765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A9201-36FC-4679-B052-1B78420BD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£9,000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AF10E-EF06-49F3-9A88-4E75CE4B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A1E90-1B8E-4A10-9B47-EE7AB631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05F811-B05D-4F2B-A72C-74EC93B5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The listing names a luxury two-bedroom form. Fire and insulation evidence still need written confirmation.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£21.6k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£21.6k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£181k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£15.7k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£1.57m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£14.38m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£12.9bn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DA4172-6F56-4BFB-BA65-279723DF4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A08276-0367-486C-8B96-968EB53D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D368B5-85F6-4516-8449-9AAC57A4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6593639cdc54e31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2629993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c8509529e84c8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A9A24-9A0A-4B7B-BEA5-78E0DD92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d9ffbcf5d514a29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C5AA50-9347-473F-AB53-724AEF2F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89FD5-9A6F-47D7-9D7B-1636A89F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£7,000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35BC4-A6E7-4B24-A598-FC323DA5F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593C2-3798-45EE-8047-83E63C58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9E67C-3A3C-42BF-9CEB-E4B8782E1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Rock wool appears in the title. Confirm thickness and coverage in walls, roof and floor before deposit.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£19.2k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£19.2k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£15.8k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£158k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£13.6k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£1.36m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£12.41m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£11.1k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£11.1bn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40213B-9027-41A9-A3AF-93B36683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4C88F2-C95D-43BF-9AB7-D232104C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80BA2C-9A84-44D3-AEAF-261EC8FD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40f7227b9cf48bc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35014259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756226cd394e3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7A140-287A-4197-8671-B8AB5414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73e334b44e34e72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249F5-D0C5-4BED-A271-2A48BFFB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2E765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EA29C-9B55-43A9-A331-07179428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£1,192 @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E1EF1-0FE7-4266-98B2-2215AFE5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US$1,609 at 10 units was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B9669-A49B-4032-AE5F-5CF71C82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811F1-CB3C-46C4-ACD8-2D954867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The indexed figure may cover a shell or limited configuration. It does not prove a complete two-bedroom home.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2E765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£12.2k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£9.2k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£91.6k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3–5 mo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6–12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£6.7k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£6.69m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1–3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£5.87bn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BFE115-E82A-4936-B35E-AD38C7F3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EE6374-400E-482B-A167-766A8462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ocean freight, insurance, port, UK haulage and crane; then 20% import VAT. Duty assumed 0%. Excludes land, approvals, base, utilities and installation. Deploy 1–5 working days per unit after the prepared site is ready.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A98518-2713-4BF0-82D1-4A791899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2E765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E765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2E765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32aff2f13b64840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7478155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90BA16-F39B-44EF-ABB8-6A52A6B7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E5B0AC-CFBC-42B7-A9BC-5C1F5B26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13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Three pictured listings name rock wool, but only one gives a thickness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239DD8-1E73-4318-B278-2714BFE8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 written construction schedule must turn a marketing phrase into a testable specification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5BA51-B001-4D0E-8CC8-482260C3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BA120-4413-4849-B01C-9B33FEF0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04950"/>
            <a:ext cx="3714750" cy="39052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07CFD7-1A22-4A6E-B679-44BD6D98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907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55C77A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55C77A"/>
                </a:solidFill>
                <a:latin typeface="DejaVu Sans"/>
                <a:ea typeface="DejaVu Sans"/>
                <a:cs typeface="DejaVu Sans"/>
              </a:rPr>
              <a:t>VISIBLE EVIDENCE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92688-D1E0-4FB8-B5E7-E84753CFF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38375"/>
            <a:ext cx="295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YG names a 75 mm rock-wool wall panel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9FAE84-AC55-49CB-A903-EFE44D28B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24250"/>
            <a:ext cx="3000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AB8B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AB8B0"/>
                </a:solidFill>
                <a:latin typeface="DejaVu Sans"/>
                <a:ea typeface="DejaVu Sans"/>
                <a:cs typeface="DejaVu Sans"/>
              </a:rPr>
              <a:t>That still does not prove rock wool in the roof or floor, the required U-value, fire performance, moisture control or UK compliance.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303022-34D3-40D5-807B-251791FF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533525"/>
            <a:ext cx="6381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66490-7582-4303-9E7C-D66206C3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6573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Envelope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012204-97B7-45A0-80AC-F927013B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57350"/>
            <a:ext cx="461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Walls, roof and floor all named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CB5AAC-0D22-46B4-B427-C40BDC33B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200275"/>
            <a:ext cx="6381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18A108-1179-4970-95B9-547EC0AB0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3241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Material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114342-70B0-4FF4-97D1-3EB329B0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24100"/>
            <a:ext cx="461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Manufacturer, density and thickness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D29DA-9076-4355-BF01-E7D4204F9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867025"/>
            <a:ext cx="6381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90A358-0B9A-4E46-A46F-9D761A10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9908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Thermal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563D3-A460-43EF-BDDF-02656D21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90850"/>
            <a:ext cx="461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Calculated U-values for the exact assembly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CB941A-975F-4301-B602-2E4D2917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533775"/>
            <a:ext cx="6381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456CB8-5C1B-4D53-86D3-A00F2C2F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576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Fire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622E53-3E89-4937-BB56-AAA731807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57600"/>
            <a:ext cx="461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Test reports for panels, joints and penetrations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1E59E0-B196-4990-AC17-F67AF8F7E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200525"/>
            <a:ext cx="6381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1890E8-E75F-47C4-8CA7-1A4ADFA5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3243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Moisture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76996E-C5B0-4AD8-8BD6-28946D42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61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Vapour control, thermal bridges and condensation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C42C86-2790-4E01-81AC-C845447A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67275"/>
            <a:ext cx="63817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262EAF-B9C9-4642-9CF4-82F520CF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99110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Acoustic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DDD82C-64C0-4F87-AE81-CB21B360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991100"/>
            <a:ext cx="4619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Measured airborne and impact performance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C7BF88-ECFA-4636-9DB5-14148CBD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5638800"/>
            <a:ext cx="6334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Building Control should agree the evidence route before manufacture begins.</a:t>
            </a:r>
          </a:p>
        </p:txBody>
      </p:sp>
    </p:spTree>
    <p:extLst>
      <p:ext uri="{BB962C8B-B14F-4D97-AF65-F5344CB8AC3E}">
        <p14:creationId xmlns:p14="http://schemas.microsoft.com/office/powerpoint/2010/main" val="914566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9C30F79-C05B-4A45-A3DF-7DAADF8D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91F8B0-671B-4E40-B793-714348C5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 full concrete slab can be avoided, but foundations cannot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86B7D-A931-488F-B3AE-AE7E701A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The ground system must carry weight, resist wind uplift, drain water and remain level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36C02-536B-4CF5-BFAC-80126BE6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1D599-3D53-484B-B2FB-85634533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33337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702D4-C9F3-44C3-938C-B899A2C0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33337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16B955-699B-4E41-8F7F-98E6ADA0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02882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Engineered hardstanding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50C81-C37C-450A-B61A-1194E765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724150"/>
            <a:ext cx="285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Compacted sub-base with drainage and adjustable steel pads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57AFB-B78F-42C3-9154-F5E471542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B9F4F8-C978-4F0F-AD69-6443CEB06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4B5142-DA24-4640-949B-64ECF6BA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E8817A-A081-46F9-B67C-7931E5B8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E31461-049E-423F-B5A6-B8620100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619250"/>
            <a:ext cx="33337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2E1C57-7181-4EE0-AF11-3C247F033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619250"/>
            <a:ext cx="33337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DB4E8B-2E48-499B-889E-96B6E687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2882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Ground screws or piles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1D5EF5-3261-4F57-A2AC-B98C0B9B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24150"/>
            <a:ext cx="285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Steel supports can reduce excavation and remain removable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F58FD6-49AE-4FD0-B4A9-03858060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5112CD-9BA1-4685-8631-4756FE12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33D510-C406-45EC-9D17-4A1A6D1A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F72B2A-494C-49AA-9032-3B849C83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9703C1-06C0-40D1-8519-62E508C6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619250"/>
            <a:ext cx="33337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439AE3-2E3B-44BB-9DAD-1194FAA5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619250"/>
            <a:ext cx="333375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71C9B7-39D5-4191-92DF-A9017E6F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02882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Piers or stilts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967194-9231-4DC2-8FA5-9805F4A1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24150"/>
            <a:ext cx="285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Useful on slopes or flood-aware sites when an engineer designs the bracing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58F5F9-9FA0-475B-B714-3642E4D2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4F7570-03F5-48C2-95F5-3A58055E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08034D-BF29-4F77-9CD5-76648B22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407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F6C7E0-75A0-40B3-AAAB-69353605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4010025"/>
            <a:ext cx="2857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657E8A-BCDE-424A-A4D7-CDF0E4A3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0706100" cy="895350"/>
          </a:xfrm>
          <a:prstGeom xmlns:a="http://schemas.openxmlformats.org/drawingml/2006/main" prst="roundRect">
            <a:avLst>
              <a:gd name="adj" fmla="val 8511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4A1E02-EB9E-46D5-AE6D-8B1634BF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076825"/>
            <a:ext cx="102393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Before ordering: soil and drainage review, bearing capacity, wind zone and uplift, flood risk, service routes, delivery access and crane position.</a:t>
            </a:r>
          </a:p>
        </p:txBody>
      </p:sp>
    </p:spTree>
    <p:extLst>
      <p:ext uri="{BB962C8B-B14F-4D97-AF65-F5344CB8AC3E}">
        <p14:creationId xmlns:p14="http://schemas.microsoft.com/office/powerpoint/2010/main" val="11138426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EE37EC-6428-43BD-98A8-77EA12F6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F4C737-9546-418A-882E-AAFCAB0E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 £10,000 factory house can reach about £22,000 before site 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49A01E-BE24-47AD-B5EE-85CFF59E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Illustrative procurement case. Real duty, freight and handling depend on the contract and commodity code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AC3A3-A1A0-4189-A69D-15ECB753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E2DEB5-DB37-4CAE-99B8-4FAF9E66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619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Factory configuration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21790-0C40-4C12-AC41-28CF6AB1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1619250"/>
            <a:ext cx="5291667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CC157-E48A-4D27-9BB6-4EFCD961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7335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£10,000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D9824-8F37-4462-9BE0-CB13B628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81275"/>
            <a:ext cx="2619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Freight and insurance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6C272B-E951-4FE7-A9DD-76DAFE91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457450"/>
            <a:ext cx="2645833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8AE108-DBD5-4765-964A-0B67FCAD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571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£5,000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4551D0-1B83-43F8-B09C-02E7C7C1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19475"/>
            <a:ext cx="2619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Import VAT illustration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15C9F7-B4ED-48DA-B8E2-0C67E2AA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295650"/>
            <a:ext cx="15875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54CB1B-0696-4503-A00B-A75EBB33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4099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£3,000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C53FB4-8BA1-4CFA-A2A6-295465E2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57675"/>
            <a:ext cx="2619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Port, UK haulage and crane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1CF82E-83C0-4A48-B5DD-9E9B0887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133850"/>
            <a:ext cx="2116667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12FB7F-9BE7-42BF-8683-47D8AEDB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2481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£4,000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1BD548-3BF7-4FFA-B02C-9C524199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0"/>
            <a:ext cx="102870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619BB4-5BC1-44DB-B8B7-65C11586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324475"/>
            <a:ext cx="9858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About £22,000 before planning, design, Building Control, foundations, utility connections, drainage, landscaping and contingency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6F464-801D-4A09-9087-247628D6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7220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VAT normally applies to the customs value including postage, packaging, insurance and any duty. Check the tariff classification before relying on an estimate.</a:t>
            </a:r>
          </a:p>
        </p:txBody>
      </p:sp>
    </p:spTree>
    <p:extLst>
      <p:ext uri="{BB962C8B-B14F-4D97-AF65-F5344CB8AC3E}">
        <p14:creationId xmlns:p14="http://schemas.microsoft.com/office/powerpoint/2010/main" val="32737851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C03C5CC-9499-4A4E-96DC-F1908661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579785-FB2A-4150-87DC-40398A36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Low-cost electric transport serves different jobs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A5B9F4-5599-4FAB-9B2A-09CCACFF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The cheapest listing may be useful on private land even when it cannot qualify for public-road use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4584A-93D0-464A-B701-024407BE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390FB-22DB-42EB-AE51-DC6EE868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2552700" cy="3190875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A4085-8F4F-44C1-AC90-358CAC44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385060"/>
            <a:ext cx="1583531" cy="524828"/>
          </a:xfrm>
          <a:prstGeom xmlns:a="http://schemas.openxmlformats.org/drawingml/2006/main" prst="roundRect">
            <a:avLst>
              <a:gd name="adj" fmla="val 14519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46AB3-BB50-472F-B3D1-C55B3EF1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5883" y="2095500"/>
            <a:ext cx="877729" cy="506730"/>
          </a:xfrm>
          <a:prstGeom xmlns:a="http://schemas.openxmlformats.org/drawingml/2006/main" prst="roundRect">
            <a:avLst>
              <a:gd name="adj" fmla="val 15038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477DD3-1875-43D5-B068-0630A087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1614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ED61B-107C-4DFB-AB3C-6BF0C3188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6418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EC02B-AA90-4E8B-AE49-82A79C7E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4931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ABA71C-84FA-4F18-9608-E2DD57476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419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136C93-3923-453B-A11C-A64A69C7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4563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4B3406-400C-468E-B9F7-97EC01CF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DCBF99-E5C2-4211-885C-B26357962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57575"/>
            <a:ext cx="2133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Short local trips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1E96AA-234A-4D29-B77B-B15739A02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95750"/>
            <a:ext cx="2133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Two-seat L6e-style cabin cars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7FFBD-8736-423A-BF3D-D962B7AA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666875"/>
            <a:ext cx="2552700" cy="3190875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96FE38-4C57-446E-8AC9-7650C969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385060"/>
            <a:ext cx="1583531" cy="524828"/>
          </a:xfrm>
          <a:prstGeom xmlns:a="http://schemas.openxmlformats.org/drawingml/2006/main" prst="roundRect">
            <a:avLst>
              <a:gd name="adj" fmla="val 14519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73703D-11A0-4300-A642-1FE3C1BD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7183" y="2095500"/>
            <a:ext cx="877729" cy="506730"/>
          </a:xfrm>
          <a:prstGeom xmlns:a="http://schemas.openxmlformats.org/drawingml/2006/main" prst="roundRect">
            <a:avLst>
              <a:gd name="adj" fmla="val 15038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E38EAA-E8B7-4487-B670-F47E9760C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2914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8E1148-B95E-4336-94CC-A5B617C05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7718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5D0D24-FEEA-4957-BB5E-69BB5414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6231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EBCA75-7D95-42B9-91A1-67CD1F03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6719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658726-A97C-4852-8CD3-1102AB835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5863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D02D9A-DB50-4E06-AC0D-24FEFD0A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8E3506-6597-419D-B6E4-84F1CCA0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457575"/>
            <a:ext cx="2133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Accessible mobility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CF14DD-C5C1-4AD0-83C7-66121FEC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95750"/>
            <a:ext cx="2133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Enclosed scooters and low-speed cabins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503E33-E4B6-46B4-B04E-92B2E2DC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666875"/>
            <a:ext cx="2552700" cy="3190875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6792C3-1AD2-46E1-9FA5-65D16F23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385060"/>
            <a:ext cx="1583531" cy="524828"/>
          </a:xfrm>
          <a:prstGeom xmlns:a="http://schemas.openxmlformats.org/drawingml/2006/main" prst="roundRect">
            <a:avLst>
              <a:gd name="adj" fmla="val 14519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CCB5F98-EBCA-4443-A896-4666C1A2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8483" y="2095500"/>
            <a:ext cx="877729" cy="506730"/>
          </a:xfrm>
          <a:prstGeom xmlns:a="http://schemas.openxmlformats.org/drawingml/2006/main" prst="roundRect">
            <a:avLst>
              <a:gd name="adj" fmla="val 15038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A6F3F04-903B-4D7C-8D00-028D1108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4214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1BABB4C-1F90-4E8E-94FA-EA83C93E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9018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822D09-8C0A-4D40-8601-8FC59F87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7531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C8E27E4-B647-4A61-8B37-55810BDF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8019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C779A87-BFB4-46E4-96D9-92587B69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7163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9D09F47-1FE7-42B1-A9D5-65A36E60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C4BF82E-46B9-4732-A879-B51236FE4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457575"/>
            <a:ext cx="2133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Family and shared use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55F941D-0ACC-4A1C-B0D8-A430C0EF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95750"/>
            <a:ext cx="2133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Three-seat and four-seat mini EVs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0967A3A-B6D3-4AA3-9B59-9552ED50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666875"/>
            <a:ext cx="2552700" cy="3190875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0229D8B-E271-4DF7-886D-2726F160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385060"/>
            <a:ext cx="1583531" cy="524828"/>
          </a:xfrm>
          <a:prstGeom xmlns:a="http://schemas.openxmlformats.org/drawingml/2006/main" prst="roundRect">
            <a:avLst>
              <a:gd name="adj" fmla="val 14519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03AD42A-071F-4CAF-B25B-34BE0D2C2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9783" y="2095500"/>
            <a:ext cx="877729" cy="506730"/>
          </a:xfrm>
          <a:prstGeom xmlns:a="http://schemas.openxmlformats.org/drawingml/2006/main" prst="roundRect">
            <a:avLst>
              <a:gd name="adj" fmla="val 15038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760ECAB-BEAE-4F80-A11C-D248698A9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5514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D8BF65C-023B-429D-A42F-399791CE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318" y="2185988"/>
            <a:ext cx="280511" cy="262414"/>
          </a:xfrm>
          <a:prstGeom xmlns:a="http://schemas.openxmlformats.org/drawingml/2006/main" prst="roundRect">
            <a:avLst>
              <a:gd name="adj" fmla="val 29038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0CBA75C-512B-48E2-95EF-FFAEC0A9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8831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B5C2FFF-B4DB-4931-B0E0-309472E8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9319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CC28146-42E7-4598-AABA-34DD6A75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8463" y="2747010"/>
            <a:ext cx="334804" cy="3348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49894C4-FE23-471A-8CA4-5513D0008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2837498"/>
            <a:ext cx="153829" cy="1538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0E841A3-D6B7-4883-872A-F8766966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457575"/>
            <a:ext cx="21336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Work and delivery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12E692E-3E27-4065-9FEE-041967FF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095750"/>
            <a:ext cx="2133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Open cargo trikes, pickups and refrigerated boxes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5BAF3E2-4444-435C-9D2E-BBD4BA16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863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Public-road use requires the exact vehicle, documents and equipment to pass the GB approval and registration route.</a:t>
            </a:r>
          </a:p>
        </p:txBody>
      </p:sp>
    </p:spTree>
    <p:extLst>
      <p:ext uri="{BB962C8B-B14F-4D97-AF65-F5344CB8AC3E}">
        <p14:creationId xmlns:p14="http://schemas.microsoft.com/office/powerpoint/2010/main" val="161206910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cb429d7879460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73D777-0B73-4B6A-8E39-6720D8B62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ca0fc3d787e4f10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ECEAE-4F3A-4FED-A4E9-E7369982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33AFA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3745F7-FBBA-41F6-B69B-C880B1D6F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£1,356–£1,441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2A801-A1F5-4BC4-9988-AC269834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US$1,830–1,945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51CB6-4BF0-4EEF-AF9B-B772AF2C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2C480-88C5-4B72-82B9-36E344C8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Possible L6e route only if the VIN-linked documents and exact equipment support GB approval.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£30.7k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£261k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£2.37m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£2.04bn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8219C-73D7-46F3-9F47-1F8D185B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2D7F69-7807-4AAC-9F80-3CC22013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5F07CF-E828-4F44-A074-75B3DD0C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42d9e89c0854ef0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4341451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1cb55bb32647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832C7-F2C1-4C3B-8B3F-62CD3C3E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535c584bdf745ed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588045-1B24-4BA9-86D6-C4E9DFE6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33AFA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888670-44A4-4670-AED2-EB018849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£2,519–£2,593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FF61E-0D21-43BB-B907-0583AC02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US$3,400–3,500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90B11C-4B60-4CCF-8372-68FCDD99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B82C41-72E5-41CA-B59D-E88973D7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EEC or CoC wording from a seller does not guarantee DVLA registration or an insurance quote.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£4.5k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£45.3k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£396k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£3.62m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£3.19bn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A29C64-CFB2-477E-AEA1-A43461B2E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23458A-6D75-4273-8440-A1109410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6025C7-5F38-4D85-9882-1E9C58C4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593c4f1dc04645d7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015052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2b0f1181014a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0DF8C-E8AB-4B23-A57B-55A5CE01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e48480e15864fc8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7A5EB-4108-4DC8-8389-23310206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CD066-D724-43D1-A375-F56AE1438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£3,500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9615F-78E4-4378-AD51-5D6A038F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A7137D-CEA5-412C-8B92-F45B954D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CDA23-89B4-45F1-A377-52E5C624F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The model stays below the £5,000 factory-price ceiling. Confirm battery, charger, brakes, glazing and lighting.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£5.7k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£57.1k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£5.1k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£4.65m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£4.1k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£4.13bn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B991E1-DF00-4146-9373-5813C5E0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57B384-268D-4507-ABC2-E914BA44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779E7-3CDB-4EA5-86A8-1D42094A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6ef1242aa2d4c43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68784533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cfa14f05e45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0480D-8EAF-4DF9-BCDF-C7C128798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539440ab61be4195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84B913-C443-4DDD-8BBA-D153066C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F0738-4303-4BCE-A7D2-68A489577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£3,700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3518A-6C0C-4F08-A892-7DCECC84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0E29EF-14BB-4FA2-B708-7485CECC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99A981-2337-4A66-A3B6-3A08EE7E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Higher speed raises approval, licensing and insurance demands. Reject the exact unit if the quote exceeds £5,000.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£59.6k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£529k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£4.86m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£4.32bn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87CF4-24D9-46F6-AA4B-C619A633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802876-EAAC-4E0A-8532-ABC5C12E4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ED0786-6921-4289-B667-990E1934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d6adff79397f4194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68048373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56de348cfe4e8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9CF69-A380-4133-B4EC-CBD241D0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61646a5e7984c80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08568-F3CE-4FEF-89CD-D2FA326A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BED109-122B-491D-872D-8DCAF75B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£3,700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4EDA59-9153-410E-977E-BF5271C6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014203-90A2-40D2-9DBC-899A4A00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A87C9-64B1-402F-9040-2EDB7E7C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Cargo payload and category need proof. The comparison price excludes business fit-out and road approval work.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£59.6k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£529k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£4.9k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£4.86m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£4.32bn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595469-287D-4FDE-A119-53A7C705A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65622D-FDE7-40D8-9E5D-587D302E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5901D-9370-4EF7-A2B4-F674F5A5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5334220c29f4625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203224023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85140fddb48b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87F3C0-2790-4445-86A4-1FE20870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2d651a7a57bc42d8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CA9F2-9285-429E-9AE2-D4BEA9C1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96A1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6B6DE2-1B5B-4461-A86B-0093306A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MODEL PRICE £2,200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E73B8-905B-452B-98FF-37A83607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Seller tier hidden. Written quote required.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6D809-02E1-4EB2-824F-BFA11445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21E501-AFDE-4E39-A3E0-53596971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B4A0C"/>
                </a:solidFill>
                <a:latin typeface="DejaVu Sans"/>
                <a:ea typeface="DejaVu Sans"/>
                <a:cs typeface="DejaVu Sans"/>
              </a:rPr>
              <a:t>Private-site use may be the practical route. Confirm enclosed-box options, battery transport evidence and spares.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£40.8k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£355k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£3.2k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£3.24m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£2.8k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£2.84bn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6F4F0-D559-454E-BCCB-48C267805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0A8953-4999-4324-A030-56260059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5894C4-CB98-45D5-B93D-39D8BC17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f8d05e10fe441f7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86328979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feaff2a86e49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8AE85-CA70-47CE-8FA5-37CDEF359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951da04800f84a51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C244C8-298C-4FCD-8AF4-199BBD3EC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33AFA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F766F1-E6EA-4364-8223-287EB5485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£3,185–£3,333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60AFD5-FA4A-4EC5-A382-60515B42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US$4,300–4,500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0E57F-1D84-487F-A2E9-02E37307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F8225-6034-463C-BD4F-073D5FD2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The exact conformity file must match the delivered VIN and configuration. Seller badges alone do not prove approval.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£6.9k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£54.1k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£4.8k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£478k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£4.39m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£3.9k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£3.89bn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437016-0C85-420B-803E-A7EB4F14D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90EFB-34B2-4228-9530-E21FF240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FC26A-2014-4377-AF98-D747DA59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688882370e14b22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22452736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66de3521d4a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3383C-0FB9-4A5F-9F91-18FD2E7F3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b11692946354e77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C37A6-1EF3-42F0-BBAA-106953F9E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33AFA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AC714E-A138-4062-8D8A-98F6034B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£1,347–£1,399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1B0F68-8879-4F7D-9A1F-DF2D862D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US$1,818–1,888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AE550D-E7A6-45BF-B623-DE6014CE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7DCF9A-3C5D-404C-BC90-84372D67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Refrigeration adds electrical load, mass and service needs. Confirm payload and temperature performance.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£30.4k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£258k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£2.3k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£2.34m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£2.02bn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6E9755-50D8-42FD-AE6C-383C7EA7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CC1648-D36B-4FF9-B7DA-5C14CA6D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7EACDA-68EE-4668-BEBA-DF12A17D2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ff4c83b179d459c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200512053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e058826c24f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6CDD15-96B4-417E-B049-E1AC066A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808cc161f53a480d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4E1F3-7C9A-4258-AB6D-CBA1BC9A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33AFA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25C73-D08C-466C-BC35-132496FD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£1,022–£1,667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113A8C-513E-4709-9B15-8F6210F7E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US$1,380–2,250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974A2-AB42-448A-AB92-52E204BF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2DC9C1-4734-46C3-8A16-E41B4A62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A low price can mean a lead-acid battery or limited equipment. Confirm range under payload and charger voltage.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£4.4k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£30.1k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£2.6k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£255k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£2.3k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£2.31m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£1.99bn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5FFFA-4738-4A74-B3AA-BB5CBFD0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BD4937-BB36-4006-A04D-753228EB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164935-0D7D-42DE-A1BC-299F723E6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936ae09de4048be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57907359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c6affbeb046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38E91-2643-42D0-9F68-81B8BA663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715000"/>
            <a:ext cx="2152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88" b="1">
                <a:solidFill>
                  <a:srgbClr val="17322B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u="sng">
                <a:solidFill>
                  <a:srgbClr val="17322B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fc6617253a54a59"/>
              </a:rPr>
              <a:t>OPEN ALIBABA LISTING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15A5C-295A-4F01-BAF4-67BEE1C4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524000"/>
            <a:ext cx="49720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33AFA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08152-D7BB-4620-8213-1FF2E3FB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90675"/>
            <a:ext cx="4648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89744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INDEXED PRICE £941–£2,221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1FD4B0-1518-43FF-858A-C5229870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33575"/>
            <a:ext cx="46482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63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US$1,270–2,999 indexed.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1155A8-B50C-45DC-A583-3FCEB606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67050"/>
            <a:ext cx="4953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1A2EA-3B39-4F15-ABA0-3AAA3C42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105150"/>
            <a:ext cx="47053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86A50"/>
                </a:solidFill>
                <a:latin typeface="DejaVu Sans"/>
                <a:ea typeface="DejaVu Sans"/>
                <a:cs typeface="DejaVu Sans"/>
              </a:rPr>
              <a:t>Confirm MSVA route, licence category, passenger capacity and whether an insurer will quote the exact model.</a:t>
            </a:r>
          </a:p>
        </p:txBody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609600" y="3962400"/>
          <a:ext xmlns:a="http://schemas.openxmlformats.org/drawingml/2006/main" cx="10972800" cy="13144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742950"/>
                <a:gridCol w="1066800"/>
                <a:gridCol w="1809750"/>
                <a:gridCol w="1809750"/>
                <a:gridCol w="1809750"/>
                <a:gridCol w="1828800"/>
              </a:tblGrid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QTY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BUY DISC.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SHIP + UK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LANDED / UNIT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ORDER TOTAL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SUPPLY</a:t>
                      </a:r>
                    </a:p>
                  </a:txBody>
                  <a:tcPr marL="91440" marR="91440" marT="45720" marB="45720" anchor="ctr">
                    <a:solidFill>
                      <a:srgbClr val="33AFA6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£2.0k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£4.7k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£4.7k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8–14 wk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£1.0k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£3.3k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£33.0k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10–18 wk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£750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£2.8k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£283k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4–8 mo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1,000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18%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£650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£2.6k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£2.57m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1–2 yr</a:t>
                      </a:r>
                    </a:p>
                  </a:txBody>
                  <a:tcPr marL="91440" marR="91440" marT="45720" marB="45720" anchor="ctr">
                    <a:solidFill>
                      <a:srgbClr val="F1F5F2"/>
                    </a:solidFill>
                  </a:tcPr>
                </a:tc>
              </a:tr>
              <a:tr h="219075"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25%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£500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£2.2k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ctr"/>
                      <a:r>
                        <a:rPr sz="863" b="1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£2.23bn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38100" tIns="19050" rIns="38100" bIns="19050">
                      <a:normAutofit/>
                    </a:bodyPr>
                    <a:lstStyle/>
                    <a:p>
                      <a:pPr algn="l"/>
                      <a:r>
                        <a:rPr sz="863" b="0">
                          <a:solidFill>
                            <a:srgbClr val="10231E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5–10+ yr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65431F-E07A-4037-B077-A15C2745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133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DDBECA-B5EB-46BC-AE68-A4943E26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10801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defRPr>
            </a:pPr>
            <a:r>
              <a:rPr sz="975">
                <a:solidFill>
                  <a:srgbClr val="345B4E"/>
                </a:solidFill>
                <a:latin typeface="DejaVu Sans"/>
                <a:ea typeface="DejaVu Sans"/>
                <a:cs typeface="DejaVu Sans"/>
              </a:rPr>
              <a:t>Model: factory price after shown buying discount + estimated freight and UK delivery; then a cautious 10% duty allowance and 20% import VAT. Excludes testing, modification, DVLA, plates and insurance. Commission 0.5–2 days; GB road approval can take longer or fail.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40D805-747C-4657-BF2D-7B9980A6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819150"/>
            <a:ext cx="23622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33AFA6"/>
            </a:solidFill>
            <a:prstDash val="solid"/>
          </a:ln>
        </p:spPr>
        <p:txBody>
          <a:bodyPr xmlns:a="http://schemas.openxmlformats.org/drawingml/2006/main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33AFA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u="none">
                <a:solidFill>
                  <a:srgbClr val="33AFA6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c0f404ac4264283"/>
              </a:rPr>
              <a:t>OPEN ALIBABA LISTING</a:t>
            </a:r>
          </a:p>
        </p:txBody>
      </p:sp>
    </p:spTree>
    <p:extLst>
      <p:ext uri="{BB962C8B-B14F-4D97-AF65-F5344CB8AC3E}">
        <p14:creationId xmlns:p14="http://schemas.microsoft.com/office/powerpoint/2010/main" val="123197317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37ACC4-508C-4F11-9453-D5DBB48D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89D5A-4F51-4834-AC1E-726E0F96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Road use begins with classification, not the seller badge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667FD-0E7F-48F7-B713-1896B4E5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An Alibaba EEC or COC claim does not guarantee registration in Great Britain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CCBB81-0EAF-4B79-A404-21865B7D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348363-3F99-4CD6-AFA0-8963543B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428750"/>
            <a:ext cx="10287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1280C-A105-4669-AC38-055D8BD9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62100"/>
            <a:ext cx="5143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A35215-0B70-4875-A1B6-25FED7D3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859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A9903-10C3-4652-A45A-6C59CCE25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5906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Exact vehicle 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213A68-6CAB-4798-81C3-1F0BCF96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1571625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VIN, mass, power, speed, seats, dimensions, glazing, lamps, brakes and battery documents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FD980A-4BE3-4CB4-A93C-CC917F03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57450"/>
            <a:ext cx="10287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4D221A-FBCD-425A-BCA3-13C80EE6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90800"/>
            <a:ext cx="5143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6A2CFF-1664-4672-B29C-2C8F51C3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7146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5B351B-F100-4DEB-A534-C11780CA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193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Approval route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85F46B-0429-4DA8-BE86-DE01C154B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600325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Provisional GB type approval, valid conformity evidence, MSVA or Partial MSVA as the authority directs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17FED-AA88-4037-8012-7E4D02E3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86150"/>
            <a:ext cx="10287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3F393-5BAE-4F49-949D-8146E5C9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19500"/>
            <a:ext cx="5143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E388EB-E176-41F3-B8B7-B7C15990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433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8AF15-C3A1-4F53-B2DA-5644B5A7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480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Import record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DF2612-A40E-48AC-81AB-9928B9CF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29025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Customs declaration, VAT and duty, then HMRC notification or NOVA where required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C9F78E-9DD2-490A-A6E1-48EC568C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14850"/>
            <a:ext cx="10287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1DEA12-3C35-4EA0-9FD7-36A19E6C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48200"/>
            <a:ext cx="51435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76DC54-E3C1-4141-BA7B-BEE93D31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720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6F35C3-11B0-4A55-8E58-858427A1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676775"/>
            <a:ext cx="2238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Road entry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9C1FFA-A708-486B-BE3A-A3EF4626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57725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DVLA registration and tax, number plates, correct licence category, insurance and MOT when due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5CB3D9-9322-43FD-938E-408E0538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2870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0DD755-B7AF-4502-9E88-2A5900F0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762625"/>
            <a:ext cx="985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Before paying: ask DVSA, DVLA and a willing insurer about the exact model and document set.</a:t>
            </a:r>
          </a:p>
        </p:txBody>
      </p:sp>
    </p:spTree>
    <p:extLst>
      <p:ext uri="{BB962C8B-B14F-4D97-AF65-F5344CB8AC3E}">
        <p14:creationId xmlns:p14="http://schemas.microsoft.com/office/powerpoint/2010/main" val="143083430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092970-2204-4A14-8F74-DAF8131F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D8CAC-D3CA-4EF0-BFC9-5210D4D5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A $2,500 EV can exceed £5,000 before insurance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73BFC-C057-4702-AF13-9E4BDAA2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Illustrative planning case using US$1.352 per £1 and a hypothetical 10% duty rate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12B24-567E-4E05-A654-E500DD36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DF3ED-0CBE-4885-8C2C-9950B684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716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Vehicle list price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738A9-2848-4300-8D79-C55648C7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476375"/>
            <a:ext cx="5503664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FA85F-B04F-4E71-8839-1FBA746BD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571625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£1,849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561BD8-C501-43D3-AFDA-4C727A7D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1457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Freight and insurance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BE3A6-D00B-4749-BC23-C7491439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219325"/>
            <a:ext cx="5953125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D8A5EB-DF09-486D-A89B-F7C38A69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314575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£2,000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288A6-DD1C-4F3A-B703-5EF154C20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575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Illustrative duty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4E50F5-805B-4C0F-8BBA-09BF3BE0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962275"/>
            <a:ext cx="1145977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32A8D0-F0F5-4637-A0D2-3ECD1074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057525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£385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3B4D3F-E948-4AE3-96AB-F4F71850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0047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Import VAT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2E1DD5-8E9A-411F-8C4B-773E335D6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705225"/>
            <a:ext cx="2521148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01BE00-B6A2-4927-A31D-7B0787CF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800475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£847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B5E308-D2AB-4462-80CB-DCB86591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434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238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Test, modification and registration allowance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75DA44-1FFB-488A-A64A-BB0E6420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448175"/>
            <a:ext cx="2381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4A86C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C20EC1-BBE1-4BA4-A758-1F1082E3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543425"/>
            <a:ext cx="1381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£800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A450F4-9007-4689-9A61-CA8B147A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10200"/>
            <a:ext cx="10258425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5BF50-A523-414D-85F3-62DDA744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572125"/>
            <a:ext cx="9763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Illustrative total £5,881. Approval may still fail, while insurance, tyres, spare parts and charger changes remain extra.</a:t>
            </a:r>
          </a:p>
        </p:txBody>
      </p:sp>
    </p:spTree>
    <p:extLst>
      <p:ext uri="{BB962C8B-B14F-4D97-AF65-F5344CB8AC3E}">
        <p14:creationId xmlns:p14="http://schemas.microsoft.com/office/powerpoint/2010/main" val="21095350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4517198-B02F-41D9-A029-12AAA1A9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89685-4EF3-42B5-8AC8-DA4F88A2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No deposit before the evidence package is complete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3FB008-9470-4CEE-B9D4-48F0CFBB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The cheapest safe purchase starts with documents, samples and independent inspection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385A3-F09B-4642-949E-170C4C78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30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A9393D-3295-419B-B2DC-9715F466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24000"/>
            <a:ext cx="17145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2AC546-DBA2-4097-9929-5F0365FBE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1524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HOME ORDER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A33E7-B260-44E2-9F9D-D972E4A3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71675"/>
            <a:ext cx="4953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F90586-F722-48A3-8BBE-6E0BC703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8597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3E446-C61C-4C9B-99FD-6C0C7C7F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057400"/>
            <a:ext cx="432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Exact two-bedroom drawings and bill of materials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7407A-4C23-4ECD-A8B1-1DC50D74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24125"/>
            <a:ext cx="4953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07B0EC-BAB2-4298-87D6-D9F31A22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3842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792640-FCEF-4A4D-A239-5FB9F788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09850"/>
            <a:ext cx="432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Rock wool in walls, roof and floor with density and test reports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5DED3A-F400-4B0F-8298-69DA7A7C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76575"/>
            <a:ext cx="4953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5BB59A-70F1-4437-AEF5-CD71C1ED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BA810-2004-406C-A924-1400FDCC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62300"/>
            <a:ext cx="432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Structural calculations for UK wind, snow and transport loads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AF2988-96E6-424D-8C4F-1761F238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29025"/>
            <a:ext cx="4953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855F1-502E-4FE5-BADA-749811CD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4332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660A9E-D71B-47C0-B296-98DD7375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14750"/>
            <a:ext cx="432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Electrical and plumbing specification for UK installation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23DAF-1A38-4E80-970D-3471F5D0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81475"/>
            <a:ext cx="4953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796DEE-7588-4DC6-939C-44791D27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9577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5DF00C-CEAA-469D-8BC4-F19811C9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267200"/>
            <a:ext cx="432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Written Incoterm, packing list, weight and delivery dimensions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244461-5D12-48A8-B578-134A9C4F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33925"/>
            <a:ext cx="49530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A5D5E9-757A-43DD-8397-D17E9184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4822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55649C-C83B-48F2-9785-57B84E8A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19650"/>
            <a:ext cx="432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Independent factory inspection and video of the completed unit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24331B-E2B5-479E-BD90-179AE524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524000"/>
            <a:ext cx="17145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C463B5-0E50-4A89-8A2A-BD5727A0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571625"/>
            <a:ext cx="1524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VEHICLE ORDER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2BA24F-35B3-4B31-B307-D7E8E12B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971675"/>
            <a:ext cx="4895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63E10E-FEE6-40DA-855E-9FBEFD31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08597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45C7C6-C410-4BB0-9EE6-DB043BE3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05740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VIN-linked CoC or full technical specification before payment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F07A1E-23E3-46BB-ACDB-621C1D8E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24125"/>
            <a:ext cx="4895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15FC39C-24BE-410D-ACF9-BA4A0CE1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63842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92C1BEF-1E6E-4A35-92F0-C3FC8FE9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6098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Written GB approval route agreed with the relevant authority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FDFE587-8865-438B-A8C8-B5F76CA8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76575"/>
            <a:ext cx="4895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53B3600-4EE0-49B9-8806-455CC8B0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19087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0EA6CDE-D446-4C03-B252-A728BB75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6230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Insurer confirms willingness to quote the exact make and model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78E92A8-A7DF-4EB6-9EF4-CAB93F65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629025"/>
            <a:ext cx="4895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CD72D09-C3BE-4612-96A6-00CAE316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74332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B5A9FEF-2E5D-45A6-893F-CD7AE6AAD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7147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Battery chemistry, UN 38.3 transport evidence and replacement cost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A2BC858-A312-4977-A488-AFC01D14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81475"/>
            <a:ext cx="4895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60453A6-6632-4E7B-808D-6DE99318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29577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45A14CA-0207-49C0-A671-F797026C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26720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Right-hand traffic conversion needs, mph display and 230 V charger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E71385C-4FEF-4573-98F4-C04629B3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733925"/>
            <a:ext cx="489585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9087FCD-40B3-49A3-8564-75585217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848225"/>
            <a:ext cx="190500" cy="19050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7DB24D4-0444-4765-8B3A-5F7D663C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8196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088" b="0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Spare parts list, diagnostics, warranty process and repair contact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C7EBC5E-6C59-4A18-98C5-89FD6D25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38800"/>
            <a:ext cx="1019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Keep payment inside Alibaba Trade Assurance and make the signed specification part of the order.</a:t>
            </a:r>
          </a:p>
        </p:txBody>
      </p:sp>
    </p:spTree>
    <p:extLst>
      <p:ext uri="{BB962C8B-B14F-4D97-AF65-F5344CB8AC3E}">
        <p14:creationId xmlns:p14="http://schemas.microsoft.com/office/powerpoint/2010/main" val="185000689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7D3256-79A6-4A05-8CB5-2D3599EB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25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EFC187-3812-46A2-A498-899A2B2A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Land and permission convert low-cost structures into real lives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A199CD-17BF-4159-8BE8-9EB24611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 practical pilot could preserve safety while removing avoidable scarcity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45175-4839-45AF-9CE3-D1D0B1A7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31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E15A4-7999-492B-884F-D8DAD682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24000"/>
            <a:ext cx="103822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1D0E0F-9CD5-4ECB-92A2-1099C3AA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24000"/>
            <a:ext cx="142875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3FFE9-9517-4CF1-A42B-6C4DD651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657350"/>
            <a:ext cx="233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Serviced land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FA4E33-153E-457A-939C-A8915F42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1647825"/>
            <a:ext cx="719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Public or community land offered through long leases instead of speculative resale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B8130-5C55-4B0E-8B24-300D8F89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95550"/>
            <a:ext cx="103822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B3A5EC-87FD-4392-8B26-DF9574B8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95550"/>
            <a:ext cx="142875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C2C651-D7C1-4F2A-B10D-1CF9CAE3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628900"/>
            <a:ext cx="233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Pre-agreed patterns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6B6826-2DED-4CA8-9E29-531234B5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619375"/>
            <a:ext cx="719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A small catalogue of modular designs assessed for structure, fire, energy and accessibility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42BD0-EE72-4F01-ADD0-244182E1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103822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7191E8-4739-4BD4-B0F9-730BCE40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142875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32C2F-3E73-4A2B-8EBF-957A1B95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600450"/>
            <a:ext cx="233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Simple ground systems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C6B28A-B4F8-4A61-8649-6B7C0F01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590925"/>
            <a:ext cx="719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Prepared hardstanding or pile grids with power, water, drainage and safe access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9BA23-3224-47B0-B9D1-04F4D3A6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103822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D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3BF377-3A29-458F-90A4-CC4B10E0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142875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6F5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9C84D0-DE0C-491F-BF53-2F6578B8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72000"/>
            <a:ext cx="2333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Resident control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12DA53-A397-4F07-8973-5B090D29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562475"/>
            <a:ext cx="719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D7250"/>
                </a:solidFill>
                <a:latin typeface="DejaVu Sans"/>
                <a:ea typeface="DejaVu Sans"/>
                <a:cs typeface="DejaVu Sans"/>
              </a:rPr>
              <a:t>Secure tenure, transparent costs, repair rights and routes into ownership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2DA2DF-E196-446D-B31E-18AC3416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38800"/>
            <a:ext cx="10077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0201D"/>
                </a:solidFill>
                <a:latin typeface="DejaVu Sans"/>
                <a:ea typeface="DejaVu Sans"/>
                <a:cs typeface="DejaVu Sans"/>
              </a:rPr>
              <a:t>People gain time to learn, care, create and work when shelter and mobility stop consuming an entire lifetime of debt.</a:t>
            </a:r>
          </a:p>
        </p:txBody>
      </p:sp>
    </p:spTree>
    <p:extLst>
      <p:ext uri="{BB962C8B-B14F-4D97-AF65-F5344CB8AC3E}">
        <p14:creationId xmlns:p14="http://schemas.microsoft.com/office/powerpoint/2010/main" val="75006198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102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1F2CEB-9BAD-4A08-8F3F-75C7F7C0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591864-8FEF-4221-88DC-02756959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Owning a home need not be reserved for the wealthy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180FB-7173-41FC-9C36-CC2CEEED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33450"/>
            <a:ext cx="1057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AAB8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AB8B0"/>
                </a:solidFill>
                <a:latin typeface="DejaVu Sans"/>
                <a:ea typeface="DejaVu Sans"/>
                <a:cs typeface="DejaVu Sans"/>
              </a:rPr>
              <a:t>Affordable structures and vehicles already exist. The open question is how safely and fairly people can access land, permission and lawful use.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D34D28-F93E-4966-9B6D-ACB097DF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389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0">
                <a:solidFill>
                  <a:srgbClr val="AAB8B0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AB8B0"/>
                </a:solidFill>
                <a:latin typeface="DejaVu Sans"/>
                <a:ea typeface="DejaVu Sans"/>
                <a:cs typeface="DejaVu Sans"/>
              </a:rPr>
              <a:t>32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6BFD6-F201-45D5-A50C-0F537E2C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53665"/>
            <a:ext cx="2286000" cy="1402080"/>
          </a:xfrm>
          <a:prstGeom xmlns:a="http://schemas.openxmlformats.org/drawingml/2006/main" prst="roundRect">
            <a:avLst>
              <a:gd name="adj" fmla="val 5435"/>
            </a:avLst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AB6064-B9C1-484D-90C0-A46DA47F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2520" y="1952625"/>
            <a:ext cx="2499360" cy="109728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2B55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421D8-B477-4B59-AC6D-A52EB338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4080" y="3141345"/>
            <a:ext cx="4572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322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F2864B-FD37-492F-BE98-63090969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040" y="3034665"/>
            <a:ext cx="487680" cy="42672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C5A29-F380-4BFE-86CE-BDADCF8C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160" y="3034665"/>
            <a:ext cx="487680" cy="42672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83B28D-2266-48AE-8ADE-626BB48F8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04160"/>
            <a:ext cx="2416969" cy="801053"/>
          </a:xfrm>
          <a:prstGeom xmlns:a="http://schemas.openxmlformats.org/drawingml/2006/main" prst="roundRect">
            <a:avLst>
              <a:gd name="adj" fmla="val 9512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D2681-F8A9-4798-A524-3A00A87A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3958" y="2362200"/>
            <a:ext cx="1339691" cy="773430"/>
          </a:xfrm>
          <a:prstGeom xmlns:a="http://schemas.openxmlformats.org/drawingml/2006/main" prst="roundRect">
            <a:avLst>
              <a:gd name="adj" fmla="val 9852"/>
            </a:avLst>
          </a:prstGeom>
          <a:solidFill xmlns:a="http://schemas.openxmlformats.org/drawingml/2006/main">
            <a:srgbClr val="48B7A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CCE826-7E21-4171-B6A1-8B7FD0E2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1126" y="2500313"/>
            <a:ext cx="428149" cy="400526"/>
          </a:xfrm>
          <a:prstGeom xmlns:a="http://schemas.openxmlformats.org/drawingml/2006/main" prst="roundRect">
            <a:avLst>
              <a:gd name="adj" fmla="val 19025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06ADA8-A4B3-4CFF-87B8-557AFFEC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143" y="2500313"/>
            <a:ext cx="428149" cy="400526"/>
          </a:xfrm>
          <a:prstGeom xmlns:a="http://schemas.openxmlformats.org/drawingml/2006/main" prst="roundRect">
            <a:avLst>
              <a:gd name="adj" fmla="val 19025"/>
            </a:avLst>
          </a:prstGeom>
          <a:solidFill xmlns:a="http://schemas.openxmlformats.org/drawingml/2006/main">
            <a:srgbClr val="E9EFE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3C13C-47D5-4598-8229-60B2B7CFC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7769" y="3356610"/>
            <a:ext cx="511016" cy="511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70F19C-EDE3-435F-ADDD-5C76ACAF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5881" y="3494723"/>
            <a:ext cx="234791" cy="2347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450889-A6D3-4709-9710-BDCCE8E2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9838" y="3356610"/>
            <a:ext cx="511016" cy="511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201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31153-2F6C-4D62-AA7C-2725BB037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3494723"/>
            <a:ext cx="234791" cy="2347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51CFFD-0BF1-41B8-BC09-077887A41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1809750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This shortlist shows possibility, not certainty.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542288-9DB9-4ECB-BB31-CE41F597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647950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0">
                <a:solidFill>
                  <a:srgbClr val="AAB8B0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AAB8B0"/>
                </a:solidFill>
                <a:latin typeface="DejaVu Sans"/>
                <a:ea typeface="DejaVu Sans"/>
                <a:cs typeface="DejaVu Sans"/>
              </a:rPr>
              <a:t>The next responsible step is a pilot with one site, one building-control route, one independently inspected home and one vehicle pre-cleared for approval and insurance.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09341E-B263-402C-A152-EA6DBE46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505325"/>
            <a:ext cx="4524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77A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8EE658-0451-4176-B2BA-1A391547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857750"/>
            <a:ext cx="4524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Life should leave room for contribution, care and freedom.</a:t>
            </a:r>
          </a:p>
        </p:txBody>
      </p:sp>
    </p:spTree>
    <p:extLst>
      <p:ext uri="{BB962C8B-B14F-4D97-AF65-F5344CB8AC3E}">
        <p14:creationId xmlns:p14="http://schemas.microsoft.com/office/powerpoint/2010/main" val="5569445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2026-09-12T11:01:40.8640000Z</dcterms:created>
  <dcterms:modified xsi:type="dcterms:W3CDTF">2026-09-12T11:01:40.8640000Z</dcterms:modified>
</coreProperties>
</file>