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59dd1fe3c054969" /><Relationship Type="http://schemas.openxmlformats.org/officeDocument/2006/relationships/extended-properties" Target="/docProps/app.xml" Id="Red4ac3e9aa1b4e52" /><Relationship Type="http://schemas.openxmlformats.org/officeDocument/2006/relationships/officeDocument" Target="/ppt/presentation.xml" Id="R27d1a86bd81447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f3e6c4022364bae"/>
  </p:sldMasterIdLst>
  <p:notesMasterIdLst>
    <p:notesMasterId xmlns:r="http://schemas.openxmlformats.org/officeDocument/2006/relationships" r:id="R76c887d709ac4c85"/>
  </p:notesMasterIdLst>
  <p:sldIdLst>
    <p:sldId xmlns:r="http://schemas.openxmlformats.org/officeDocument/2006/relationships" id="256" r:id="R7c57a70157c44f9b"/>
    <p:sldId xmlns:r="http://schemas.openxmlformats.org/officeDocument/2006/relationships" id="257" r:id="R34fe7e474d6a463c"/>
    <p:sldId xmlns:r="http://schemas.openxmlformats.org/officeDocument/2006/relationships" id="258" r:id="Rdb7d80b993f44134"/>
    <p:sldId xmlns:r="http://schemas.openxmlformats.org/officeDocument/2006/relationships" id="259" r:id="R4c2766d295334d9a"/>
    <p:sldId xmlns:r="http://schemas.openxmlformats.org/officeDocument/2006/relationships" id="260" r:id="Rac5efd7b82ea4be8"/>
    <p:sldId xmlns:r="http://schemas.openxmlformats.org/officeDocument/2006/relationships" id="261" r:id="R99083c0454854510"/>
    <p:sldId xmlns:r="http://schemas.openxmlformats.org/officeDocument/2006/relationships" id="262" r:id="Raa0a7749a6814712"/>
    <p:sldId xmlns:r="http://schemas.openxmlformats.org/officeDocument/2006/relationships" id="263" r:id="R4edf16494c0947cb"/>
    <p:sldId xmlns:r="http://schemas.openxmlformats.org/officeDocument/2006/relationships" id="264" r:id="R93f1fdcfc5b04a9f"/>
    <p:sldId xmlns:r="http://schemas.openxmlformats.org/officeDocument/2006/relationships" id="265" r:id="R01827b91a5184cf3"/>
    <p:sldId xmlns:r="http://schemas.openxmlformats.org/officeDocument/2006/relationships" id="266" r:id="Rd88765a9d62d4595"/>
    <p:sldId xmlns:r="http://schemas.openxmlformats.org/officeDocument/2006/relationships" id="267" r:id="Rc8753f716e144fc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923c86f87064567" /><Relationship Type="http://schemas.openxmlformats.org/officeDocument/2006/relationships/slideMaster" Target="/ppt/slideMasters/slideMaster1.xml" Id="R8f3e6c4022364bae" /><Relationship Type="http://schemas.openxmlformats.org/officeDocument/2006/relationships/notesMaster" Target="/ppt/notesMasters/notesMaster1.xml" Id="R76c887d709ac4c85" /><Relationship Type="http://schemas.openxmlformats.org/officeDocument/2006/relationships/presProps" Target="/ppt/presProps.xml" Id="Rc01efde9b0594dd0" /><Relationship Type="http://schemas.openxmlformats.org/officeDocument/2006/relationships/tableStyles" Target="/ppt/tableStyles.xml" Id="R9fabf5c44ff14218" /><Relationship Type="http://schemas.openxmlformats.org/officeDocument/2006/relationships/slide" Target="/ppt/slides/slide1.xml" Id="R7c57a70157c44f9b" /><Relationship Type="http://schemas.openxmlformats.org/officeDocument/2006/relationships/slide" Target="/ppt/slides/slide2.xml" Id="R34fe7e474d6a463c" /><Relationship Type="http://schemas.openxmlformats.org/officeDocument/2006/relationships/slide" Target="/ppt/slides/slide3.xml" Id="Rdb7d80b993f44134" /><Relationship Type="http://schemas.openxmlformats.org/officeDocument/2006/relationships/slide" Target="/ppt/slides/slide4.xml" Id="R4c2766d295334d9a" /><Relationship Type="http://schemas.openxmlformats.org/officeDocument/2006/relationships/slide" Target="/ppt/slides/slide5.xml" Id="Rac5efd7b82ea4be8" /><Relationship Type="http://schemas.openxmlformats.org/officeDocument/2006/relationships/slide" Target="/ppt/slides/slide6.xml" Id="R99083c0454854510" /><Relationship Type="http://schemas.openxmlformats.org/officeDocument/2006/relationships/slide" Target="/ppt/slides/slide7.xml" Id="Raa0a7749a6814712" /><Relationship Type="http://schemas.openxmlformats.org/officeDocument/2006/relationships/slide" Target="/ppt/slides/slide8.xml" Id="R4edf16494c0947cb" /><Relationship Type="http://schemas.openxmlformats.org/officeDocument/2006/relationships/slide" Target="/ppt/slides/slide9.xml" Id="R93f1fdcfc5b04a9f" /><Relationship Type="http://schemas.openxmlformats.org/officeDocument/2006/relationships/slide" Target="/ppt/slides/slide10.xml" Id="R01827b91a5184cf3" /><Relationship Type="http://schemas.openxmlformats.org/officeDocument/2006/relationships/slide" Target="/ppt/slides/slide11.xml" Id="Rd88765a9d62d4595" /><Relationship Type="http://schemas.openxmlformats.org/officeDocument/2006/relationships/slide" Target="/ppt/slides/slide12.xml" Id="Rc8753f716e144fc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f5247b67d8d4c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716b4489684499b" /><Relationship Type="http://schemas.openxmlformats.org/officeDocument/2006/relationships/notesMaster" Target="/ppt/notesMasters/notesMaster1.xml" Id="R239578585e9d44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21f0f5ed15d49d2" /><Relationship Type="http://schemas.openxmlformats.org/officeDocument/2006/relationships/notesMaster" Target="/ppt/notesMasters/notesMaster1.xml" Id="R6781b371762f495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26bb9f7a2f4139" /><Relationship Type="http://schemas.openxmlformats.org/officeDocument/2006/relationships/notesMaster" Target="/ppt/notesMasters/notesMaster1.xml" Id="R011257029e8f482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10975435cc04c6e" /><Relationship Type="http://schemas.openxmlformats.org/officeDocument/2006/relationships/notesMaster" Target="/ppt/notesMasters/notesMaster1.xml" Id="R19a5d7c91b5c414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4e9ca9d9ba5471d" /><Relationship Type="http://schemas.openxmlformats.org/officeDocument/2006/relationships/notesMaster" Target="/ppt/notesMasters/notesMaster1.xml" Id="Rc7fb40b9c22e464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6b1839a8a2148e4" /><Relationship Type="http://schemas.openxmlformats.org/officeDocument/2006/relationships/notesMaster" Target="/ppt/notesMasters/notesMaster1.xml" Id="Raec2461b6e754cec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7c38ee4ec174d21" /><Relationship Type="http://schemas.openxmlformats.org/officeDocument/2006/relationships/notesMaster" Target="/ppt/notesMasters/notesMaster1.xml" Id="R3b63965a8079420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e51649527864421" /><Relationship Type="http://schemas.openxmlformats.org/officeDocument/2006/relationships/notesMaster" Target="/ppt/notesMasters/notesMaster1.xml" Id="R0544824cf08e44a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73dbd9c44164a1d" /><Relationship Type="http://schemas.openxmlformats.org/officeDocument/2006/relationships/notesMaster" Target="/ppt/notesMasters/notesMaster1.xml" Id="Rf7cc4f3ca2db40c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f89121ddc154215" /><Relationship Type="http://schemas.openxmlformats.org/officeDocument/2006/relationships/notesMaster" Target="/ppt/notesMasters/notesMaster1.xml" Id="Rdf7602ca08b44f5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b7436a0a2e63432e" /><Relationship Type="http://schemas.openxmlformats.org/officeDocument/2006/relationships/notesMaster" Target="/ppt/notesMasters/notesMaster1.xml" Id="Rf102fc2d9dc94584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590d4358e0e4cb4" /><Relationship Type="http://schemas.openxmlformats.org/officeDocument/2006/relationships/notesMaster" Target="/ppt/notesMasters/notesMaster1.xml" Id="R52d32385da36423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deck presents a conceptual architecture for discussion and testing; it does not establish machine consciousness or diagnose a person.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deck presents a conceptual architecture for discussion and testing; it does not establish machine consciousness or diagnose a person.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https://pubmed.ncbi.nlm.nih.gov/23329161/</a:t>
            </a:r>
          </a:p>
          <a:p xmlns:a="http://schemas.openxmlformats.org/drawingml/2006/main">
            <a:r>
              <a:t>- https://www.pnas.org/doi/10.1073/pnas.1619316114</a:t>
            </a:r>
          </a:p>
          <a:p xmlns:a="http://schemas.openxmlformats.org/drawingml/2006/main">
            <a:r>
              <a:t>- https://doi.org/10.1177/0539018405058216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deck presents a conceptual architecture for discussion and testing; it does not establish machine consciousness or diagnose a person.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https://doi.org/10.1177/0539018405058216</a:t>
            </a:r>
          </a:p>
          <a:p xmlns:a="http://schemas.openxmlformats.org/drawingml/2006/main">
            <a:r>
              <a:t>- https://pubmed.ncbi.nlm.nih.gov/23329161/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deck presents a conceptual architecture for discussion and testing; it does not establish machine consciousness or diagnose a person.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https://pubmed.ncbi.nlm.nih.gov/20371509/</a:t>
            </a:r>
          </a:p>
          <a:p xmlns:a="http://schemas.openxmlformats.org/drawingml/2006/main">
            <a:r>
              <a:t>- https://pubmed.ncbi.nlm.nih.gov/27253723/</a:t>
            </a:r>
          </a:p>
          <a:p xmlns:a="http://schemas.openxmlformats.org/drawingml/2006/main">
            <a:r>
              <a:t>- https://pubmed.ncbi.nlm.nih.gov/30399531/</a:t>
            </a:r>
          </a:p>
          <a:p xmlns:a="http://schemas.openxmlformats.org/drawingml/2006/main">
            <a:r>
              <a:t>- https://pubmed.ncbi.nlm.nih.gov/31313636/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deck presents a conceptual architecture for discussion and testing; it does not establish machine consciousness or diagnose a person.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deck presents a conceptual architecture for discussion and testing; it does not establish machine consciousness or diagnose a person.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deck presents a conceptual architecture for discussion and testing; it does not establish machine consciousness or diagnose a person.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https://doi.org/10.1177/0539018405058216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deck presents a conceptual architecture for discussion and testing; it does not establish machine consciousness or diagnose a person.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https://pubmed.ncbi.nlm.nih.gov/23329161/</a:t>
            </a:r>
          </a:p>
          <a:p xmlns:a="http://schemas.openxmlformats.org/drawingml/2006/main">
            <a:r>
              <a:t>- https://www.pnas.org/doi/10.1073/pnas.1619316114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deck presents a conceptual architecture for discussion and testing; it does not establish machine consciousness or diagnose a person.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deck presents a conceptual architecture for discussion and testing; it does not establish machine consciousness or diagnose a person.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deck presents a conceptual architecture for discussion and testing; it does not establish machine consciousness or diagnose a person.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https://pubmed.ncbi.nlm.nih.gov/31313636/</a:t>
            </a:r>
          </a:p>
          <a:p xmlns:a="http://schemas.openxmlformats.org/drawingml/2006/main">
            <a:r>
              <a:t>- https://www.nist.gov/itl/ai-risk-management-framework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This deck presents a conceptual architecture for discussion and testing; it does not establish machine consciousness or diagnose a person.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https://www.nist.gov/itl/ai-risk-management-framework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ec539a119c4a4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586353d272843f2" /><Relationship Type="http://schemas.openxmlformats.org/officeDocument/2006/relationships/slideLayout" Target="/ppt/slideLayouts/slideLayout1.xml" Id="R256e7bfe7c8541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6e7bfe7c8541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e29b90cc464b06" /><Relationship Type="http://schemas.openxmlformats.org/officeDocument/2006/relationships/notesSlide" Target="/ppt/notesSlides/notesSlide1.xml" Id="Ra829f358a4df47f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1ca967954c1484c" /><Relationship Type="http://schemas.openxmlformats.org/officeDocument/2006/relationships/notesSlide" Target="/ppt/notesSlides/notesSlide2.xml" Id="R125a56ad769e461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7d4a2d71ae4543" /><Relationship Type="http://schemas.openxmlformats.org/officeDocument/2006/relationships/notesSlide" Target="/ppt/notesSlides/notesSlide3.xml" Id="R475ca57c0e214bc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ed018a3419d46d3" /><Relationship Type="http://schemas.openxmlformats.org/officeDocument/2006/relationships/notesSlide" Target="/ppt/notesSlides/notesSlide4.xml" Id="R5b00b50ed94f4ea8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304282615d43c3" /><Relationship Type="http://schemas.openxmlformats.org/officeDocument/2006/relationships/notesSlide" Target="/ppt/notesSlides/notesSlide5.xml" Id="Rd5edeb96981941d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c22031f29641d0" /><Relationship Type="http://schemas.openxmlformats.org/officeDocument/2006/relationships/notesSlide" Target="/ppt/notesSlides/notesSlide6.xml" Id="R298025f176f5478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50dfbd4ce24c9f" /><Relationship Type="http://schemas.openxmlformats.org/officeDocument/2006/relationships/notesSlide" Target="/ppt/notesSlides/notesSlide7.xml" Id="R031968602f454b4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f6813ad7bb4f2b" /><Relationship Type="http://schemas.openxmlformats.org/officeDocument/2006/relationships/notesSlide" Target="/ppt/notesSlides/notesSlide8.xml" Id="Rb6592e1c6992422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4cfe66e34c4b51" /><Relationship Type="http://schemas.openxmlformats.org/officeDocument/2006/relationships/notesSlide" Target="/ppt/notesSlides/notesSlide9.xml" Id="Rbcce285dd7e048c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831336fca74c81" /><Relationship Type="http://schemas.openxmlformats.org/officeDocument/2006/relationships/notesSlide" Target="/ppt/notesSlides/notesSlide10.xml" Id="R127032911652447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67ec82879784bde" /><Relationship Type="http://schemas.openxmlformats.org/officeDocument/2006/relationships/notesSlide" Target="/ppt/notesSlides/notesSlide11.xml" Id="R2c74e542c87640d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b42c831d4b4d6c" /><Relationship Type="http://schemas.openxmlformats.org/officeDocument/2006/relationships/notesSlide" Target="/ppt/notesSlides/notesSlide12.xml" Id="Rdc02d472c18d4f0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83E2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090531-4E39-4ED5-832A-5E0797110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8EE9B3-4191-4CD3-A95D-EC0E26052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95300"/>
            <a:ext cx="4953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050" b="1" i="0">
                <a:solidFill>
                  <a:srgbClr val="B8E4CC"/>
                </a:solidFill>
              </a:defRPr>
            </a:pPr>
            <a:r>
              <a:rPr sz="1050" b="1" i="0">
                <a:solidFill>
                  <a:srgbClr val="B8E4CC"/>
                </a:solidFill>
              </a:rPr>
              <a:t>THE GREEN TANK  /  OPEN DESIGN P—12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BD0B1B-4718-46A4-BC6E-C6C1AF77F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257300"/>
            <a:ext cx="981075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4350" b="1" i="0">
                <a:solidFill>
                  <a:srgbClr val="FFFFFF"/>
                </a:solidFill>
              </a:defRPr>
            </a:pPr>
            <a:r>
              <a:rPr sz="4350" b="1" i="0">
                <a:solidFill>
                  <a:srgbClr val="FFFFFF"/>
                </a:solidFill>
              </a:rPr>
              <a:t>Emotion is not feeling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1A35CF-AE7A-4007-B6E2-C11922226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09800"/>
            <a:ext cx="762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250" b="0" i="0">
                <a:solidFill>
                  <a:srgbClr val="D8FF54"/>
                </a:solidFill>
              </a:defRPr>
            </a:pPr>
            <a:r>
              <a:rPr sz="2250" b="0" i="0">
                <a:solidFill>
                  <a:srgbClr val="D8FF54"/>
                </a:solidFill>
              </a:rPr>
              <a:t>The Alice dual-vector architecture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58B146-A718-4ADB-8EDE-D7B15E734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05125"/>
            <a:ext cx="8191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B8E4CC"/>
                </a:solidFill>
              </a:defRPr>
            </a:pPr>
            <a:r>
              <a:rPr sz="1800" b="0" i="0">
                <a:solidFill>
                  <a:srgbClr val="B8E4CC"/>
                </a:solidFill>
              </a:rPr>
              <a:t>Consequence · care · memory · pause · refusal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2879E8-A794-4096-8F4E-490F6E627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905250"/>
            <a:ext cx="102870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0F68C7-E53B-456D-B58D-E9811567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33875"/>
            <a:ext cx="666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A public-interest proposal by Alex Anderson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44A336-BFBC-4436-9703-2286C6F78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62500"/>
            <a:ext cx="9239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0" i="0">
                <a:solidFill>
                  <a:srgbClr val="B8E4CC"/>
                </a:solidFill>
              </a:defRPr>
            </a:pPr>
            <a:r>
              <a:rPr sz="1500" b="0" i="0">
                <a:solidFill>
                  <a:srgbClr val="B8E4CC"/>
                </a:solidFill>
              </a:rPr>
              <a:t>Conceptual architecture — offered for criticism, simulation and improvement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6DCF6B-41CF-4A6A-9CB0-241E22E7D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96000"/>
            <a:ext cx="2476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B8E4CC"/>
                </a:solidFill>
              </a:defRPr>
            </a:pPr>
            <a:r>
              <a:rPr sz="975" b="1" i="0">
                <a:solidFill>
                  <a:srgbClr val="B8E4CC"/>
                </a:solidFill>
              </a:rPr>
              <a:t>24 AUGUST 2026</a:t>
            </a:r>
          </a:p>
        </p:txBody>
      </p:sp>
    </p:spTree>
    <p:extLst>
      <p:ext uri="{BB962C8B-B14F-4D97-AF65-F5344CB8AC3E}">
        <p14:creationId xmlns:p14="http://schemas.microsoft.com/office/powerpoint/2010/main" val="16153015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2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D6B43D-EA28-42D5-8E1E-5CF1EB64B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4ED58F-31C9-4A54-BE05-531C6B34D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557166"/>
                </a:solidFill>
              </a:defRPr>
            </a:pPr>
            <a:r>
              <a:rPr sz="975" b="1" i="0">
                <a:solidFill>
                  <a:srgbClr val="557166"/>
                </a:solidFill>
              </a:rPr>
              <a:t>THE GREEN TANK  /  SOCIAL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7FA7E6-9D79-4180-88D4-8EEA8385B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183E2E"/>
                </a:solidFill>
              </a:defRPr>
            </a:pPr>
            <a:r>
              <a:rPr sz="2850" b="1" i="0">
                <a:solidFill>
                  <a:srgbClr val="183E2E"/>
                </a:solidFill>
              </a:rPr>
              <a:t>Two questions have been collapsed into one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7BDB33-4460-4FAB-944B-0DC0BD13C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00800"/>
            <a:ext cx="514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557166"/>
                </a:solidFill>
              </a:defRPr>
            </a:pPr>
            <a:r>
              <a:rPr sz="900" b="1" i="0">
                <a:solidFill>
                  <a:srgbClr val="557166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16796D-963B-4E1A-9CE1-4000B4247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752600"/>
            <a:ext cx="4572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325" b="1" i="0">
                <a:solidFill>
                  <a:srgbClr val="183E2E"/>
                </a:solidFill>
              </a:defRPr>
            </a:pPr>
            <a:r>
              <a:rPr sz="2325" b="1" i="0">
                <a:solidFill>
                  <a:srgbClr val="183E2E"/>
                </a:solidFill>
              </a:rPr>
              <a:t>What is changing now?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E9FEEC-3B86-48E8-AD4F-7A58FF336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43150"/>
            <a:ext cx="2286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FF735C"/>
                </a:solidFill>
              </a:defRPr>
            </a:pPr>
            <a:r>
              <a:rPr sz="1125" b="1" i="0">
                <a:solidFill>
                  <a:srgbClr val="FF735C"/>
                </a:solidFill>
              </a:rPr>
              <a:t>EMOTION VECTOR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65613C-A50B-45F0-845D-8110FF99B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781300"/>
            <a:ext cx="461962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5261F"/>
                </a:solidFill>
              </a:defRPr>
            </a:pPr>
            <a:r>
              <a:rPr sz="1800" b="0" i="0">
                <a:solidFill>
                  <a:srgbClr val="15261F"/>
                </a:solidFill>
              </a:rPr>
              <a:t>Fast, action-ready signals: activation, urgency, social safety, approach or avoidance, overload and uncertainty.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A73CFED-1532-49B6-96C1-3F9911183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43600" y="1619250"/>
            <a:ext cx="19050" cy="3676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571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F56946-A7F0-4CF8-9D7D-694ECE8A6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1752600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325" b="1" i="0">
                <a:solidFill>
                  <a:srgbClr val="183E2E"/>
                </a:solidFill>
              </a:defRPr>
            </a:pPr>
            <a:r>
              <a:rPr sz="2325" b="1" i="0">
                <a:solidFill>
                  <a:srgbClr val="183E2E"/>
                </a:solidFill>
              </a:rPr>
              <a:t>What does this mean?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F5AD3E0-1F02-4E58-93EA-904BA2B3C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343150"/>
            <a:ext cx="219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4178CC"/>
                </a:solidFill>
              </a:defRPr>
            </a:pPr>
            <a:r>
              <a:rPr sz="1125" b="1" i="0">
                <a:solidFill>
                  <a:srgbClr val="4178CC"/>
                </a:solidFill>
              </a:rPr>
              <a:t>FEELING VECTOR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48B75F-733F-46EF-9B5D-103B894AEA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34150" y="2781300"/>
            <a:ext cx="457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5261F"/>
                </a:solidFill>
              </a:defRPr>
            </a:pPr>
            <a:r>
              <a:rPr sz="1800" b="0" i="0">
                <a:solidFill>
                  <a:srgbClr val="15261F"/>
                </a:solidFill>
              </a:rPr>
              <a:t>Interpreted significance: ownership, memory, values, relationships, anticipated consequences and moral conflict.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409715-A104-4D69-B750-8E70AF438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953000"/>
            <a:ext cx="10287000" cy="685800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7EF3AD-9657-42F3-BCFB-39CEA49D0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12445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5261F"/>
                </a:solidFill>
              </a:defRPr>
            </a:pPr>
            <a:r>
              <a:rPr sz="1500" b="1" i="0">
                <a:solidFill>
                  <a:srgbClr val="15261F"/>
                </a:solidFill>
              </a:rPr>
              <a:t>Neither vector is a diagnosis, a hidden truth about another person, or proof that software is conscious.</a:t>
            </a:r>
          </a:p>
        </p:txBody>
      </p:sp>
    </p:spTree>
    <p:extLst>
      <p:ext uri="{BB962C8B-B14F-4D97-AF65-F5344CB8AC3E}">
        <p14:creationId xmlns:p14="http://schemas.microsoft.com/office/powerpoint/2010/main" val="214110886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2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7584138-2E9A-4479-AC14-83A91D3C7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BAA0B5-FEE5-4747-BD04-E6E3C776F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557166"/>
                </a:solidFill>
              </a:defRPr>
            </a:pPr>
            <a:r>
              <a:rPr sz="975" b="1" i="0">
                <a:solidFill>
                  <a:srgbClr val="557166"/>
                </a:solidFill>
              </a:rPr>
              <a:t>THE GREEN TANK  /  SOCIAL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274878-5AC8-41EB-ABDA-8F5111803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183E2E"/>
                </a:solidFill>
              </a:defRPr>
            </a:pPr>
            <a:r>
              <a:rPr sz="2850" b="1" i="0">
                <a:solidFill>
                  <a:srgbClr val="183E2E"/>
                </a:solidFill>
              </a:rPr>
              <a:t>A careful vocabulary preserves what people actually experience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241706-BB71-4FCB-8062-FC7CAE152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00800"/>
            <a:ext cx="514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557166"/>
                </a:solidFill>
              </a:defRPr>
            </a:pPr>
            <a:r>
              <a:rPr sz="900" b="1" i="0">
                <a:solidFill>
                  <a:srgbClr val="557166"/>
                </a:solidFill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05E007-BA31-4ED1-A218-5DF3659A0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581150"/>
            <a:ext cx="204787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673365-C425-4E0D-9DC3-F0F6699E8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743075"/>
            <a:ext cx="1752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SENSATION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BD83A0-F2FB-473E-A612-37372987E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1695450"/>
            <a:ext cx="752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5261F"/>
                </a:solidFill>
              </a:defRPr>
            </a:pPr>
            <a:r>
              <a:rPr sz="1800" b="0" i="0">
                <a:solidFill>
                  <a:srgbClr val="15261F"/>
                </a:solidFill>
              </a:rPr>
              <a:t>A bodily or sensory change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1397E9-6D9B-4F14-AD9A-50BE6714E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400300"/>
            <a:ext cx="204787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FF735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582BE6-EA5D-4CE5-ACDF-0F0CE02407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62225"/>
            <a:ext cx="1752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EMOTION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161D251-3F44-4A95-8BC2-0B0CF4502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2514600"/>
            <a:ext cx="752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5261F"/>
                </a:solidFill>
              </a:defRPr>
            </a:pPr>
            <a:r>
              <a:rPr sz="1800" b="0" i="0">
                <a:solidFill>
                  <a:srgbClr val="15261F"/>
                </a:solidFill>
              </a:rPr>
              <a:t>A coordinated shift in readiness and regulation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E09B63-486C-422E-85A8-68D1135FD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19450"/>
            <a:ext cx="204787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B9A1B8-9C5D-4877-9B33-D03D0316D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381375"/>
            <a:ext cx="1752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261F"/>
                </a:solidFill>
              </a:defRPr>
            </a:pPr>
            <a:r>
              <a:rPr sz="1350" b="1" i="0">
                <a:solidFill>
                  <a:srgbClr val="15261F"/>
                </a:solidFill>
              </a:rPr>
              <a:t>FEELING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0CB203-99E4-4957-9837-009D85C80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3333750"/>
            <a:ext cx="752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5261F"/>
                </a:solidFill>
              </a:defRPr>
            </a:pPr>
            <a:r>
              <a:rPr sz="1800" b="0" i="0">
                <a:solidFill>
                  <a:srgbClr val="15261F"/>
                </a:solidFill>
              </a:rPr>
              <a:t>Experienced or interpreted significance in context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E30E11-9A86-482A-A7D5-59FD2902C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038600"/>
            <a:ext cx="204787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519E583-F4E0-4F62-AFB9-D962C097B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200525"/>
            <a:ext cx="1752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EXPRESSION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5A6C81-F835-48F6-B4D1-AB4A4A12D1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4152900"/>
            <a:ext cx="752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5261F"/>
                </a:solidFill>
              </a:defRPr>
            </a:pPr>
            <a:r>
              <a:rPr sz="1800" b="0" i="0">
                <a:solidFill>
                  <a:srgbClr val="15261F"/>
                </a:solidFill>
              </a:rPr>
              <a:t>What becomes externally observable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FE2696F-5BB6-4B91-A1EF-6A6D7B881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57750"/>
            <a:ext cx="2047875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5A4966-CEA6-4CD9-BCE5-9E11AD776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019675"/>
            <a:ext cx="17526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LABEL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2D918C-4B41-4D50-8666-A15945DC6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9450" y="4972050"/>
            <a:ext cx="7524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0" i="0">
                <a:solidFill>
                  <a:srgbClr val="15261F"/>
                </a:solidFill>
              </a:defRPr>
            </a:pPr>
            <a:r>
              <a:rPr sz="1800" b="0" i="0">
                <a:solidFill>
                  <a:srgbClr val="15261F"/>
                </a:solidFill>
              </a:rPr>
              <a:t>The word used to communicate it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9E558C1-7719-4949-A339-2AF0E12C2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05500"/>
            <a:ext cx="101917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557166"/>
                </a:solidFill>
              </a:defRPr>
            </a:pPr>
            <a:r>
              <a:rPr sz="1425" b="1" i="0">
                <a:solidFill>
                  <a:srgbClr val="557166"/>
                </a:solidFill>
              </a:rPr>
              <a:t>Scientific theories use these boundaries differently. Alice keeps the components separate and carries uncertainty forward.</a:t>
            </a:r>
          </a:p>
        </p:txBody>
      </p:sp>
    </p:spTree>
    <p:extLst>
      <p:ext uri="{BB962C8B-B14F-4D97-AF65-F5344CB8AC3E}">
        <p14:creationId xmlns:p14="http://schemas.microsoft.com/office/powerpoint/2010/main" val="3185490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2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1CE8F2-A575-4865-8455-ACBB2DFCE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6B2791-A4E3-45D3-84A8-8F808AAEC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557166"/>
                </a:solidFill>
              </a:defRPr>
            </a:pPr>
            <a:r>
              <a:rPr sz="975" b="1" i="0">
                <a:solidFill>
                  <a:srgbClr val="557166"/>
                </a:solidFill>
              </a:rPr>
              <a:t>THE GREEN TANK  /  SOCIAL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2EA795-10A6-4335-B648-29E633A07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183E2E"/>
                </a:solidFill>
              </a:defRPr>
            </a:pPr>
            <a:r>
              <a:rPr sz="2850" b="1" i="0">
                <a:solidFill>
                  <a:srgbClr val="183E2E"/>
                </a:solidFill>
              </a:rPr>
              <a:t>Autism is not an absence of emotion, care or empathy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9098BE-4D14-4F31-BA2C-2F3F11DB2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00800"/>
            <a:ext cx="514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557166"/>
                </a:solidFill>
              </a:defRPr>
            </a:pPr>
            <a:r>
              <a:rPr sz="900" b="1" i="0">
                <a:solidFill>
                  <a:srgbClr val="557166"/>
                </a:solidFill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1D3385-1830-4C09-920F-6BCF25949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71625"/>
            <a:ext cx="5048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100" b="1" i="0">
                <a:solidFill>
                  <a:srgbClr val="183E2E"/>
                </a:solidFill>
              </a:defRPr>
            </a:pPr>
            <a:r>
              <a:rPr sz="2100" b="1" i="0">
                <a:solidFill>
                  <a:srgbClr val="183E2E"/>
                </a:solidFill>
              </a:rPr>
              <a:t>A person may feel deeply and still…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B79C38-452C-482B-8459-6792FFC1D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1907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735C"/>
                </a:solidFill>
              </a:defRPr>
            </a:pPr>
            <a:r>
              <a:rPr sz="1800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AC634D-8D6F-47A9-BBAC-A17AA15A0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190750"/>
            <a:ext cx="4591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5261F"/>
                </a:solidFill>
              </a:defRPr>
            </a:pPr>
            <a:r>
              <a:rPr sz="1650" b="0" i="0">
                <a:solidFill>
                  <a:srgbClr val="15261F"/>
                </a:solidFill>
              </a:rPr>
              <a:t>need more time to identify what happened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342AC6-79B6-4071-8756-E3AE720C02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622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735C"/>
                </a:solidFill>
              </a:defRPr>
            </a:pPr>
            <a:r>
              <a:rPr sz="1800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3CE144-07B9-4158-A978-9BA5EC446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762250"/>
            <a:ext cx="4591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5261F"/>
                </a:solidFill>
              </a:defRPr>
            </a:pPr>
            <a:r>
              <a:rPr sz="1650" b="0" i="0">
                <a:solidFill>
                  <a:srgbClr val="15261F"/>
                </a:solidFill>
              </a:rPr>
              <a:t>use atypical expression or language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BE9E2A-2E36-4915-87C2-1CF7797E5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337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735C"/>
                </a:solidFill>
              </a:defRPr>
            </a:pPr>
            <a:r>
              <a:rPr sz="1800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37585E0-73A9-4983-B7F8-16E4FB013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333750"/>
            <a:ext cx="4591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5261F"/>
                </a:solidFill>
              </a:defRPr>
            </a:pPr>
            <a:r>
              <a:rPr sz="1650" b="0" i="0">
                <a:solidFill>
                  <a:srgbClr val="15261F"/>
                </a:solidFill>
              </a:rPr>
              <a:t>become overloaded before words arrive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F36518-A303-41CC-92E2-3CDDBF860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052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735C"/>
                </a:solidFill>
              </a:defRPr>
            </a:pPr>
            <a:r>
              <a:rPr sz="1800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2AF047-3145-4F12-83E6-520911601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905250"/>
            <a:ext cx="4591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5261F"/>
                </a:solidFill>
              </a:defRPr>
            </a:pPr>
            <a:r>
              <a:rPr sz="1650" b="0" i="0">
                <a:solidFill>
                  <a:srgbClr val="15261F"/>
                </a:solidFill>
              </a:rPr>
              <a:t>experience alexithymia—or not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9A791E-398B-4A38-90AD-7BED8E9FE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62700" y="1581150"/>
            <a:ext cx="4762500" cy="3124200"/>
          </a:xfrm>
          <a:prstGeom xmlns:a="http://schemas.openxmlformats.org/drawingml/2006/main" prst="roundRect">
            <a:avLst>
              <a:gd name="adj" fmla="val 548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B8E4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BFBA93A-A99C-4377-9E98-47E729D8C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1933575"/>
            <a:ext cx="381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183E2E"/>
                </a:solidFill>
              </a:defRPr>
            </a:pPr>
            <a:r>
              <a:rPr sz="1875" b="1" i="0">
                <a:solidFill>
                  <a:srgbClr val="183E2E"/>
                </a:solidFill>
              </a:rPr>
              <a:t>The design rule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4853A3-81B5-4608-8DE1-7F5E6E5BF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05600" y="2505075"/>
            <a:ext cx="400050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025" b="1" i="0">
                <a:solidFill>
                  <a:srgbClr val="15261F"/>
                </a:solidFill>
              </a:defRPr>
            </a:pPr>
            <a:r>
              <a:rPr sz="2025" b="1" i="0">
                <a:solidFill>
                  <a:srgbClr val="15261F"/>
                </a:solidFill>
              </a:rPr>
              <a:t>Never turn silence, facial movement, tone, processing time or an uncertain model into a verdict about someone’s inner life.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362BA3-A730-4D49-B997-50071C878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10382250" cy="685800"/>
          </a:xfrm>
          <a:prstGeom xmlns:a="http://schemas.openxmlformats.org/drawingml/2006/main" prst="roundRect">
            <a:avLst>
              <a:gd name="adj" fmla="val 13889"/>
            </a:avLst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92195E-353C-4D55-A26F-C0A367AE7E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410200"/>
            <a:ext cx="9953625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1" i="0">
                <a:solidFill>
                  <a:srgbClr val="15261F"/>
                </a:solidFill>
              </a:defRPr>
            </a:pPr>
            <a:r>
              <a:rPr sz="1575" b="1" i="0">
                <a:solidFill>
                  <a:srgbClr val="15261F"/>
                </a:solidFill>
              </a:rPr>
              <a:t>Alexithymia can co-occur with autism, but it is neither universal nor the same thing as autism.</a:t>
            </a:r>
          </a:p>
        </p:txBody>
      </p:sp>
    </p:spTree>
    <p:extLst>
      <p:ext uri="{BB962C8B-B14F-4D97-AF65-F5344CB8AC3E}">
        <p14:creationId xmlns:p14="http://schemas.microsoft.com/office/powerpoint/2010/main" val="11887304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2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D23350-1CF9-40E4-A2AF-9DCFFEEDE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DDD47CA-75AE-4E70-853C-B358BDC09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557166"/>
                </a:solidFill>
              </a:defRPr>
            </a:pPr>
            <a:r>
              <a:rPr sz="975" b="1" i="0">
                <a:solidFill>
                  <a:srgbClr val="557166"/>
                </a:solidFill>
              </a:rPr>
              <a:t>THE GREEN TANK  /  SOCIAL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B2F9D7-1333-40F2-8CF0-D9A1A318C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183E2E"/>
                </a:solidFill>
              </a:defRPr>
            </a:pPr>
            <a:r>
              <a:rPr sz="2850" b="1" i="0">
                <a:solidFill>
                  <a:srgbClr val="183E2E"/>
                </a:solidFill>
              </a:rPr>
              <a:t>The engineering question is whether care can change the decision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0B4E04-38A3-4E8D-A696-14BAA90C8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00800"/>
            <a:ext cx="514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557166"/>
                </a:solidFill>
              </a:defRPr>
            </a:pPr>
            <a:r>
              <a:rPr sz="900" b="1" i="0">
                <a:solidFill>
                  <a:srgbClr val="557166"/>
                </a:solidFill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62DD50-2F92-4237-A361-2920BA8AA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695450"/>
            <a:ext cx="10096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250" b="1" i="0">
                <a:solidFill>
                  <a:srgbClr val="15261F"/>
                </a:solidFill>
              </a:defRPr>
            </a:pPr>
            <a:r>
              <a:rPr sz="2250" b="1" i="0">
                <a:solidFill>
                  <a:srgbClr val="15261F"/>
                </a:solidFill>
              </a:rPr>
              <a:t>A system may classify emotion words while still failing to model pain, exhaustion, attachment, shame, agency or consequence.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D68419-55F1-4D29-ACE1-C8660E8B1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19250" y="3190875"/>
            <a:ext cx="8953500" cy="1524000"/>
          </a:xfrm>
          <a:prstGeom xmlns:a="http://schemas.openxmlformats.org/drawingml/2006/main" prst="roundRect">
            <a:avLst>
              <a:gd name="adj" fmla="val 11250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D51072-B018-4E89-AD0C-552E0C5B0B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44805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B8E4CC"/>
                </a:solidFill>
              </a:defRPr>
            </a:pPr>
            <a:r>
              <a:rPr sz="1500" b="1" i="0">
                <a:solidFill>
                  <a:srgbClr val="B8E4CC"/>
                </a:solidFill>
              </a:rPr>
              <a:t>Can the architecture represent: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91D204-9A57-4E71-9AAA-F84FA8C02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3848100"/>
            <a:ext cx="8096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 i="1">
                <a:solidFill>
                  <a:srgbClr val="FFFFFF"/>
                </a:solidFill>
              </a:defRPr>
            </a:pPr>
            <a:r>
              <a:rPr sz="1800" b="1" i="1">
                <a:solidFill>
                  <a:srgbClr val="FFFFFF"/>
                </a:solidFill>
              </a:rPr>
              <a:t>“This action may cause this feeling—and that consequence is a reason to ask, pause or refuse.”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2FADAB-1726-44C6-9526-318F86BB5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5238750"/>
            <a:ext cx="8763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1" i="0">
                <a:solidFill>
                  <a:srgbClr val="FF735C"/>
                </a:solidFill>
              </a:defRPr>
            </a:pPr>
            <a:r>
              <a:rPr sz="1725" b="1" i="0">
                <a:solidFill>
                  <a:srgbClr val="FF735C"/>
                </a:solidFill>
              </a:rPr>
              <a:t>If consequence never changes action selection, emotion is decoration—not understanding.</a:t>
            </a:r>
          </a:p>
        </p:txBody>
      </p:sp>
    </p:spTree>
    <p:extLst>
      <p:ext uri="{BB962C8B-B14F-4D97-AF65-F5344CB8AC3E}">
        <p14:creationId xmlns:p14="http://schemas.microsoft.com/office/powerpoint/2010/main" val="180524697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2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6AD3D22-F269-4FC6-8656-1B25DAAA5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659699-A8C7-426E-AF04-0288A77C6C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557166"/>
                </a:solidFill>
              </a:defRPr>
            </a:pPr>
            <a:r>
              <a:rPr sz="975" b="1" i="0">
                <a:solidFill>
                  <a:srgbClr val="557166"/>
                </a:solidFill>
              </a:rPr>
              <a:t>THE GREEN TANK  /  SOCIAL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D66E53E-AA65-4ABE-9C9F-86AC6F177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183E2E"/>
                </a:solidFill>
              </a:defRPr>
            </a:pPr>
            <a:r>
              <a:rPr sz="2850" b="1" i="0">
                <a:solidFill>
                  <a:srgbClr val="183E2E"/>
                </a:solidFill>
              </a:rPr>
              <a:t>Alice makes emotion and feeling part of the reasoning loop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0494F8-79C5-4CA8-ACFF-A4982BCE7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00800"/>
            <a:ext cx="514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557166"/>
                </a:solidFill>
              </a:defRPr>
            </a:pPr>
            <a:r>
              <a:rPr sz="900" b="1" i="0">
                <a:solidFill>
                  <a:srgbClr val="557166"/>
                </a:solidFill>
              </a:rPr>
              <a:t>06</a:t>
            </a:r>
          </a:p>
        </p:txBody>
      </p:sp>
      <p:sp>
        <p:nvSpPr>
          <p:cNvPr id="5" name="flow-0">
            <a:extLst xmlns:a="http://schemas.openxmlformats.org/drawingml/2006/main">
              <a:ext uri="{FF2B5EF4-FFF2-40B4-BE49-F238E27FC236}">
                <a16:creationId xmlns:a16="http://schemas.microsoft.com/office/drawing/2014/main" id="{DC807B7E-1271-49E4-9282-E8CCB3816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57400" y="2819400"/>
            <a:ext cx="400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557166"/>
            </a:solidFill>
            <a:prstDash val="solid"/>
          </a:ln>
        </p:spPr>
      </p:sp>
      <p:sp>
        <p:nvSpPr>
          <p:cNvPr id="6" name="flow-1">
            <a:extLst xmlns:a="http://schemas.openxmlformats.org/drawingml/2006/main">
              <a:ext uri="{FF2B5EF4-FFF2-40B4-BE49-F238E27FC236}">
                <a16:creationId xmlns:a16="http://schemas.microsoft.com/office/drawing/2014/main" id="{DAD0AC1D-AEFA-4D34-9699-EA52EDC93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24300" y="2819400"/>
            <a:ext cx="400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557166"/>
            </a:solidFill>
            <a:prstDash val="solid"/>
          </a:ln>
        </p:spPr>
      </p:sp>
      <p:sp>
        <p:nvSpPr>
          <p:cNvPr id="7" name="flow-2">
            <a:extLst xmlns:a="http://schemas.openxmlformats.org/drawingml/2006/main">
              <a:ext uri="{FF2B5EF4-FFF2-40B4-BE49-F238E27FC236}">
                <a16:creationId xmlns:a16="http://schemas.microsoft.com/office/drawing/2014/main" id="{2478050C-FACF-441B-BB90-7E811D4A0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91200" y="2819400"/>
            <a:ext cx="400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557166"/>
            </a:solidFill>
            <a:prstDash val="solid"/>
          </a:ln>
        </p:spPr>
      </p:sp>
      <p:sp>
        <p:nvSpPr>
          <p:cNvPr id="8" name="flow-3">
            <a:extLst xmlns:a="http://schemas.openxmlformats.org/drawingml/2006/main">
              <a:ext uri="{FF2B5EF4-FFF2-40B4-BE49-F238E27FC236}">
                <a16:creationId xmlns:a16="http://schemas.microsoft.com/office/drawing/2014/main" id="{8B05760E-57B8-4CDB-864A-39F5A7D3F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2819400"/>
            <a:ext cx="400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557166"/>
            </a:solidFill>
            <a:prstDash val="solid"/>
          </a:ln>
        </p:spPr>
      </p:sp>
      <p:sp>
        <p:nvSpPr>
          <p:cNvPr id="9" name="flow-4">
            <a:extLst xmlns:a="http://schemas.openxmlformats.org/drawingml/2006/main">
              <a:ext uri="{FF2B5EF4-FFF2-40B4-BE49-F238E27FC236}">
                <a16:creationId xmlns:a16="http://schemas.microsoft.com/office/drawing/2014/main" id="{9925DFCD-0D45-4DE4-A1E7-F0151120A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819400"/>
            <a:ext cx="4000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55716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E9526F1-3E17-4DAE-A39C-18F8D5113F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2228850"/>
            <a:ext cx="1466850" cy="120015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D16D15-948B-4309-803A-772D75915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19350"/>
            <a:ext cx="1314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</a:defRPr>
            </a:pPr>
            <a:r>
              <a:rPr sz="1200" b="1" i="0">
                <a:solidFill>
                  <a:srgbClr val="FFFFFF"/>
                </a:solidFill>
              </a:rPr>
              <a:t>PERCEIVE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6583B98-77EC-42AE-893C-301815D3D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38550"/>
            <a:ext cx="142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5261F"/>
                </a:solidFill>
              </a:defRPr>
            </a:pPr>
            <a:r>
              <a:rPr sz="1275" b="0" i="0">
                <a:solidFill>
                  <a:srgbClr val="15261F"/>
                </a:solidFill>
              </a:rPr>
              <a:t>signals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CDB7407-FF4E-4BF9-BE85-C42F37E7A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2228850"/>
            <a:ext cx="1466850" cy="120015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FF735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FE28FB8-802F-4DCF-8AF5-8235F9427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33650" y="2419350"/>
            <a:ext cx="1314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</a:defRPr>
            </a:pPr>
            <a:r>
              <a:rPr sz="1200" b="1" i="0">
                <a:solidFill>
                  <a:srgbClr val="FFFFFF"/>
                </a:solidFill>
              </a:rPr>
              <a:t>EMOTION</a:t>
            </a:r>
          </a:p>
          <a:p xmlns:a="http://schemas.openxmlformats.org/drawingml/2006/main">
            <a:pPr>
              <a:defRPr sz="1200" b="1" i="0">
                <a:solidFill>
                  <a:srgbClr val="FFFFFF"/>
                </a:solidFill>
              </a:defRPr>
            </a:pPr>
            <a:r>
              <a:rPr sz="1200" b="1" i="0">
                <a:solidFill>
                  <a:srgbClr val="FFFFFF"/>
                </a:solidFill>
              </a:rPr>
              <a:t>VECTOR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7DB6E37-27A0-4905-BF9B-38BFD8F2F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638550"/>
            <a:ext cx="142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5261F"/>
                </a:solidFill>
              </a:defRPr>
            </a:pPr>
            <a:r>
              <a:rPr sz="1275" b="0" i="0">
                <a:solidFill>
                  <a:srgbClr val="15261F"/>
                </a:solidFill>
              </a:rPr>
              <a:t>what changes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D935B8-8DB4-48FF-A42C-E05654324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228850"/>
            <a:ext cx="1466850" cy="120015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6DC9D85-3F45-4727-8C9B-47BF316FB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419350"/>
            <a:ext cx="1314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15261F"/>
                </a:solidFill>
              </a:defRPr>
            </a:pPr>
            <a:r>
              <a:rPr sz="1200" b="1" i="0">
                <a:solidFill>
                  <a:srgbClr val="15261F"/>
                </a:solidFill>
              </a:rPr>
              <a:t>FEELING</a:t>
            </a:r>
          </a:p>
          <a:p xmlns:a="http://schemas.openxmlformats.org/drawingml/2006/main">
            <a:pPr>
              <a:defRPr sz="1200" b="1" i="0">
                <a:solidFill>
                  <a:srgbClr val="15261F"/>
                </a:solidFill>
              </a:defRPr>
            </a:pPr>
            <a:r>
              <a:rPr sz="1200" b="1" i="0">
                <a:solidFill>
                  <a:srgbClr val="15261F"/>
                </a:solidFill>
              </a:rPr>
              <a:t>VECTOR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5F9D51-45AD-4EF8-9807-02041C688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43400" y="3638550"/>
            <a:ext cx="142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5261F"/>
                </a:solidFill>
              </a:defRPr>
            </a:pPr>
            <a:r>
              <a:rPr sz="1275" b="0" i="0">
                <a:solidFill>
                  <a:srgbClr val="15261F"/>
                </a:solidFill>
              </a:rPr>
              <a:t>what it means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09A7409-A8D0-4421-A842-BF35D47AD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228850"/>
            <a:ext cx="1466850" cy="120015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161CA9B-A33E-44F5-A81E-01BF5817F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419350"/>
            <a:ext cx="1314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</a:defRPr>
            </a:pPr>
            <a:r>
              <a:rPr sz="1200" b="1" i="0">
                <a:solidFill>
                  <a:srgbClr val="FFFFFF"/>
                </a:solidFill>
              </a:rPr>
              <a:t>EFFECTS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711739-92F7-4E59-90CA-3C018BBF1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638550"/>
            <a:ext cx="142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5261F"/>
                </a:solidFill>
              </a:defRPr>
            </a:pPr>
            <a:r>
              <a:rPr sz="1275" b="0" i="0">
                <a:solidFill>
                  <a:srgbClr val="15261F"/>
                </a:solidFill>
              </a:rPr>
              <a:t>who may feel what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F63EC3C-F192-4348-BF86-E7424E7B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58150" y="2228850"/>
            <a:ext cx="1466850" cy="120015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5B59897-9C34-4E72-A255-C0240CB1F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4350" y="2419350"/>
            <a:ext cx="1314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</a:defRPr>
            </a:pPr>
            <a:r>
              <a:rPr sz="1200" b="1" i="0">
                <a:solidFill>
                  <a:srgbClr val="FFFFFF"/>
                </a:solidFill>
              </a:rPr>
              <a:t>CHOOSE /</a:t>
            </a:r>
          </a:p>
          <a:p xmlns:a="http://schemas.openxmlformats.org/drawingml/2006/main">
            <a:pPr>
              <a:defRPr sz="1200" b="1" i="0">
                <a:solidFill>
                  <a:srgbClr val="FFFFFF"/>
                </a:solidFill>
              </a:defRPr>
            </a:pPr>
            <a:r>
              <a:rPr sz="1200" b="1" i="0">
                <a:solidFill>
                  <a:srgbClr val="FFFFFF"/>
                </a:solidFill>
              </a:rPr>
              <a:t>PAUSE / REFUSE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F1E2DE3-2945-426A-8A7D-44DFE6A85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638550"/>
            <a:ext cx="142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5261F"/>
                </a:solidFill>
              </a:defRPr>
            </a:pPr>
            <a:r>
              <a:rPr sz="1275" b="0" i="0">
                <a:solidFill>
                  <a:srgbClr val="15261F"/>
                </a:solidFill>
              </a:rPr>
              <a:t>act with confidence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2401F7-BD8A-4555-8923-EE59C090B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25050" y="2228850"/>
            <a:ext cx="1466850" cy="1200150"/>
          </a:xfrm>
          <a:prstGeom xmlns:a="http://schemas.openxmlformats.org/drawingml/2006/main" prst="roundRect">
            <a:avLst>
              <a:gd name="adj" fmla="val 11111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91E8DBEE-1833-45B6-9707-1AB168F3A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0" y="2419350"/>
            <a:ext cx="13144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FFFFFF"/>
                </a:solidFill>
              </a:defRPr>
            </a:pPr>
            <a:r>
              <a:rPr sz="1200" b="1" i="0">
                <a:solidFill>
                  <a:srgbClr val="FFFFFF"/>
                </a:solidFill>
              </a:rPr>
              <a:t>MEMORY +</a:t>
            </a:r>
          </a:p>
          <a:p xmlns:a="http://schemas.openxmlformats.org/drawingml/2006/main">
            <a:pPr>
              <a:defRPr sz="1200" b="1" i="0">
                <a:solidFill>
                  <a:srgbClr val="FFFFFF"/>
                </a:solidFill>
              </a:defRPr>
            </a:pPr>
            <a:r>
              <a:rPr sz="1200" b="1" i="0">
                <a:solidFill>
                  <a:srgbClr val="FFFFFF"/>
                </a:solidFill>
              </a:rPr>
              <a:t>CORRECTION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AAF8FFB-DE5A-4D2E-A92E-E677E66F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44100" y="3638550"/>
            <a:ext cx="1428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0" i="0">
                <a:solidFill>
                  <a:srgbClr val="15261F"/>
                </a:solidFill>
              </a:defRPr>
            </a:pPr>
            <a:r>
              <a:rPr sz="1275" b="0" i="0">
                <a:solidFill>
                  <a:srgbClr val="15261F"/>
                </a:solidFill>
              </a:rPr>
              <a:t>learn without fixing identity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CC06918-6BFF-4DB8-BC2A-3542D0AD4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686300"/>
            <a:ext cx="10401300" cy="819150"/>
          </a:xfrm>
          <a:prstGeom xmlns:a="http://schemas.openxmlformats.org/drawingml/2006/main" prst="roundRect">
            <a:avLst>
              <a:gd name="adj" fmla="val 1395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B8E4CC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D46A2E9-F655-4862-84B5-9124C7643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4895850"/>
            <a:ext cx="9858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5261F"/>
                </a:solidFill>
              </a:defRPr>
            </a:pPr>
            <a:r>
              <a:rPr sz="1650" b="1" i="0">
                <a:solidFill>
                  <a:srgbClr val="15261F"/>
                </a:solidFill>
              </a:rPr>
              <a:t>Every state keeps its owner, source, time, uncertainty and correction history. The loop can proceed, ask, delay, pause or refuse.</a:t>
            </a:r>
          </a:p>
        </p:txBody>
      </p:sp>
    </p:spTree>
    <p:extLst>
      <p:ext uri="{BB962C8B-B14F-4D97-AF65-F5344CB8AC3E}">
        <p14:creationId xmlns:p14="http://schemas.microsoft.com/office/powerpoint/2010/main" val="89844395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2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7AF39986-3659-48E5-B8A9-500D4C1F9C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50F581-FB46-4193-9E0C-D23057253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557166"/>
                </a:solidFill>
              </a:defRPr>
            </a:pPr>
            <a:r>
              <a:rPr sz="975" b="1" i="0">
                <a:solidFill>
                  <a:srgbClr val="557166"/>
                </a:solidFill>
              </a:rPr>
              <a:t>THE GREEN TANK  /  SOCIAL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56F8C4E-568A-41EA-AD35-9DBEAA7EB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183E2E"/>
                </a:solidFill>
              </a:defRPr>
            </a:pPr>
            <a:r>
              <a:rPr sz="2850" b="1" i="0">
                <a:solidFill>
                  <a:srgbClr val="183E2E"/>
                </a:solidFill>
              </a:rPr>
              <a:t>The emotion vector records change without pretending to know why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CB0C14-7125-41E9-8224-43E8479C5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00800"/>
            <a:ext cx="514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557166"/>
                </a:solidFill>
              </a:defRPr>
            </a:pPr>
            <a:r>
              <a:rPr sz="900" b="1" i="0">
                <a:solidFill>
                  <a:srgbClr val="557166"/>
                </a:solidFill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7C8806-D071-4EBA-BE21-6BF587912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562100"/>
            <a:ext cx="179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735C"/>
                </a:solidFill>
              </a:defRPr>
            </a:pPr>
            <a:r>
              <a:rPr sz="1350" b="1" i="0">
                <a:solidFill>
                  <a:srgbClr val="FF735C"/>
                </a:solidFill>
              </a:rPr>
              <a:t>VALENCE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684037-CDB7-4543-8184-86CE9C267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15621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5261F"/>
                </a:solidFill>
              </a:defRPr>
            </a:pPr>
            <a:r>
              <a:rPr sz="1650" b="1" i="0">
                <a:solidFill>
                  <a:srgbClr val="15261F"/>
                </a:solidFill>
              </a:rPr>
              <a:t>pleasant ↔ unpleasant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84DDA0-D1B2-46AD-BBF5-505C93F41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71675"/>
            <a:ext cx="476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DA7A96-139E-4997-B08D-FC4FA2432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1971675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9665B2-DA2F-4FDB-BB35-6A43596B2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562100"/>
            <a:ext cx="179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735C"/>
                </a:solidFill>
              </a:defRPr>
            </a:pPr>
            <a:r>
              <a:rPr sz="1350" b="1" i="0">
                <a:solidFill>
                  <a:srgbClr val="FF735C"/>
                </a:solidFill>
              </a:rPr>
              <a:t>AROUSAL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C2AFB4-1BF9-445E-870C-48DADEB80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5621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5261F"/>
                </a:solidFill>
              </a:defRPr>
            </a:pPr>
            <a:r>
              <a:rPr sz="1650" b="1" i="0">
                <a:solidFill>
                  <a:srgbClr val="15261F"/>
                </a:solidFill>
              </a:rPr>
              <a:t>quiet ↔ activated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C08C49-FAD0-434A-B355-6BE07D79F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971675"/>
            <a:ext cx="476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0CDA4D-45DC-4E07-AB4B-385D40A3B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1971675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EC2551-5F89-4703-8613-20C7A73DC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571750"/>
            <a:ext cx="179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735C"/>
                </a:solidFill>
              </a:defRPr>
            </a:pPr>
            <a:r>
              <a:rPr sz="1350" b="1" i="0">
                <a:solidFill>
                  <a:srgbClr val="FF735C"/>
                </a:solidFill>
              </a:rPr>
              <a:t>URGENCY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131E210-7C2C-495A-AB83-D7D3E82D2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25717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5261F"/>
                </a:solidFill>
              </a:defRPr>
            </a:pPr>
            <a:r>
              <a:rPr sz="1650" b="1" i="0">
                <a:solidFill>
                  <a:srgbClr val="15261F"/>
                </a:solidFill>
              </a:rPr>
              <a:t>can wait ↔ act now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661EDF-70D6-43C3-8AC1-D5FCF511F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981325"/>
            <a:ext cx="476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DE87F8-0A62-44A9-9C41-9B868FB27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2981325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7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FBF5BE-2A0C-47C7-B510-93C6D1EE9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571750"/>
            <a:ext cx="179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735C"/>
                </a:solidFill>
              </a:defRPr>
            </a:pPr>
            <a:r>
              <a:rPr sz="1350" b="1" i="0">
                <a:solidFill>
                  <a:srgbClr val="FF735C"/>
                </a:solidFill>
              </a:rPr>
              <a:t>APPROACH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0D6B2C-A9AB-47D4-B851-3163C1BAB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5717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5261F"/>
                </a:solidFill>
              </a:defRPr>
            </a:pPr>
            <a:r>
              <a:rPr sz="1650" b="1" i="0">
                <a:solidFill>
                  <a:srgbClr val="15261F"/>
                </a:solidFill>
              </a:rPr>
              <a:t>toward ↔ withdraw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D2FC6B-5323-4240-8FC7-619123E17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981325"/>
            <a:ext cx="476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21E103-6D7C-47DA-83EC-9FAED1094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2981325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7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81630B-7982-4C8D-965A-5F7BC967A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81400"/>
            <a:ext cx="179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735C"/>
                </a:solidFill>
              </a:defRPr>
            </a:pPr>
            <a:r>
              <a:rPr sz="1350" b="1" i="0">
                <a:solidFill>
                  <a:srgbClr val="FF735C"/>
                </a:solidFill>
              </a:rPr>
              <a:t>SOCIAL SAFETY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A79D885-AA5E-4451-8163-932565388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35814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5261F"/>
                </a:solidFill>
              </a:defRPr>
            </a:pPr>
            <a:r>
              <a:rPr sz="1650" b="1" i="0">
                <a:solidFill>
                  <a:srgbClr val="15261F"/>
                </a:solidFill>
              </a:rPr>
              <a:t>belonging ↔ threat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DCBBED-419E-4B3A-8B49-D81FB4B3F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90975"/>
            <a:ext cx="476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C5A433-1113-4340-92C9-F865ED8D7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3990975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595C225-47F0-4966-AF39-281E8C0FF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581400"/>
            <a:ext cx="179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735C"/>
                </a:solidFill>
              </a:defRPr>
            </a:pPr>
            <a:r>
              <a:rPr sz="1350" b="1" i="0">
                <a:solidFill>
                  <a:srgbClr val="FF735C"/>
                </a:solidFill>
              </a:rPr>
              <a:t>AGENCY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7CB4D0A-7E26-4F38-84CD-E48BDF734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58140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5261F"/>
                </a:solidFill>
              </a:defRPr>
            </a:pPr>
            <a:r>
              <a:rPr sz="1650" b="1" i="0">
                <a:solidFill>
                  <a:srgbClr val="15261F"/>
                </a:solidFill>
              </a:rPr>
              <a:t>trapped ↔ able to choose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D31D7F0-5AA8-4241-BB37-1673B9FDE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90975"/>
            <a:ext cx="476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1E053C07-6E6B-4DF4-96D8-5AE7A7CB4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3990975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7E41434A-B8B6-4D5A-9844-DEAF0DC3A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591050"/>
            <a:ext cx="179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735C"/>
                </a:solidFill>
              </a:defRPr>
            </a:pPr>
            <a:r>
              <a:rPr sz="1350" b="1" i="0">
                <a:solidFill>
                  <a:srgbClr val="FF735C"/>
                </a:solidFill>
              </a:rPr>
              <a:t>OVERLOAD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0D69B02-3A6E-4245-8DDE-86500356F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28900" y="45910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5261F"/>
                </a:solidFill>
              </a:defRPr>
            </a:pPr>
            <a:r>
              <a:rPr sz="1650" b="1" i="0">
                <a:solidFill>
                  <a:srgbClr val="15261F"/>
                </a:solidFill>
              </a:rPr>
              <a:t>capacity ↔ saturated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D7742773-2416-4A2B-85DA-83F72FC87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000625"/>
            <a:ext cx="476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46590AEF-5A50-46EC-BAEC-863796965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38325" y="5000625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7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C232EBE-D3D1-413D-BB26-74E95259E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591050"/>
            <a:ext cx="17907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735C"/>
                </a:solidFill>
              </a:defRPr>
            </a:pPr>
            <a:r>
              <a:rPr sz="1350" b="1" i="0">
                <a:solidFill>
                  <a:srgbClr val="FF735C"/>
                </a:solidFill>
              </a:rPr>
              <a:t>UNCERTAINTY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70BA0AA1-D70B-468A-BA9A-A87E7C1E2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4591050"/>
            <a:ext cx="3143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1" i="0">
                <a:solidFill>
                  <a:srgbClr val="15261F"/>
                </a:solidFill>
              </a:defRPr>
            </a:pPr>
            <a:r>
              <a:rPr sz="1650" b="1" i="0">
                <a:solidFill>
                  <a:srgbClr val="15261F"/>
                </a:solidFill>
              </a:rPr>
              <a:t>stable ↔ ambiguous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C7DF86B-87E0-4D26-92DF-D47FE302A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000625"/>
            <a:ext cx="47625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CE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149C34F6-FC2C-405A-92AC-8C19EB936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86625" y="5000625"/>
            <a:ext cx="238125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178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6ABF1BF4-A15A-4345-90DD-21F40C186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791200"/>
            <a:ext cx="10191750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2BE3A037-5BFE-4228-8129-A01F01492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5886450"/>
            <a:ext cx="9810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5261F"/>
                </a:solidFill>
              </a:defRPr>
            </a:pPr>
            <a:r>
              <a:rPr sz="1425" b="1" i="0">
                <a:solidFill>
                  <a:srgbClr val="15261F"/>
                </a:solidFill>
              </a:rPr>
              <a:t>High urgency lowers the threshold for verification and pause—it does not prove danger or justify harm.</a:t>
            </a:r>
          </a:p>
        </p:txBody>
      </p:sp>
    </p:spTree>
    <p:extLst>
      <p:ext uri="{BB962C8B-B14F-4D97-AF65-F5344CB8AC3E}">
        <p14:creationId xmlns:p14="http://schemas.microsoft.com/office/powerpoint/2010/main" val="18690809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2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2A1A5D-53AB-47CE-9971-4201A9B4B7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F04DC89-31FF-4522-AE78-874817A05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557166"/>
                </a:solidFill>
              </a:defRPr>
            </a:pPr>
            <a:r>
              <a:rPr sz="975" b="1" i="0">
                <a:solidFill>
                  <a:srgbClr val="557166"/>
                </a:solidFill>
              </a:rPr>
              <a:t>THE GREEN TANK  /  SOCIAL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E5C3135-B9DC-4D4B-BF79-9F5ADFAAE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183E2E"/>
                </a:solidFill>
              </a:defRPr>
            </a:pPr>
            <a:r>
              <a:rPr sz="2850" b="1" i="0">
                <a:solidFill>
                  <a:srgbClr val="183E2E"/>
                </a:solidFill>
              </a:rPr>
              <a:t>The feeling vector asks what the state means to a continuing self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19D66E-1266-4457-804C-9F5E90012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00800"/>
            <a:ext cx="514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557166"/>
                </a:solidFill>
              </a:defRPr>
            </a:pPr>
            <a:r>
              <a:rPr sz="900" b="1" i="0">
                <a:solidFill>
                  <a:srgbClr val="557166"/>
                </a:solidFill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1369A4-CDD2-4BA8-8991-4B3BBDF38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466850"/>
            <a:ext cx="2047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4178CC"/>
                </a:solidFill>
              </a:defRPr>
            </a:pPr>
            <a:r>
              <a:rPr sz="1200" b="1" i="0">
                <a:solidFill>
                  <a:srgbClr val="4178CC"/>
                </a:solidFill>
              </a:rPr>
              <a:t>OWNERSHIP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B7C059B-816A-4476-9764-B2834E3B9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44780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5261F"/>
                </a:solidFill>
              </a:defRPr>
            </a:pPr>
            <a:r>
              <a:rPr sz="1650" b="0" i="0">
                <a:solidFill>
                  <a:srgbClr val="15261F"/>
                </a:solidFill>
              </a:rPr>
              <a:t>Whose state is being modelled?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BE3552-DE50-4230-8A54-CB9D3B985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819275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799F43-4DB1-4E8B-8D3E-DD0D54FD46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2047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4178CC"/>
                </a:solidFill>
              </a:defRPr>
            </a:pPr>
            <a:r>
              <a:rPr sz="1200" b="1" i="0">
                <a:solidFill>
                  <a:srgbClr val="4178CC"/>
                </a:solidFill>
              </a:rPr>
              <a:t>MEANING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9F4547F-CF86-4C6F-BA82-0BDE229B9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0764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5261F"/>
                </a:solidFill>
              </a:defRPr>
            </a:pPr>
            <a:r>
              <a:rPr sz="1650" b="0" i="0">
                <a:solidFill>
                  <a:srgbClr val="15261F"/>
                </a:solidFill>
              </a:rPr>
              <a:t>What need, relationship or value gives it significance?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053EAD-5929-4D4D-B029-D6AFC912C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447925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5EF98EC-6413-4C6C-BEF4-6BE9F8A25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24150"/>
            <a:ext cx="2047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4178CC"/>
                </a:solidFill>
              </a:defRPr>
            </a:pPr>
            <a:r>
              <a:rPr sz="1200" b="1" i="0">
                <a:solidFill>
                  <a:srgbClr val="4178CC"/>
                </a:solidFill>
              </a:rPr>
              <a:t>OBJECT / CAUSE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7076C67-6543-404F-A4D4-08656446F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70510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5261F"/>
                </a:solidFill>
              </a:defRPr>
            </a:pPr>
            <a:r>
              <a:rPr sz="1650" b="0" i="0">
                <a:solidFill>
                  <a:srgbClr val="15261F"/>
                </a:solidFill>
              </a:rPr>
              <a:t>What is it about—and what alternatives remain possible?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C89829-EB58-4C80-9B00-E4B95B5CF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076575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DED2DA-6410-49B0-AA76-423C0243A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352800"/>
            <a:ext cx="2047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4178CC"/>
                </a:solidFill>
              </a:defRPr>
            </a:pPr>
            <a:r>
              <a:rPr sz="1200" b="1" i="0">
                <a:solidFill>
                  <a:srgbClr val="4178CC"/>
                </a:solidFill>
              </a:rPr>
              <a:t>MEMORY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10F41D-D481-4422-8CDB-409F6818B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3337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5261F"/>
                </a:solidFill>
              </a:defRPr>
            </a:pPr>
            <a:r>
              <a:rPr sz="1650" b="0" i="0">
                <a:solidFill>
                  <a:srgbClr val="15261F"/>
                </a:solidFill>
              </a:rPr>
              <a:t>Which prior episodes make this familiar or important?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37CCE4-EF34-4BA8-BF6B-26ADAB1B0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705225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C9E5DF2-0444-4052-91E6-1B5867A22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81450"/>
            <a:ext cx="2047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4178CC"/>
                </a:solidFill>
              </a:defRPr>
            </a:pPr>
            <a:r>
              <a:rPr sz="1200" b="1" i="0">
                <a:solidFill>
                  <a:srgbClr val="4178CC"/>
                </a:solidFill>
              </a:rPr>
              <a:t>MORAL CONFLICT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8CEF92-4F7B-4132-9EAE-AE7968CE6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96240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5261F"/>
                </a:solidFill>
              </a:defRPr>
            </a:pPr>
            <a:r>
              <a:rPr sz="1650" b="0" i="0">
                <a:solidFill>
                  <a:srgbClr val="15261F"/>
                </a:solidFill>
              </a:rPr>
              <a:t>Which protected values or relationships are in tension?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04F1C28-9AC9-45F1-985C-911403C4C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33875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B93431-9F89-4318-8F90-03E537E049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610100"/>
            <a:ext cx="2047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4178CC"/>
                </a:solidFill>
              </a:defRPr>
            </a:pPr>
            <a:r>
              <a:rPr sz="1200" b="1" i="0">
                <a:solidFill>
                  <a:srgbClr val="4178CC"/>
                </a:solidFill>
              </a:rPr>
              <a:t>CONSEQUENCE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1A85062-C852-4132-9929-0D9572712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459105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5261F"/>
                </a:solidFill>
              </a:defRPr>
            </a:pPr>
            <a:r>
              <a:rPr sz="1650" b="0" i="0">
                <a:solidFill>
                  <a:srgbClr val="15261F"/>
                </a:solidFill>
              </a:rPr>
              <a:t>Who might feel what if this action proceeds?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F6B07D-B229-4997-A78C-18EB8FB7C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62525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1C1FB27-1997-4D9A-89AC-C66B11384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38750"/>
            <a:ext cx="2047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4178CC"/>
                </a:solidFill>
              </a:defRPr>
            </a:pPr>
            <a:r>
              <a:rPr sz="1200" b="1" i="0">
                <a:solidFill>
                  <a:srgbClr val="4178CC"/>
                </a:solidFill>
              </a:rPr>
              <a:t>CONFIDENCE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6F60BF-DD1F-4704-A97E-A2BD70E27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5219700"/>
            <a:ext cx="809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5261F"/>
                </a:solidFill>
              </a:defRPr>
            </a:pPr>
            <a:r>
              <a:rPr sz="1650" b="0" i="0">
                <a:solidFill>
                  <a:srgbClr val="15261F"/>
                </a:solidFill>
              </a:rPr>
              <a:t>Is the interpretation confirmed, tentative, disputed or unnamed?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5FE5FB-AAC4-4B1F-8190-98E0DE6F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591175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74264369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2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14A1560-C428-45C3-97A6-0C91D015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A3A1000-A5AA-4B56-AE68-462EA81EE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557166"/>
                </a:solidFill>
              </a:defRPr>
            </a:pPr>
            <a:r>
              <a:rPr sz="975" b="1" i="0">
                <a:solidFill>
                  <a:srgbClr val="557166"/>
                </a:solidFill>
              </a:rPr>
              <a:t>THE GREEN TANK  /  SOCIAL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0C9C89-AA66-457B-8DC9-6F9810726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183E2E"/>
                </a:solidFill>
              </a:defRPr>
            </a:pPr>
            <a:r>
              <a:rPr sz="2850" b="1" i="0">
                <a:solidFill>
                  <a:srgbClr val="183E2E"/>
                </a:solidFill>
              </a:rPr>
              <a:t>Memory gives consequence enough weight to support a real “no”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18518E-3D28-4835-A11F-F9EDAD8E4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00800"/>
            <a:ext cx="514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557166"/>
                </a:solidFill>
              </a:defRPr>
            </a:pPr>
            <a:r>
              <a:rPr sz="900" b="1" i="0">
                <a:solidFill>
                  <a:srgbClr val="557166"/>
                </a:solidFill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A3A216-7AAE-4ED9-AC0F-AB71E2359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1676400"/>
            <a:ext cx="1285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557166"/>
                </a:solidFill>
              </a:defRPr>
            </a:pPr>
            <a:r>
              <a:rPr sz="1200" b="1" i="0">
                <a:solidFill>
                  <a:srgbClr val="557166"/>
                </a:solidFill>
              </a:rPr>
              <a:t>EVENT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771129-ECBE-411E-B734-7E62B21E7E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16764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557166"/>
                </a:solidFill>
              </a:defRPr>
            </a:pPr>
            <a:r>
              <a:rPr sz="1200" b="1" i="0">
                <a:solidFill>
                  <a:srgbClr val="557166"/>
                </a:solidFill>
              </a:rPr>
              <a:t>INTERPRET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B264435-D48F-4ED5-902C-2A7D7D089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1676400"/>
            <a:ext cx="1428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557166"/>
                </a:solidFill>
              </a:defRPr>
            </a:pPr>
            <a:r>
              <a:rPr sz="1200" b="1" i="0">
                <a:solidFill>
                  <a:srgbClr val="557166"/>
                </a:solidFill>
              </a:rPr>
              <a:t>SIMULATE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7A0971-DF58-4035-83F6-B7A56ECDF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43850" y="1676400"/>
            <a:ext cx="123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557166"/>
                </a:solidFill>
              </a:defRPr>
            </a:pPr>
            <a:r>
              <a:rPr sz="1200" b="1" i="0">
                <a:solidFill>
                  <a:srgbClr val="557166"/>
                </a:solidFill>
              </a:rPr>
              <a:t>DECIDE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E88D3CE-CC49-46B3-862D-EDD8B0919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0" y="16764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00" b="1" i="0">
                <a:solidFill>
                  <a:srgbClr val="557166"/>
                </a:solidFill>
              </a:defRPr>
            </a:pPr>
            <a:r>
              <a:rPr sz="1200" b="1" i="0">
                <a:solidFill>
                  <a:srgbClr val="557166"/>
                </a:solidFill>
              </a:rPr>
              <a:t>LEARN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3AE304-5BBC-44B5-AD44-6B9ADB825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43100" y="2667000"/>
            <a:ext cx="1009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55716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A48B00-A134-4F06-A023-4D568F1110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52900" y="2667000"/>
            <a:ext cx="1257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557166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07AE36-0ABF-4D3A-B005-78B2E4B84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2667000"/>
            <a:ext cx="12573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55716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D57614-FBA7-4960-897B-33F31C785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667000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55716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3229B7-067D-4D8B-A86D-FA656AA99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133600"/>
            <a:ext cx="1428750" cy="10668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8794D9-4659-458D-9434-09A5800D5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400300"/>
            <a:ext cx="123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What happened?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D46ED70-92EC-4B4A-AB5E-B01DD139B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2750" y="2133600"/>
            <a:ext cx="1428750" cy="10668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B8E4C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AB4B6C1-161F-4368-A545-3A1A2F981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0" y="2400300"/>
            <a:ext cx="123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15261F"/>
                </a:solidFill>
              </a:defRPr>
            </a:pPr>
            <a:r>
              <a:rPr sz="1350" b="1" i="0">
                <a:solidFill>
                  <a:srgbClr val="15261F"/>
                </a:solidFill>
              </a:rPr>
              <a:t>What might it mean?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A997F4-6D67-4A0E-A5F2-098EBEC64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2133600"/>
            <a:ext cx="1428750" cy="10668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90B0D0-5DD5-47B4-A609-88DB44E63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5450" y="2400300"/>
            <a:ext cx="123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Who may be affected?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6E48DD1-E238-4CC8-A01B-DB3503D6D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133600"/>
            <a:ext cx="1428750" cy="10668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735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BAABD8-9CCF-4FDB-B662-EEDEF34B3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400300"/>
            <a:ext cx="123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Proceed, ask, pause or refuse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A09C6F2-13DF-4048-BFF5-B4BB536A3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20300" y="2133600"/>
            <a:ext cx="1428750" cy="10668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DEDF380-0A26-4E33-A1EC-DA53495B6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15550" y="2400300"/>
            <a:ext cx="123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Store outcome + correction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AA1B006-19F2-4074-A3F6-749A5F69C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943350"/>
            <a:ext cx="4762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400" b="1" i="0">
                <a:solidFill>
                  <a:srgbClr val="183E2E"/>
                </a:solidFill>
              </a:defRPr>
            </a:pPr>
            <a:r>
              <a:rPr sz="2400" b="1" i="0">
                <a:solidFill>
                  <a:srgbClr val="183E2E"/>
                </a:solidFill>
              </a:rPr>
              <a:t>A refusal is not a dead end.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21A67FD-A275-42DB-8ACE-2ED626956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53390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735C"/>
                </a:solidFill>
              </a:defRPr>
            </a:pPr>
            <a:r>
              <a:rPr sz="1800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4156782-4016-47E9-8E9F-61646FC9B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33900"/>
            <a:ext cx="4495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5261F"/>
                </a:solidFill>
              </a:defRPr>
            </a:pPr>
            <a:r>
              <a:rPr sz="1650" b="0" i="0">
                <a:solidFill>
                  <a:srgbClr val="15261F"/>
                </a:solidFill>
              </a:rPr>
              <a:t>state the likely consequence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A0879ED2-1EE0-4A84-A6F2-ED7F24CF6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0482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735C"/>
                </a:solidFill>
              </a:defRPr>
            </a:pPr>
            <a:r>
              <a:rPr sz="1800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A90FCBD-6D00-4620-AEE3-0931CB449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048250"/>
            <a:ext cx="4495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5261F"/>
                </a:solidFill>
              </a:defRPr>
            </a:pPr>
            <a:r>
              <a:rPr sz="1650" b="0" i="0">
                <a:solidFill>
                  <a:srgbClr val="15261F"/>
                </a:solidFill>
              </a:rPr>
              <a:t>show the protected value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3916FFA-6A63-480B-AC47-2FB5E1135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56260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00" b="1" i="0">
                <a:solidFill>
                  <a:srgbClr val="FF735C"/>
                </a:solidFill>
              </a:defRPr>
            </a:pPr>
            <a:r>
              <a:rPr sz="1800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A9E2200-6825-4CCC-BBB6-F6A056F5A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5562600"/>
            <a:ext cx="44958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650" b="0" i="0">
                <a:solidFill>
                  <a:srgbClr val="15261F"/>
                </a:solidFill>
              </a:defRPr>
            </a:pPr>
            <a:r>
              <a:rPr sz="1650" b="0" i="0">
                <a:solidFill>
                  <a:srgbClr val="15261F"/>
                </a:solidFill>
              </a:rPr>
              <a:t>name uncertainty and alternatives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802127F-B690-472B-9B3A-DC144827A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848100"/>
            <a:ext cx="4457700" cy="2152650"/>
          </a:xfrm>
          <a:prstGeom xmlns:a="http://schemas.openxmlformats.org/drawingml/2006/main" prst="roundRect">
            <a:avLst>
              <a:gd name="adj" fmla="val 708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B8E4CC"/>
            </a:solidFill>
            <a:prstDash val="solid"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74B82DE-2516-4B05-BD08-E21FCE51D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171950"/>
            <a:ext cx="1428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735C"/>
                </a:solidFill>
              </a:defRPr>
            </a:pPr>
            <a:r>
              <a:rPr sz="1350" b="1" i="0">
                <a:solidFill>
                  <a:srgbClr val="FF735C"/>
                </a:solidFill>
              </a:rPr>
              <a:t>WHY NO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16050345-7282-4851-8BE1-D03D49C53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4591050"/>
            <a:ext cx="371475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425" b="1" i="0">
                <a:solidFill>
                  <a:srgbClr val="15261F"/>
                </a:solidFill>
              </a:defRPr>
            </a:pPr>
            <a:r>
              <a:rPr sz="1425" b="1" i="0">
                <a:solidFill>
                  <a:srgbClr val="15261F"/>
                </a:solidFill>
              </a:rPr>
              <a:t>“I will not do this because the likely consequence is harm, the request conflicts with a protected value, and my uncertainty is too high to proceed safely.”</a:t>
            </a:r>
          </a:p>
        </p:txBody>
      </p:sp>
    </p:spTree>
    <p:extLst>
      <p:ext uri="{BB962C8B-B14F-4D97-AF65-F5344CB8AC3E}">
        <p14:creationId xmlns:p14="http://schemas.microsoft.com/office/powerpoint/2010/main" val="160643180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2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8572B9-66B5-4320-A125-73D76FDAB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CDF2FE-7F64-4F81-A8FF-F42F889B8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557166"/>
                </a:solidFill>
              </a:defRPr>
            </a:pPr>
            <a:r>
              <a:rPr sz="975" b="1" i="0">
                <a:solidFill>
                  <a:srgbClr val="557166"/>
                </a:solidFill>
              </a:rPr>
              <a:t>THE GREEN TANK  /  SOCIAL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34275A-88AC-4712-B3A7-36D2D1CC5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183E2E"/>
                </a:solidFill>
              </a:defRPr>
            </a:pPr>
            <a:r>
              <a:rPr sz="2850" b="1" i="0">
                <a:solidFill>
                  <a:srgbClr val="183E2E"/>
                </a:solidFill>
              </a:rPr>
              <a:t>Overwhelm is information—not disobedience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185203-969A-4807-8C98-C7DAEB896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00800"/>
            <a:ext cx="514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557166"/>
                </a:solidFill>
              </a:defRPr>
            </a:pPr>
            <a:r>
              <a:rPr sz="900" b="1" i="0">
                <a:solidFill>
                  <a:srgbClr val="557166"/>
                </a:solidFill>
              </a:rPr>
              <a:t>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73BD9D-83BA-45AA-A4CB-7231DDB83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1619250"/>
            <a:ext cx="10287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250" b="1" i="0">
                <a:solidFill>
                  <a:srgbClr val="15261F"/>
                </a:solidFill>
              </a:defRPr>
            </a:pPr>
            <a:r>
              <a:rPr sz="2250" b="1" i="0">
                <a:solidFill>
                  <a:srgbClr val="15261F"/>
                </a:solidFill>
              </a:rPr>
              <a:t>When sensory load, fear, fatigue, time pressure or conflict exceeds capacity, confidence should fall and the system should slow down.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1C90C9A-3896-4C44-89A0-D07429F4B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952750"/>
            <a:ext cx="3000375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435F34-A898-4FDE-A3ED-9DC04B954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0480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DEFER ACCUMULATION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5114EF2-614A-4038-9FF5-F0ACC36AC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524250"/>
            <a:ext cx="3000375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41D0058-7A85-4B27-8046-A453DE7324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36195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LOWER CONFIDENCE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C9C1D6F-CE19-4718-B89F-D217E2EE6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095750"/>
            <a:ext cx="3000375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6A002A-9764-444D-A420-A6BB125E3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1910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REDUCE DEMAND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4C78F3-7CD1-4660-A555-C0875F438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667250"/>
            <a:ext cx="3000375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F1BEBB-4825-4E72-91D1-DF82E12D6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7625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15261F"/>
                </a:solidFill>
              </a:defRPr>
            </a:pPr>
            <a:r>
              <a:rPr sz="1125" b="1" i="0">
                <a:solidFill>
                  <a:srgbClr val="15261F"/>
                </a:solidFill>
              </a:rPr>
              <a:t>PRESERVE DIGNITY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AC061E-2A59-43F2-A269-9E2FC4E17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238750"/>
            <a:ext cx="3000375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189256-3D71-46B4-AA7D-70C897E4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5334000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ESCALATE SAFELY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AC72DF-4EE6-4A29-A9FF-BEF54D493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62300"/>
            <a:ext cx="304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4050" b="1" i="0">
                <a:solidFill>
                  <a:srgbClr val="FF735C"/>
                </a:solidFill>
              </a:defRPr>
            </a:pPr>
            <a:r>
              <a:rPr sz="4050" b="1" i="0">
                <a:solidFill>
                  <a:srgbClr val="FF735C"/>
                </a:solidFill>
              </a:rPr>
              <a:t>pause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4739F0-0CAD-4A00-A6FE-F2EC9086C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019550"/>
            <a:ext cx="304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4050" b="1" i="0">
                <a:solidFill>
                  <a:srgbClr val="4178CC"/>
                </a:solidFill>
              </a:defRPr>
            </a:pPr>
            <a:r>
              <a:rPr sz="4050" b="1" i="0">
                <a:solidFill>
                  <a:srgbClr val="4178CC"/>
                </a:solidFill>
              </a:rPr>
              <a:t>ask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B3D43C-7C29-46A0-A4A7-258538EA5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4876800"/>
            <a:ext cx="304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4050" b="1" i="0">
                <a:solidFill>
                  <a:srgbClr val="183E2E"/>
                </a:solidFill>
              </a:defRPr>
            </a:pPr>
            <a:r>
              <a:rPr sz="4050" b="1" i="0">
                <a:solidFill>
                  <a:srgbClr val="183E2E"/>
                </a:solidFill>
              </a:rPr>
              <a:t>wait</a:t>
            </a:r>
          </a:p>
        </p:txBody>
      </p:sp>
    </p:spTree>
    <p:extLst>
      <p:ext uri="{BB962C8B-B14F-4D97-AF65-F5344CB8AC3E}">
        <p14:creationId xmlns:p14="http://schemas.microsoft.com/office/powerpoint/2010/main" val="16024981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2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343E336-E1B9-483B-8DE6-FD0A1C6EF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6CB909-C3B8-441A-A973-A4D21E87C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557166"/>
                </a:solidFill>
              </a:defRPr>
            </a:pPr>
            <a:r>
              <a:rPr sz="975" b="1" i="0">
                <a:solidFill>
                  <a:srgbClr val="557166"/>
                </a:solidFill>
              </a:rPr>
              <a:t>THE GREEN TANK  /  SOCIAL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1B41E0-2A89-4F34-A394-C10B802E7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183E2E"/>
                </a:solidFill>
              </a:defRPr>
            </a:pPr>
            <a:r>
              <a:rPr sz="2850" b="1" i="0">
                <a:solidFill>
                  <a:srgbClr val="183E2E"/>
                </a:solidFill>
              </a:rPr>
              <a:t>Sharing affective state must never transfer identity or control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D8F7B1-890F-4345-9585-6E232A0BFB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00800"/>
            <a:ext cx="514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557166"/>
                </a:solidFill>
              </a:defRPr>
            </a:pPr>
            <a:r>
              <a:rPr sz="900" b="1" i="0">
                <a:solidFill>
                  <a:srgbClr val="557166"/>
                </a:solidFill>
              </a:rPr>
              <a:t>11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B2B037-7AE3-4115-A338-803D1B42A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1524000"/>
            <a:ext cx="10287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025" b="1" i="0">
                <a:solidFill>
                  <a:srgbClr val="15261F"/>
                </a:solidFill>
              </a:defRPr>
            </a:pPr>
            <a:r>
              <a:rPr sz="2025" b="1" i="0">
                <a:solidFill>
                  <a:srgbClr val="15261F"/>
                </a:solidFill>
              </a:rPr>
              <a:t>A controlled interface can share the minimum necessary model of consequence, pain, care or conflict—only with consent and boundaries.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7331A0-B68B-498D-9F77-1E75372B5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717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735C"/>
                </a:solidFill>
              </a:defRPr>
            </a:pPr>
            <a:r>
              <a:rPr sz="1875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E466C5-DCB3-468A-B0F6-6FBCAA4CC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57175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5261F"/>
                </a:solidFill>
              </a:defRPr>
            </a:pPr>
            <a:r>
              <a:rPr sz="1725" b="0" i="0">
                <a:solidFill>
                  <a:srgbClr val="15261F"/>
                </a:solidFill>
              </a:rPr>
              <a:t>Consent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49B524-4095-4A4A-9F56-86B8C3CFA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2194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735C"/>
                </a:solidFill>
              </a:defRPr>
            </a:pPr>
            <a:r>
              <a:rPr sz="1875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8B59AFA-3A14-4DCE-AA7B-7EAEF3893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21945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5261F"/>
                </a:solidFill>
              </a:defRPr>
            </a:pPr>
            <a:r>
              <a:rPr sz="1725" b="0" i="0">
                <a:solidFill>
                  <a:srgbClr val="15261F"/>
                </a:solidFill>
              </a:rPr>
              <a:t>Minimum necessary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1374C2A-3103-4E41-AE7C-230C6B05B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671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735C"/>
                </a:solidFill>
              </a:defRPr>
            </a:pPr>
            <a:r>
              <a:rPr sz="1875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28C871-D364-4F99-8DC4-EF7D79286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86715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5261F"/>
                </a:solidFill>
              </a:defRPr>
            </a:pPr>
            <a:r>
              <a:rPr sz="1725" b="0" i="0">
                <a:solidFill>
                  <a:srgbClr val="15261F"/>
                </a:solidFill>
              </a:rPr>
              <a:t>Provenance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EF5154-8694-45A0-BD9C-ABA5B8EE9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148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735C"/>
                </a:solidFill>
              </a:defRPr>
            </a:pPr>
            <a:r>
              <a:rPr sz="1875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F13264-DCA8-454F-AEF0-B8C31CAB58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51485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5261F"/>
                </a:solidFill>
              </a:defRPr>
            </a:pPr>
            <a:r>
              <a:rPr sz="1725" b="0" i="0">
                <a:solidFill>
                  <a:srgbClr val="15261F"/>
                </a:solidFill>
              </a:rPr>
              <a:t>Revocation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65A5F39-8FDC-4B48-BFD1-C8F71C0A1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5717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735C"/>
                </a:solidFill>
              </a:defRPr>
            </a:pPr>
            <a:r>
              <a:rPr sz="1875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3DDE72A-7E88-46C8-9E64-AFC066402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257175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5261F"/>
                </a:solidFill>
              </a:defRPr>
            </a:pPr>
            <a:r>
              <a:rPr sz="1725" b="0" i="0">
                <a:solidFill>
                  <a:srgbClr val="15261F"/>
                </a:solidFill>
              </a:rPr>
              <a:t>Identity boundary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2802F3-81E6-4720-BC48-CE7556FD2A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2194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735C"/>
                </a:solidFill>
              </a:defRPr>
            </a:pPr>
            <a:r>
              <a:rPr sz="1875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8A5CFF-D278-431C-AAAA-1DDCD87D1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21945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5261F"/>
                </a:solidFill>
              </a:defRPr>
            </a:pPr>
            <a:r>
              <a:rPr sz="1725" b="0" i="0">
                <a:solidFill>
                  <a:srgbClr val="15261F"/>
                </a:solidFill>
              </a:rPr>
              <a:t>Injection resistance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5A1D1B7-1AA9-47F6-BF2D-D461F45B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8671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735C"/>
                </a:solidFill>
              </a:defRPr>
            </a:pPr>
            <a:r>
              <a:rPr sz="1875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21CFF1-D63E-49D2-958F-5A50AC184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386715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5261F"/>
                </a:solidFill>
              </a:defRPr>
            </a:pPr>
            <a:r>
              <a:rPr sz="1725" b="0" i="0">
                <a:solidFill>
                  <a:srgbClr val="15261F"/>
                </a:solidFill>
              </a:rPr>
              <a:t>Audit trail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5893EC4-56DB-463E-B1FE-89C0C0839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514850"/>
            <a:ext cx="2286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875" b="1" i="0">
                <a:solidFill>
                  <a:srgbClr val="FF735C"/>
                </a:solidFill>
              </a:defRPr>
            </a:pPr>
            <a:r>
              <a:rPr sz="1875" b="1" i="0">
                <a:solidFill>
                  <a:srgbClr val="FF735C"/>
                </a:solidFill>
              </a:rPr>
              <a:t>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8F43E87-A8CD-45E0-8293-A271FFFD6B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38950" y="4514850"/>
            <a:ext cx="38290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725" b="0" i="0">
                <a:solidFill>
                  <a:srgbClr val="15261F"/>
                </a:solidFill>
              </a:defRPr>
            </a:pPr>
            <a:r>
              <a:rPr sz="1725" b="0" i="0">
                <a:solidFill>
                  <a:srgbClr val="15261F"/>
                </a:solidFill>
              </a:rPr>
              <a:t>Human review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9915A2F-9A8A-4E7E-BF29-9AEA22E3D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91150"/>
            <a:ext cx="10287000" cy="742950"/>
          </a:xfrm>
          <a:prstGeom xmlns:a="http://schemas.openxmlformats.org/drawingml/2006/main" prst="roundRect">
            <a:avLst>
              <a:gd name="adj" fmla="val 12821"/>
            </a:avLst>
          </a:prstGeom>
          <a:solidFill xmlns:a="http://schemas.openxmlformats.org/drawingml/2006/main">
            <a:srgbClr val="FF735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1C38EBE-9108-4AB8-B9D5-555556913A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5543550"/>
            <a:ext cx="9810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Forbidden: vulnerability targeting, covert emotion diagnosis, expression policing, permanent labels and coercive sharing.</a:t>
            </a:r>
          </a:p>
        </p:txBody>
      </p:sp>
    </p:spTree>
    <p:extLst>
      <p:ext uri="{BB962C8B-B14F-4D97-AF65-F5344CB8AC3E}">
        <p14:creationId xmlns:p14="http://schemas.microsoft.com/office/powerpoint/2010/main" val="188475542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2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CE4AB872-BF49-4E21-8094-CA57B1EB5E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71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DC9213-879E-4F98-96D5-388B14333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75" b="1" i="0">
                <a:solidFill>
                  <a:srgbClr val="557166"/>
                </a:solidFill>
              </a:defRPr>
            </a:pPr>
            <a:r>
              <a:rPr sz="975" b="1" i="0">
                <a:solidFill>
                  <a:srgbClr val="557166"/>
                </a:solidFill>
              </a:rPr>
              <a:t>THE GREEN TANK  /  SOCIAL TECHNOLOGY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3453B8-1370-415F-A525-10AF483CD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4295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2850" b="1" i="0">
                <a:solidFill>
                  <a:srgbClr val="183E2E"/>
                </a:solidFill>
              </a:defRPr>
            </a:pPr>
            <a:r>
              <a:rPr sz="2850" b="1" i="0">
                <a:solidFill>
                  <a:srgbClr val="183E2E"/>
                </a:solidFill>
              </a:rPr>
              <a:t>The proposal earns trust only through correction and testing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5849D2-845A-430D-AB23-B2122CB35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68050" y="6400800"/>
            <a:ext cx="5143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900" b="1" i="0">
                <a:solidFill>
                  <a:srgbClr val="557166"/>
                </a:solidFill>
              </a:defRPr>
            </a:pPr>
            <a:r>
              <a:rPr sz="900" b="1" i="0">
                <a:solidFill>
                  <a:srgbClr val="557166"/>
                </a:solidFill>
              </a:rPr>
              <a:t>12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BB2E10-5E40-4BB4-8F5F-B29EC0C3B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428750"/>
            <a:ext cx="5143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D7C794-7BBF-4F62-A7BD-27EDE894E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1514475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FD7B4F-5852-4437-B5E7-48B9F68E45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1466850"/>
            <a:ext cx="190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557166"/>
                </a:solidFill>
              </a:defRPr>
            </a:pPr>
            <a:r>
              <a:rPr sz="1275" b="1" i="0">
                <a:solidFill>
                  <a:srgbClr val="557166"/>
                </a:solidFill>
              </a:rPr>
              <a:t>SCHEMA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43FA9B-F31F-4D23-A4AB-8E5DD148F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1447800"/>
            <a:ext cx="752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5261F"/>
                </a:solidFill>
              </a:defRPr>
            </a:pPr>
            <a:r>
              <a:rPr sz="1575" b="0" i="0">
                <a:solidFill>
                  <a:srgbClr val="15261F"/>
                </a:solidFill>
              </a:rPr>
              <a:t>Every state has owner, source, time and uncertainty.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4DB9FED-D137-4C5F-885D-48E60B047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14550"/>
            <a:ext cx="5143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901647-5472-4E2D-BF4E-A37E03AF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00275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747DEB-78D8-4DF4-89B1-D7810C92C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152650"/>
            <a:ext cx="190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557166"/>
                </a:solidFill>
              </a:defRPr>
            </a:pPr>
            <a:r>
              <a:rPr sz="1275" b="1" i="0">
                <a:solidFill>
                  <a:srgbClr val="557166"/>
                </a:solidFill>
              </a:rPr>
              <a:t>SCENARIOS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7F88E9-EA9B-480A-8E61-6EEA32B90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133600"/>
            <a:ext cx="752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5261F"/>
                </a:solidFill>
              </a:defRPr>
            </a:pPr>
            <a:r>
              <a:rPr sz="1575" b="0" i="0">
                <a:solidFill>
                  <a:srgbClr val="15261F"/>
                </a:solidFill>
              </a:rPr>
              <a:t>Ambiguous cases preserve alternatives and correction.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B3FC196-64A2-4A57-99EF-DB2A53353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00350"/>
            <a:ext cx="5143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CFCEA1-E582-482A-BA1D-6622221D1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886075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0DB478-3483-4158-B1A2-BD7DAFF07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2838450"/>
            <a:ext cx="190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557166"/>
                </a:solidFill>
              </a:defRPr>
            </a:pPr>
            <a:r>
              <a:rPr sz="1275" b="1" i="0">
                <a:solidFill>
                  <a:srgbClr val="557166"/>
                </a:solidFill>
              </a:rPr>
              <a:t>OVERLOAD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1D3EB2-4A6A-4FF9-AEAB-5FB2EBD5C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819400"/>
            <a:ext cx="752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5261F"/>
                </a:solidFill>
              </a:defRPr>
            </a:pPr>
            <a:r>
              <a:rPr sz="1575" b="0" i="0">
                <a:solidFill>
                  <a:srgbClr val="15261F"/>
                </a:solidFill>
              </a:rPr>
              <a:t>Conflict increases pause rather than forced compliance.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7D917A7-CD26-4B1A-A712-BEAA69A78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486150"/>
            <a:ext cx="5143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84582E-561E-40D0-AF72-303BA9B8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71875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CC9018-1199-404F-BE89-DB439F201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3524250"/>
            <a:ext cx="190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557166"/>
                </a:solidFill>
              </a:defRPr>
            </a:pPr>
            <a:r>
              <a:rPr sz="1275" b="1" i="0">
                <a:solidFill>
                  <a:srgbClr val="557166"/>
                </a:solidFill>
              </a:rPr>
              <a:t>CONSEQUENCE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97484D5-EEA6-4A84-8B80-F04AFED47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505200"/>
            <a:ext cx="752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5261F"/>
                </a:solidFill>
              </a:defRPr>
            </a:pPr>
            <a:r>
              <a:rPr sz="1575" b="0" i="0">
                <a:solidFill>
                  <a:srgbClr val="15261F"/>
                </a:solidFill>
              </a:rPr>
              <a:t>Predictions improve and remain calibrated.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6513D7-A28A-441B-B2F6-3697495FC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171950"/>
            <a:ext cx="5143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183E2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969BABA-F393-4726-BD28-C2E6AF854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257675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8AD111-ACA8-4642-B434-63C1450CA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210050"/>
            <a:ext cx="190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557166"/>
                </a:solidFill>
              </a:defRPr>
            </a:pPr>
            <a:r>
              <a:rPr sz="1275" b="1" i="0">
                <a:solidFill>
                  <a:srgbClr val="557166"/>
                </a:solidFill>
              </a:rPr>
              <a:t>PARTICIPATION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8371B66-4EE0-46A8-A48B-6C507AF03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191000"/>
            <a:ext cx="752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5261F"/>
                </a:solidFill>
              </a:defRPr>
            </a:pPr>
            <a:r>
              <a:rPr sz="1575" b="0" i="0">
                <a:solidFill>
                  <a:srgbClr val="15261F"/>
                </a:solidFill>
              </a:rPr>
              <a:t>Autistic and non-autistic reviewers can correct it.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59864DA-01EF-4A07-93DF-059E6F06E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857750"/>
            <a:ext cx="514350" cy="438150"/>
          </a:xfrm>
          <a:prstGeom xmlns:a="http://schemas.openxmlformats.org/drawingml/2006/main" prst="roundRect">
            <a:avLst>
              <a:gd name="adj" fmla="val 17391"/>
            </a:avLst>
          </a:prstGeom>
          <a:solidFill xmlns:a="http://schemas.openxmlformats.org/drawingml/2006/main">
            <a:srgbClr val="FF735C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531B2F0-6B07-4BF7-AEF4-0918A80F4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43475"/>
            <a:ext cx="2476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070D73CA-E8F4-4946-BBB0-F3E78E1B3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43050" y="4895850"/>
            <a:ext cx="1905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275" b="1" i="0">
                <a:solidFill>
                  <a:srgbClr val="557166"/>
                </a:solidFill>
              </a:defRPr>
            </a:pPr>
            <a:r>
              <a:rPr sz="1275" b="1" i="0">
                <a:solidFill>
                  <a:srgbClr val="557166"/>
                </a:solidFill>
              </a:rPr>
              <a:t>SHARING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749EFD3-607C-4559-A841-514295FC1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876800"/>
            <a:ext cx="7524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75" b="0" i="0">
                <a:solidFill>
                  <a:srgbClr val="15261F"/>
                </a:solidFill>
              </a:defRPr>
            </a:pPr>
            <a:r>
              <a:rPr sz="1575" b="0" i="0">
                <a:solidFill>
                  <a:srgbClr val="15261F"/>
                </a:solidFill>
              </a:rPr>
              <a:t>Consent and revocation survive adversarial testing.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6EA3E52E-1617-47F0-BEB9-2AD309C4A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829300"/>
            <a:ext cx="1026795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D8FF5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479DF1FA-83ED-4D2C-923E-C7ABC048D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5962650"/>
            <a:ext cx="990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>
              <a:defRPr sz="1500" b="1" i="0">
                <a:solidFill>
                  <a:srgbClr val="15261F"/>
                </a:solidFill>
              </a:defRPr>
            </a:pPr>
            <a:r>
              <a:rPr sz="1500" b="1" i="0">
                <a:solidFill>
                  <a:srgbClr val="15261F"/>
                </a:solidFill>
              </a:rPr>
              <a:t>Take it. Question it. Simulate it. Find its failures. Improve it. Care must change the decision.</a:t>
            </a:r>
          </a:p>
        </p:txBody>
      </p:sp>
    </p:spTree>
    <p:extLst>
      <p:ext uri="{BB962C8B-B14F-4D97-AF65-F5344CB8AC3E}">
        <p14:creationId xmlns:p14="http://schemas.microsoft.com/office/powerpoint/2010/main" val="35260990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2026-08-24T17:39:04.4090000Z</dcterms:created>
  <dcterms:modified xsi:type="dcterms:W3CDTF">2026-08-24T17:39:04.4090000Z</dcterms:modified>
</coreProperties>
</file>