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59eca73b9744f9c" /><Relationship Type="http://schemas.openxmlformats.org/officeDocument/2006/relationships/extended-properties" Target="/docProps/app.xml" Id="R8bfd7b1eb0664b76" /><Relationship Type="http://schemas.openxmlformats.org/officeDocument/2006/relationships/officeDocument" Target="/ppt/presentation.xml" Id="R15f48c2721ec4e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8db509991346f9"/>
  </p:sldMasterIdLst>
  <p:notesMasterIdLst>
    <p:notesMasterId xmlns:r="http://schemas.openxmlformats.org/officeDocument/2006/relationships" r:id="R1649d91d4e0e4531"/>
  </p:notesMasterIdLst>
  <p:sldIdLst>
    <p:sldId xmlns:r="http://schemas.openxmlformats.org/officeDocument/2006/relationships" id="256" r:id="R495edb9bf3354567"/>
    <p:sldId xmlns:r="http://schemas.openxmlformats.org/officeDocument/2006/relationships" id="257" r:id="R51cd3f0640e04c8f"/>
    <p:sldId xmlns:r="http://schemas.openxmlformats.org/officeDocument/2006/relationships" id="258" r:id="R6babd648b55a4b6d"/>
    <p:sldId xmlns:r="http://schemas.openxmlformats.org/officeDocument/2006/relationships" id="259" r:id="Rcf5c3aa5a1714157"/>
    <p:sldId xmlns:r="http://schemas.openxmlformats.org/officeDocument/2006/relationships" id="260" r:id="Rcee2dc6fc0ed482e"/>
    <p:sldId xmlns:r="http://schemas.openxmlformats.org/officeDocument/2006/relationships" id="261" r:id="R48b211afb29c4122"/>
    <p:sldId xmlns:r="http://schemas.openxmlformats.org/officeDocument/2006/relationships" id="262" r:id="Re2dd86254eea409b"/>
    <p:sldId xmlns:r="http://schemas.openxmlformats.org/officeDocument/2006/relationships" id="263" r:id="R4ce84d406b0f4a29"/>
    <p:sldId xmlns:r="http://schemas.openxmlformats.org/officeDocument/2006/relationships" id="264" r:id="Rdadec707261e4f7e"/>
    <p:sldId xmlns:r="http://schemas.openxmlformats.org/officeDocument/2006/relationships" id="265" r:id="R8357ff39635b4f43"/>
    <p:sldId xmlns:r="http://schemas.openxmlformats.org/officeDocument/2006/relationships" id="266" r:id="R78e85fac66cd4653"/>
    <p:sldId xmlns:r="http://schemas.openxmlformats.org/officeDocument/2006/relationships" id="267" r:id="Rb9bae8e71078413e"/>
    <p:sldId xmlns:r="http://schemas.openxmlformats.org/officeDocument/2006/relationships" id="268" r:id="R2a54c539419e4879"/>
    <p:sldId xmlns:r="http://schemas.openxmlformats.org/officeDocument/2006/relationships" id="269" r:id="R60abadd885e544d1"/>
    <p:sldId xmlns:r="http://schemas.openxmlformats.org/officeDocument/2006/relationships" id="270" r:id="R76f21b1769dc4f29"/>
    <p:sldId xmlns:r="http://schemas.openxmlformats.org/officeDocument/2006/relationships" id="271" r:id="R9444239dd829499c"/>
    <p:sldId xmlns:r="http://schemas.openxmlformats.org/officeDocument/2006/relationships" id="272" r:id="R864e58a2c8bf44a8"/>
    <p:sldId xmlns:r="http://schemas.openxmlformats.org/officeDocument/2006/relationships" id="273" r:id="R2fb9b2bddd874724"/>
    <p:sldId xmlns:r="http://schemas.openxmlformats.org/officeDocument/2006/relationships" id="274" r:id="R6a3300d002674c86"/>
    <p:sldId xmlns:r="http://schemas.openxmlformats.org/officeDocument/2006/relationships" id="275" r:id="R8124fb0eefcd42a4"/>
    <p:sldId xmlns:r="http://schemas.openxmlformats.org/officeDocument/2006/relationships" id="276" r:id="R6ed4d21a7ae9498a"/>
    <p:sldId xmlns:r="http://schemas.openxmlformats.org/officeDocument/2006/relationships" id="277" r:id="R1f7c5e3672db4b1b"/>
    <p:sldId xmlns:r="http://schemas.openxmlformats.org/officeDocument/2006/relationships" id="278" r:id="R70d770aa4b0a4c60"/>
    <p:sldId xmlns:r="http://schemas.openxmlformats.org/officeDocument/2006/relationships" id="279" r:id="R259fe0b3ef1c4a06"/>
    <p:sldId xmlns:r="http://schemas.openxmlformats.org/officeDocument/2006/relationships" id="280" r:id="Rde59f684638f4fd2"/>
    <p:sldId xmlns:r="http://schemas.openxmlformats.org/officeDocument/2006/relationships" id="281" r:id="Rf40cbc5eeb174b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277a326cae4877" /><Relationship Type="http://schemas.openxmlformats.org/officeDocument/2006/relationships/slideMaster" Target="/ppt/slideMasters/slideMaster1.xml" Id="Rbf8db509991346f9" /><Relationship Type="http://schemas.openxmlformats.org/officeDocument/2006/relationships/notesMaster" Target="/ppt/notesMasters/notesMaster1.xml" Id="R1649d91d4e0e4531" /><Relationship Type="http://schemas.openxmlformats.org/officeDocument/2006/relationships/presProps" Target="/ppt/presProps.xml" Id="Rbc7134b5a4ba4545" /><Relationship Type="http://schemas.openxmlformats.org/officeDocument/2006/relationships/tableStyles" Target="/ppt/tableStyles.xml" Id="R857c779f09f24b10" /><Relationship Type="http://schemas.openxmlformats.org/officeDocument/2006/relationships/slide" Target="/ppt/slides/slide1.xml" Id="R495edb9bf3354567" /><Relationship Type="http://schemas.openxmlformats.org/officeDocument/2006/relationships/slide" Target="/ppt/slides/slide2.xml" Id="R51cd3f0640e04c8f" /><Relationship Type="http://schemas.openxmlformats.org/officeDocument/2006/relationships/slide" Target="/ppt/slides/slide3.xml" Id="R6babd648b55a4b6d" /><Relationship Type="http://schemas.openxmlformats.org/officeDocument/2006/relationships/slide" Target="/ppt/slides/slide4.xml" Id="Rcf5c3aa5a1714157" /><Relationship Type="http://schemas.openxmlformats.org/officeDocument/2006/relationships/slide" Target="/ppt/slides/slide5.xml" Id="Rcee2dc6fc0ed482e" /><Relationship Type="http://schemas.openxmlformats.org/officeDocument/2006/relationships/slide" Target="/ppt/slides/slide6.xml" Id="R48b211afb29c4122" /><Relationship Type="http://schemas.openxmlformats.org/officeDocument/2006/relationships/slide" Target="/ppt/slides/slide7.xml" Id="Re2dd86254eea409b" /><Relationship Type="http://schemas.openxmlformats.org/officeDocument/2006/relationships/slide" Target="/ppt/slides/slide8.xml" Id="R4ce84d406b0f4a29" /><Relationship Type="http://schemas.openxmlformats.org/officeDocument/2006/relationships/slide" Target="/ppt/slides/slide9.xml" Id="Rdadec707261e4f7e" /><Relationship Type="http://schemas.openxmlformats.org/officeDocument/2006/relationships/slide" Target="/ppt/slides/slide10.xml" Id="R8357ff39635b4f43" /><Relationship Type="http://schemas.openxmlformats.org/officeDocument/2006/relationships/slide" Target="/ppt/slides/slide11.xml" Id="R78e85fac66cd4653" /><Relationship Type="http://schemas.openxmlformats.org/officeDocument/2006/relationships/slide" Target="/ppt/slides/slide12.xml" Id="Rb9bae8e71078413e" /><Relationship Type="http://schemas.openxmlformats.org/officeDocument/2006/relationships/slide" Target="/ppt/slides/slide13.xml" Id="R2a54c539419e4879" /><Relationship Type="http://schemas.openxmlformats.org/officeDocument/2006/relationships/slide" Target="/ppt/slides/slide14.xml" Id="R60abadd885e544d1" /><Relationship Type="http://schemas.openxmlformats.org/officeDocument/2006/relationships/slide" Target="/ppt/slides/slide15.xml" Id="R76f21b1769dc4f29" /><Relationship Type="http://schemas.openxmlformats.org/officeDocument/2006/relationships/slide" Target="/ppt/slides/slide16.xml" Id="R9444239dd829499c" /><Relationship Type="http://schemas.openxmlformats.org/officeDocument/2006/relationships/slide" Target="/ppt/slides/slide17.xml" Id="R864e58a2c8bf44a8" /><Relationship Type="http://schemas.openxmlformats.org/officeDocument/2006/relationships/slide" Target="/ppt/slides/slide18.xml" Id="R2fb9b2bddd874724" /><Relationship Type="http://schemas.openxmlformats.org/officeDocument/2006/relationships/slide" Target="/ppt/slides/slide19.xml" Id="R6a3300d002674c86" /><Relationship Type="http://schemas.openxmlformats.org/officeDocument/2006/relationships/slide" Target="/ppt/slides/slide20.xml" Id="R8124fb0eefcd42a4" /><Relationship Type="http://schemas.openxmlformats.org/officeDocument/2006/relationships/slide" Target="/ppt/slides/slide21.xml" Id="R6ed4d21a7ae9498a" /><Relationship Type="http://schemas.openxmlformats.org/officeDocument/2006/relationships/slide" Target="/ppt/slides/slide22.xml" Id="R1f7c5e3672db4b1b" /><Relationship Type="http://schemas.openxmlformats.org/officeDocument/2006/relationships/slide" Target="/ppt/slides/slide23.xml" Id="R70d770aa4b0a4c60" /><Relationship Type="http://schemas.openxmlformats.org/officeDocument/2006/relationships/slide" Target="/ppt/slides/slide24.xml" Id="R259fe0b3ef1c4a06" /><Relationship Type="http://schemas.openxmlformats.org/officeDocument/2006/relationships/slide" Target="/ppt/slides/slide25.xml" Id="Rde59f684638f4fd2" /><Relationship Type="http://schemas.openxmlformats.org/officeDocument/2006/relationships/slide" Target="/ppt/slides/slide26.xml" Id="Rf40cbc5eeb174b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dd33949f2c4f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297276a7cf45ec" /><Relationship Type="http://schemas.openxmlformats.org/officeDocument/2006/relationships/notesMaster" Target="/ppt/notesMasters/notesMaster1.xml" Id="R42323be4038a43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ec42f75dbc496b" /><Relationship Type="http://schemas.openxmlformats.org/officeDocument/2006/relationships/notesMaster" Target="/ppt/notesMasters/notesMaster1.xml" Id="R37594df423464f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81076e0de041f6" /><Relationship Type="http://schemas.openxmlformats.org/officeDocument/2006/relationships/notesMaster" Target="/ppt/notesMasters/notesMaster1.xml" Id="Rd33409816c5448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28855ff43c4e6a" /><Relationship Type="http://schemas.openxmlformats.org/officeDocument/2006/relationships/notesMaster" Target="/ppt/notesMasters/notesMaster1.xml" Id="R5ddceabd260046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31edf498db4ac5" /><Relationship Type="http://schemas.openxmlformats.org/officeDocument/2006/relationships/notesMaster" Target="/ppt/notesMasters/notesMaster1.xml" Id="Ra68e41681e53449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e12455ea724083" /><Relationship Type="http://schemas.openxmlformats.org/officeDocument/2006/relationships/notesMaster" Target="/ppt/notesMasters/notesMaster1.xml" Id="R95a2548a11c642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e9d3aa3642435e" /><Relationship Type="http://schemas.openxmlformats.org/officeDocument/2006/relationships/notesMaster" Target="/ppt/notesMasters/notesMaster1.xml" Id="R8caf87cfe3ea494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2f11e19dbe4ef8" /><Relationship Type="http://schemas.openxmlformats.org/officeDocument/2006/relationships/notesMaster" Target="/ppt/notesMasters/notesMaster1.xml" Id="R65a99f49146d480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0098d05729b4266" /><Relationship Type="http://schemas.openxmlformats.org/officeDocument/2006/relationships/notesMaster" Target="/ppt/notesMasters/notesMaster1.xml" Id="R0ebe8852d4044c2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27042bb6f4447e3" /><Relationship Type="http://schemas.openxmlformats.org/officeDocument/2006/relationships/notesMaster" Target="/ppt/notesMasters/notesMaster1.xml" Id="R3d95599fe02a415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7e32a003c694af8" /><Relationship Type="http://schemas.openxmlformats.org/officeDocument/2006/relationships/notesMaster" Target="/ppt/notesMasters/notesMaster1.xml" Id="Rabe1d257c4684cd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811780cfba943b2" /><Relationship Type="http://schemas.openxmlformats.org/officeDocument/2006/relationships/notesMaster" Target="/ppt/notesMasters/notesMaster1.xml" Id="R1c5af60c775341a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a8580ffe760465a" /><Relationship Type="http://schemas.openxmlformats.org/officeDocument/2006/relationships/notesMaster" Target="/ppt/notesMasters/notesMaster1.xml" Id="Rd6dc59557c1c4fe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92c960ae4874411" /><Relationship Type="http://schemas.openxmlformats.org/officeDocument/2006/relationships/notesMaster" Target="/ppt/notesMasters/notesMaster1.xml" Id="R107c28f5439e471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760428066e24d45" /><Relationship Type="http://schemas.openxmlformats.org/officeDocument/2006/relationships/notesMaster" Target="/ppt/notesMasters/notesMaster1.xml" Id="Rb5398294909e4b7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1d1813c080e4338" /><Relationship Type="http://schemas.openxmlformats.org/officeDocument/2006/relationships/notesMaster" Target="/ppt/notesMasters/notesMaster1.xml" Id="R64afc634acfb408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10135cc2e604bb4" /><Relationship Type="http://schemas.openxmlformats.org/officeDocument/2006/relationships/notesMaster" Target="/ppt/notesMasters/notesMaster1.xml" Id="Rec6e2d4ec6a845e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7d1174ec6344d07" /><Relationship Type="http://schemas.openxmlformats.org/officeDocument/2006/relationships/notesMaster" Target="/ppt/notesMasters/notesMaster1.xml" Id="R0d00c753df1c4ac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ccb8b9f4e664914" /><Relationship Type="http://schemas.openxmlformats.org/officeDocument/2006/relationships/notesMaster" Target="/ppt/notesMasters/notesMaster1.xml" Id="R1f68c9ef3369409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340cd1d4701452a" /><Relationship Type="http://schemas.openxmlformats.org/officeDocument/2006/relationships/notesMaster" Target="/ppt/notesMasters/notesMaster1.xml" Id="R07e6ecb0b73d49f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61baac094784c27" /><Relationship Type="http://schemas.openxmlformats.org/officeDocument/2006/relationships/notesMaster" Target="/ppt/notesMasters/notesMaster1.xml" Id="Rae778dac2191465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2f52d73f55c4a6f" /><Relationship Type="http://schemas.openxmlformats.org/officeDocument/2006/relationships/notesMaster" Target="/ppt/notesMasters/notesMaster1.xml" Id="Rbdae6dffe56c420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d4928ef6f0a443e" /><Relationship Type="http://schemas.openxmlformats.org/officeDocument/2006/relationships/notesMaster" Target="/ppt/notesMasters/notesMaster1.xml" Id="Rae71380bc0c44c8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fd6287d71234492" /><Relationship Type="http://schemas.openxmlformats.org/officeDocument/2006/relationships/notesMaster" Target="/ppt/notesMasters/notesMaster1.xml" Id="Rb3cc315057df406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62a965a855b46f0" /><Relationship Type="http://schemas.openxmlformats.org/officeDocument/2006/relationships/notesMaster" Target="/ppt/notesMasters/notesMaster1.xml" Id="Rbf2c4652e9da42d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110f0783368431e" /><Relationship Type="http://schemas.openxmlformats.org/officeDocument/2006/relationships/notesMaster" Target="/ppt/notesMasters/notesMaster1.xml" Id="Rc38ce489f83c465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Opening: this is a connected programme, not a list of isolated slogans. It is offered for discussion, evidence testing and protected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Alex Anderson's governing principle for the entire submission.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map to explain that the proposals are mutually reinforcing.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Return to the European Union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https://eur-lex.europa.eu/EN/legal-content/summary/treaty-on-european-union-joining-the-eu.html</a:t>
            </a:r>
          </a:p>
          <a:p xmlns:a="http://schemas.openxmlformats.org/drawingml/2006/main">
            <a:r>
              <a:t>- https://publications.parliament.uk/pa/cm201617/cmselect/cmpubadm/496/49605.htm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Make the ECHR concrete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https://www.coe.int/en/web/portal/eu-accession-echr-questions-and-answers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proposal is for lawful accountability, not retroactive criminalisation or presumed guilt.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https://www.theguardian.com/politics/2019/may/03/eu-recovers-200000-from-ukip-meps-accused-of-misusing-funds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defensive European force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https://defence-industry-space.ec.europa.eu/eu-defence-industry/safe-security-action-europe_en</a:t>
            </a:r>
          </a:p>
          <a:p xmlns:a="http://schemas.openxmlformats.org/drawingml/2006/main">
            <a:r>
              <a:t>- https://www.gov.uk/government/publications/uk-eu-security-and-defence-partnership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purpose is to protect Ukraine and replenish European/UK defence capacity under democratic control.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https://www.gov.uk/government/publications/uk-eu-security-and-defence-partnership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giant integrated European market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https://policy.trade.ec.europa.eu/eu-trade-relationships-country-and-region/countries-and-regions/canada/eu-canada-agreements_en</a:t>
            </a:r>
          </a:p>
          <a:p xmlns:a="http://schemas.openxmlformats.org/drawingml/2006/main">
            <a:r>
              <a:t>- https://enlargement.ec.europa.eu/countries/turkiye_en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resilience systems with democratic safeguards.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https://www.gov.uk/government/publications/evaluation-of-the-uks-participation-in-the-copernicus-programme/copernicus-evaluation-programme-interim-report</a:t>
            </a:r>
          </a:p>
          <a:p xmlns:a="http://schemas.openxmlformats.org/drawingml/2006/main">
            <a:r>
              <a:t>- https://www.consilium.europa.eu/en/policies/how-did-the-eu-respond-to-the-2022-energy-crisis/timeline-how-did-the-eu-respond-to-the-2022-energy-crisis/2024-03-18-wholesale-energy-markets-council-adopts-law-to-protect-against-market-manipulation/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Aquaponics and algae are real technologies, but economics, inputs and lifecycle emissions must be measured. Water-energy recovery cannot create energy from nothing.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https://www.fraunhofer.de/en/press/research-news/2012/february/fuel-from-market-waste.html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an original system direction. The deck deliberately states evaluation criteria but does not disclose implementation secrets.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Affordability is central: climate policy fails if only wealthy households can comply.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https://trade.ec.europa.eu/access-to-markets/en/news/eu-commission-imposes-countervailing-duties-imports-battery-electric-vehicles-bevs-china</a:t>
            </a:r>
          </a:p>
          <a:p xmlns:a="http://schemas.openxmlformats.org/drawingml/2006/main">
            <a:r>
              <a:t>- https://policy.trade.ec.europa.eu/news/commission-accepts-price-undertaking-chinese-electric-car-producer-2026-02-10_en</a:t>
            </a:r>
          </a:p>
          <a:p xmlns:a="http://schemas.openxmlformats.org/drawingml/2006/main">
            <a:r>
              <a:t>- https://carnewschina.com/2026/03/27/wuling-launches-2026-hongguang-mini-ev-with-301-km-range-and-fast-charging-from-6200-usd/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Alex Anderson's system design, supported by current evidence and precedents but not yet a tested programme.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https://www.ons.gov.uk/peoplepopulationandcommunity/housing/bulletins/housingaffordabilityinenglandandwales/2025</a:t>
            </a:r>
          </a:p>
          <a:p xmlns:a="http://schemas.openxmlformats.org/drawingml/2006/main">
            <a:r>
              <a:t>- https://www.gov.uk/government/statistics/english-housing-survey-2023-to-2024-experiences-of-the-housing-crisis/english-housing-survey-2023-to-2024-experiences-of-the-housing-crisis</a:t>
            </a:r>
          </a:p>
          <a:p xmlns:a="http://schemas.openxmlformats.org/drawingml/2006/main">
            <a:r>
              <a:t>- https://www.gov.uk/government/publications/a-national-plan-to-end-homelessness/a-national-plan-to-end-homelessness</a:t>
            </a:r>
          </a:p>
          <a:p xmlns:a="http://schemas.openxmlformats.org/drawingml/2006/main">
            <a:r>
              <a:t>- https://www.gov.uk/government/publications/homes-england-and-national-housing-bank-investment-prospectus-2026/homes-england-and-national-housing-bank-investment-prospectus-2026-html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Health sovereignty means patient power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https://www.cqc.org.uk/guidance-providers/regulations-enforcement/legislation</a:t>
            </a:r>
          </a:p>
          <a:p xmlns:a="http://schemas.openxmlformats.org/drawingml/2006/main">
            <a:r>
              <a:t>- https://www.gmc-uk.org/about/what-we-do-and-why/our-mandate</a:t>
            </a:r>
          </a:p>
          <a:p xmlns:a="http://schemas.openxmlformats.org/drawingml/2006/main">
            <a:r>
              <a:t>- https://www.england.nhs.uk/digitaltechnology/nhs-federated-data-platform/security-privacy/contract-explainer/</a:t>
            </a:r>
          </a:p>
          <a:p xmlns:a="http://schemas.openxmlformats.org/drawingml/2006/main">
            <a:r>
              <a:t>- https://ico.org.uk/for-organisations/uk-gdpr-guidance-and-resources/lawful-basis/a-guide-to-lawful-basis/special-category-data/</a:t>
            </a:r>
          </a:p>
          <a:p xmlns:a="http://schemas.openxmlformats.org/drawingml/2006/main">
            <a:r>
              <a:t>- https://research-and-innovation.ec.europa.eu/funding/funding-opportunities/funding-programmes-and-open-calls/horizon-europe_en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Migration policy with control and protection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https://home-affairs.ec.europa.eu/policies/migration-and-asylum/pact-migration-and-asylum_en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European digital public space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https://digital-strategy.ec.europa.eu/en/policies/dsa-impact-platforms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Alex Anderson states that he has the technical program and system design. This slide exposes the policy architecture, not protected implementation details.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https://www.esma.europa.eu/esmas-activities/digital-finance-and-innovation/markets-crypto-assets-regulation-mica</a:t>
            </a:r>
          </a:p>
          <a:p xmlns:a="http://schemas.openxmlformats.org/drawingml/2006/main">
            <a:r>
              <a:t>- https://www.eba.europa.eu/sites/default/files/2024-07/6de6e9b9-0ed9-49cd-985d-c0834b5b4356/Travel%20Rule%20Guidelines.pdf</a:t>
            </a:r>
          </a:p>
          <a:p xmlns:a="http://schemas.openxmlformats.org/drawingml/2006/main">
            <a:r>
              <a:t>- https://www.fatf-gafi.org/en/topics/virtual-assets.html</a:t>
            </a:r>
          </a:p>
          <a:p xmlns:a="http://schemas.openxmlformats.org/drawingml/2006/main">
            <a:r>
              <a:t>- https://www.fca.org.uk/consumers/warning-list-unauthorised-firms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Alex Anderson's original Ladder paper is dated 5 August 2026. The detailed attachment contains the sponsor algorithm, safeguards, pilot, economics and separate voluntary military option.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https://www.gov.uk/government/statistics/proven-reoffending-statistics-january-to-march-2024/proven-reoffending-statistics-january-to-march-2024</a:t>
            </a:r>
          </a:p>
          <a:p xmlns:a="http://schemas.openxmlformats.org/drawingml/2006/main">
            <a:r>
              <a:t>- https://www.gov.uk/government/statistics/offender-employment-outcomes-update-to-march-2025/offender-employment-outcomes-statistical-summary</a:t>
            </a:r>
          </a:p>
          <a:p xmlns:a="http://schemas.openxmlformats.org/drawingml/2006/main">
            <a:r>
              <a:t>- https://www.gov.uk/government/publications/prison-education-in-england-educational-background-and-needs/prison-education-in-england-educational-background-characteristics-and-criminogenic-needs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Alex describes this as making psychological operations a basic part of education. The safe formulation is civic resilience and defensive influence literacy.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slide preserves Alex's objectives while distinguishing the proposed end state from legally safer initial instruments.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programme moves away from automatic dependence on the US war machine without turning peace into isolation or hostility to Americans.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AAA is an aspiration, not an instant policy lever. Ratings depend on institutions, fiscal path, growth, shocks and credibility.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https://www.fitchratings.com/research/sovereigns/fitch-affirms-united-kingdom-at-aa-outlook-stable-20-02-2026</a:t>
            </a:r>
          </a:p>
          <a:p xmlns:a="http://schemas.openxmlformats.org/drawingml/2006/main">
            <a:r>
              <a:t>- https://www.ons.gov.uk/economy/governmentpublicsectorandtaxes/publicsectorfinance/bulletins/publicsectorfinances/june2026</a:t>
            </a:r>
          </a:p>
          <a:p xmlns:a="http://schemas.openxmlformats.org/drawingml/2006/main">
            <a:r>
              <a:t>- https://obr.uk/efo/economic-and-fiscal-outlook-march-2026/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roadmap is designed to make a very broad programme governable.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Selected evidence register. Full sources are distributed across the deck notes and annexes.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https://eur-lex.europa.eu/EN/legal-content/summary/treaty-on-european-union-joining-the-eu.html</a:t>
            </a:r>
          </a:p>
          <a:p xmlns:a="http://schemas.openxmlformats.org/drawingml/2006/main">
            <a:r>
              <a:t>- https://www.ons.gov.uk/peoplepopulationandcommunity/housing/bulletins/housingaffordabilityinenglandandwales/2025</a:t>
            </a:r>
          </a:p>
          <a:p xmlns:a="http://schemas.openxmlformats.org/drawingml/2006/main">
            <a:r>
              <a:t>- https://www.gov.uk/government/statistics/proven-reoffending-statistics-january-to-march-2024/proven-reoffending-statistics-january-to-march-2024</a:t>
            </a:r>
          </a:p>
          <a:p xmlns:a="http://schemas.openxmlformats.org/drawingml/2006/main">
            <a:r>
              <a:t>- https://www.fitchratings.com/research/sovereigns/fitch-affirms-united-kingdom-at-aa-outlook-stable-20-02-2026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by asking for a written response and the correct policy contacts.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b1d7455e4a45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ae2bf2c5db4240" /><Relationship Type="http://schemas.openxmlformats.org/officeDocument/2006/relationships/slideLayout" Target="/ppt/slideLayouts/slideLayout1.xml" Id="R9702b258d8094f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702b258d8094f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c8acefbd9140f3" /><Relationship Type="http://schemas.openxmlformats.org/officeDocument/2006/relationships/notesSlide" Target="/ppt/notesSlides/notesSlide1.xml" Id="R9102ddfce0d74f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5032aac38a43f7" /><Relationship Type="http://schemas.openxmlformats.org/officeDocument/2006/relationships/notesSlide" Target="/ppt/notesSlides/notesSlide2.xml" Id="R667b17af26164b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35ca94d5934eb7" /><Relationship Type="http://schemas.openxmlformats.org/officeDocument/2006/relationships/notesSlide" Target="/ppt/notesSlides/notesSlide3.xml" Id="Rb53c639fb9a446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d82b200ba45eb" /><Relationship Type="http://schemas.openxmlformats.org/officeDocument/2006/relationships/notesSlide" Target="/ppt/notesSlides/notesSlide4.xml" Id="Rf9d18e27108942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64d8e7e83948ea" /><Relationship Type="http://schemas.openxmlformats.org/officeDocument/2006/relationships/notesSlide" Target="/ppt/notesSlides/notesSlide5.xml" Id="R15b2d2144ec543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630cdcf0bf4fa5" /><Relationship Type="http://schemas.openxmlformats.org/officeDocument/2006/relationships/notesSlide" Target="/ppt/notesSlides/notesSlide6.xml" Id="Rc6bb534b7502461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ba406b50724500" /><Relationship Type="http://schemas.openxmlformats.org/officeDocument/2006/relationships/notesSlide" Target="/ppt/notesSlides/notesSlide7.xml" Id="R10aeaa61960742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fa954732814c71" /><Relationship Type="http://schemas.openxmlformats.org/officeDocument/2006/relationships/notesSlide" Target="/ppt/notesSlides/notesSlide8.xml" Id="Rf2cc6261616c412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fd1eda074b45ae" /><Relationship Type="http://schemas.openxmlformats.org/officeDocument/2006/relationships/notesSlide" Target="/ppt/notesSlides/notesSlide9.xml" Id="R0719ccdac4a142e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da3e1651c04dfe" /><Relationship Type="http://schemas.openxmlformats.org/officeDocument/2006/relationships/notesSlide" Target="/ppt/notesSlides/notesSlide10.xml" Id="R626ec52ba13e47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252c39bc34323" /><Relationship Type="http://schemas.openxmlformats.org/officeDocument/2006/relationships/notesSlide" Target="/ppt/notesSlides/notesSlide11.xml" Id="Rc19d27d3dd73490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a73331117b4c64" /><Relationship Type="http://schemas.openxmlformats.org/officeDocument/2006/relationships/notesSlide" Target="/ppt/notesSlides/notesSlide12.xml" Id="Rbd9a9163d5d44dd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2f6cfcaf1d44c2" /><Relationship Type="http://schemas.openxmlformats.org/officeDocument/2006/relationships/notesSlide" Target="/ppt/notesSlides/notesSlide13.xml" Id="R4f70bd907398475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8a3f524c4347ce" /><Relationship Type="http://schemas.openxmlformats.org/officeDocument/2006/relationships/notesSlide" Target="/ppt/notesSlides/notesSlide14.xml" Id="Rc00581d26556414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8275f7bd534b4b" /><Relationship Type="http://schemas.openxmlformats.org/officeDocument/2006/relationships/notesSlide" Target="/ppt/notesSlides/notesSlide15.xml" Id="R9aad411d8d5b42c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34e58426c54d4c" /><Relationship Type="http://schemas.openxmlformats.org/officeDocument/2006/relationships/notesSlide" Target="/ppt/notesSlides/notesSlide16.xml" Id="R549173c0376e469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cc78edd0544e49" /><Relationship Type="http://schemas.openxmlformats.org/officeDocument/2006/relationships/notesSlide" Target="/ppt/notesSlides/notesSlide17.xml" Id="R8e127e105c2f436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82e978f8f94723" /><Relationship Type="http://schemas.openxmlformats.org/officeDocument/2006/relationships/notesSlide" Target="/ppt/notesSlides/notesSlide18.xml" Id="Rfa31f3d68fe340f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aff7d2cd8244a4" /><Relationship Type="http://schemas.openxmlformats.org/officeDocument/2006/relationships/notesSlide" Target="/ppt/notesSlides/notesSlide19.xml" Id="Raadb6eb03c8341c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b45adbfb0c44ec" /><Relationship Type="http://schemas.openxmlformats.org/officeDocument/2006/relationships/notesSlide" Target="/ppt/notesSlides/notesSlide20.xml" Id="R28165f2c3ee94c9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582f219b54922" /><Relationship Type="http://schemas.openxmlformats.org/officeDocument/2006/relationships/notesSlide" Target="/ppt/notesSlides/notesSlide21.xml" Id="Rc76798eb07b042a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f2534ab3d42f8" /><Relationship Type="http://schemas.openxmlformats.org/officeDocument/2006/relationships/notesSlide" Target="/ppt/notesSlides/notesSlide22.xml" Id="R75939f8b060b405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0f4bafd8384ba5" /><Relationship Type="http://schemas.openxmlformats.org/officeDocument/2006/relationships/notesSlide" Target="/ppt/notesSlides/notesSlide23.xml" Id="Rc2efe54ae1f04f0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8e19b47134ff7" /><Relationship Type="http://schemas.openxmlformats.org/officeDocument/2006/relationships/notesSlide" Target="/ppt/notesSlides/notesSlide24.xml" Id="R76aab67e94df4e1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c6b8f877b341ba" /><Relationship Type="http://schemas.openxmlformats.org/officeDocument/2006/relationships/notesSlide" Target="/ppt/notesSlides/notesSlide25.xml" Id="R728ee3d2d08649b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588b0e6ba64373" /><Relationship Type="http://schemas.openxmlformats.org/officeDocument/2006/relationships/notesSlide" Target="/ppt/notesSlides/notesSlide26.xml" Id="R0bcbc49f09fd40d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C6827D-5D7A-4A89-954A-F9DB02E8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399"/>
          </a:solidFill>
          <a:ln xmlns:a="http://schemas.openxmlformats.org/drawingml/2006/main" w="9525">
            <a:solidFill>
              <a:srgbClr val="003399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A6563-ADB0-4829-A035-3F7C5CAF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C00"/>
          </a:solidFill>
          <a:ln xmlns:a="http://schemas.openxmlformats.org/drawingml/2006/main" w="9525">
            <a:solidFill>
              <a:srgbClr val="FFCC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67FB7D-06E3-4B27-AF20-422C5322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8650"/>
            <a:ext cx="590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A SUBMISSION TO EUROPEAN MOVEMENT UK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125136-F330-46C8-85A1-4E30D6DD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38250"/>
            <a:ext cx="7239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The People's European</a:t>
            </a:r>
          </a:p>
          <a:p xmlns:a="http://schemas.openxmlformats.org/drawingml/2006/main">
            <a:pPr algn="l">
              <a:defRPr sz="390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Reconstruction Programme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41258-93AB-49F3-96D1-C3D15041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0"/>
            <a:ext cx="6572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Rejoin Europe. Rebuild public power. Make freedom practical for everyone.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BB4B8-AE28-49EC-B3A7-F8569A80F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876300"/>
            <a:ext cx="3009900" cy="4476750"/>
          </a:xfrm>
          <a:prstGeom xmlns:a="http://schemas.openxmlformats.org/drawingml/2006/main" prst="roundRect">
            <a:avLst>
              <a:gd name="adj" fmla="val 2532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D72EB4-2663-41C1-84CE-0B29A8439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200150"/>
            <a:ext cx="2324100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PEOPLE</a:t>
            </a:r>
          </a:p>
          <a:p xmlns:a="http://schemas.openxmlformats.org/drawingml/2006/main">
            <a:pPr algn="r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RIGHTS</a:t>
            </a:r>
          </a:p>
          <a:p xmlns:a="http://schemas.openxmlformats.org/drawingml/2006/main">
            <a:pPr algn="r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PEACE</a:t>
            </a:r>
          </a:p>
          <a:p xmlns:a="http://schemas.openxmlformats.org/drawingml/2006/main">
            <a:pPr algn="r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HOME</a:t>
            </a:r>
          </a:p>
          <a:p xmlns:a="http://schemas.openxmlformats.org/drawingml/2006/main">
            <a:pPr algn="r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FUTURE</a:t>
            </a:r>
          </a:p>
        </p:txBody>
      </p:sp>
      <p:cxnSp>
        <p:nvCxnSpPr>
          <p:cNvPr id="18" name=""/>
          <p:cNvCxnSpPr/>
          <p:nvPr/>
        </p:nvCxnSpPr>
        <p:spPr>
          <a:xfrm xmlns:a="http://schemas.openxmlformats.org/drawingml/2006/main">
            <a:off x="857250" y="4972050"/>
            <a:ext cx="657225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9C54E4-DF2B-4E7F-9E2D-0F7D3475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21970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Concept and proposals: Alex Anderson</a:t>
            </a:r>
          </a:p>
          <a:p xmlns:a="http://schemas.openxmlformats.org/drawingml/2006/main">
            <a:pPr algn="l">
              <a:defRPr sz="13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12 August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3361BE-758C-4ADF-ACED-C2AA7E6A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792378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37EB0C-6A2E-44FF-8223-36B27FE31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FOUNDATION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2BD8E8-F962-4985-A7AB-38017292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Freedom must belong to everyone</a:t>
            </a:r>
          </a:p>
        </p:txBody>
      </p:sp>
      <p:cxnSp>
        <p:nvCxnSpPr>
          <p:cNvPr id="12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B1E227-7A0B-4ED9-9351-5B9CC2C5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64AE78-C79F-4D93-B511-766B79B4C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95450"/>
            <a:ext cx="104394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Freedom that can only be exercised by wealth is not freedom.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9F4018-ABD7-4E6F-985B-D9B27037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05100"/>
            <a:ext cx="104394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Sovereignty that leaves people powerless is not sovereignty.</a:t>
            </a:r>
          </a:p>
        </p:txBody>
      </p:sp>
      <p:cxnSp>
        <p:nvCxnSpPr>
          <p:cNvPr id="16" name=""/>
          <p:cNvCxnSpPr/>
          <p:nvPr/>
        </p:nvCxnSpPr>
        <p:spPr>
          <a:xfrm xmlns:a="http://schemas.openxmlformats.org/drawingml/2006/main">
            <a:off x="2381250" y="3771900"/>
            <a:ext cx="7429500" cy="0"/>
          </a:xfrm>
          <a:prstGeom xmlns:a="http://schemas.openxmlformats.org/drawingml/2006/main" prst="straightConnector1">
            <a:avLst/>
          </a:prstGeom>
          <a:ln xmlns:a="http://schemas.openxmlformats.org/drawingml/2006/main" w="76200">
            <a:solidFill>
              <a:srgbClr val="FFCC00"/>
            </a:solidFill>
            <a:prstDash val="solid"/>
          </a:ln>
        </p:spPr>
      </p:cxn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51DFBB-3190-479F-AC39-90B655F85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171950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The test for every policy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64CAF6-D48D-4F5C-B660-85498B39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667250"/>
            <a:ext cx="8001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Does it increase the real safety, agency and opportunity of ordinary people - or merely the freedom of wealth to control them?</a:t>
            </a:r>
          </a:p>
        </p:txBody>
      </p:sp>
    </p:spTree>
    <p:extLst>
      <p:ext uri="{BB962C8B-B14F-4D97-AF65-F5344CB8AC3E}">
        <p14:creationId xmlns:p14="http://schemas.microsoft.com/office/powerpoint/2010/main" val="92546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D12E2A-442D-43B7-958C-3F6FB151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PROGRAMME MAP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FBA7E0-D458-4C82-85E2-6A329B392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One programme, five connected systems</a:t>
            </a:r>
          </a:p>
        </p:txBody>
      </p:sp>
      <p:cxnSp>
        <p:nvCxnSpPr>
          <p:cNvPr id="28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B21784-3458-4D7A-B1C0-0331D5A3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A0EB7F-349B-4B61-8D7E-DA0A66D3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00200"/>
            <a:ext cx="2057400" cy="3790950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73706E-B18D-41E6-BA40-3580C6B9E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00200"/>
            <a:ext cx="20574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C00"/>
          </a:solidFill>
          <a:ln xmlns:a="http://schemas.openxmlformats.org/drawingml/2006/main" w="9525">
            <a:solidFill>
              <a:srgbClr val="FFCC0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38C6E4-7562-46FC-8ECB-C441C8173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DEMOCRACY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BA208-56F8-4D07-9992-7F236C437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86050"/>
            <a:ext cx="1676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EU return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ECHR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Clean politics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Civic resilience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B76B61-0E48-4805-AB03-D4D92546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1600200"/>
            <a:ext cx="2057400" cy="3790950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D5890A-5E3F-45AD-BA7B-A8E8AA98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1600200"/>
            <a:ext cx="20574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9525">
            <a:solidFill>
              <a:srgbClr val="3D8D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17A081-F311-4473-B5DC-2BB672E2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19526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SECURITY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7F61AA-7990-40E2-9329-37637188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2686050"/>
            <a:ext cx="1676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European defence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Ukraine production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Intelligence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Peace doctrine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27BF99-7828-4076-8A16-D953D52FF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1600200"/>
            <a:ext cx="2057400" cy="3790950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54F5BD-9F6F-49C5-AA26-9F365D353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1600200"/>
            <a:ext cx="20574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9525">
            <a:solidFill>
              <a:srgbClr val="3D8D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FB5AD6-66B6-4B56-B4AE-63198F020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9526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LIFE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61F01D-06BB-4D60-A08C-80EA8BEA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686050"/>
            <a:ext cx="1676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Homes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Health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Food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Mobility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1023F4-5009-449D-802B-51D4DF7F8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1600200"/>
            <a:ext cx="2057400" cy="3790950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E7B6C0-937C-4308-BCC2-278832BB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1600200"/>
            <a:ext cx="20574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9525">
            <a:solidFill>
              <a:srgbClr val="3D8DF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BEFFD7-8E20-456C-AB04-B6B73E9A3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19526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TECHNOLOGY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C50C5E-2147-43D3-A577-BB8555E16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2686050"/>
            <a:ext cx="1676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Green Code AI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Circular systems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Energy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Materials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A3C59D-ECAD-4A30-891C-8AF057C6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600200"/>
            <a:ext cx="2057400" cy="3790950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DA0C2E-EB46-441D-9938-FB10353E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600200"/>
            <a:ext cx="20574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9525">
            <a:solidFill>
              <a:srgbClr val="3D8DF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4A82A2-C882-4A5C-80B2-4CFEFA6F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9526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PUBLIC POWER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A11402-EB52-45BA-B56E-6224186F4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686050"/>
            <a:ext cx="1676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Public finance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Crypto AML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The Ladder</a:t>
            </a:r>
          </a:p>
          <a:p xmlns:a="http://schemas.openxmlformats.org/drawingml/2006/main">
            <a:pPr algn="ctr">
              <a:def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Fair wealth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A063B4-08EE-416E-A6B2-55E80047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772150"/>
            <a:ext cx="990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No strand works alone: housing affects health; energy affects industry; democratic trust affects every transition.</a:t>
            </a:r>
          </a:p>
        </p:txBody>
      </p:sp>
    </p:spTree>
    <p:extLst>
      <p:ext uri="{BB962C8B-B14F-4D97-AF65-F5344CB8AC3E}">
        <p14:creationId xmlns:p14="http://schemas.microsoft.com/office/powerpoint/2010/main" val="19802821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E22352-70F7-44B9-A7FF-76D6018A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DEMOCRACY AND RIGHTS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7F6A9B-B72C-4D7D-9B86-3297DA45A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Return to the European Union</a:t>
            </a:r>
          </a:p>
        </p:txBody>
      </p:sp>
      <p:cxnSp>
        <p:nvCxnSpPr>
          <p:cNvPr id="1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B62C91-F731-463E-97AC-B45C9AAD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E6717-A6E7-448A-AD06-E62A6FB3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73F39F-E2EB-45EB-B3FB-0F7A65AC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423D40-4B3D-4EE8-8215-5D7207C17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954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The destination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C81214-4981-47D8-AA4A-B6D2F0FC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49149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Use the UK-EU reset as a route to full membership, not the endpoint.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Apply through Article 49 and negotiate honestly against the EU acquis.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Restore frictionless movement for people, goods, services, learning and research.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Make the case through material gains and enforceable rights, not nostalgia.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8FD83D-FCC7-45E6-A60C-087F36FE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954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The democratic mandate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0E372A-DBDB-4E1F-99BF-0A258445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991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Publish negotiating objectives, trade-offs and independent costings.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First vote: authority to negotiate membership terms.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Second vote: accept or reject the final negotiated treaty.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Put the two-stage process in statute with transparent judicially reviewable duties.</a:t>
            </a:r>
          </a:p>
        </p:txBody>
      </p:sp>
    </p:spTree>
    <p:extLst>
      <p:ext uri="{BB962C8B-B14F-4D97-AF65-F5344CB8AC3E}">
        <p14:creationId xmlns:p14="http://schemas.microsoft.com/office/powerpoint/2010/main" val="18789043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CBF3D8-FBAD-4C0F-BECB-C16568FC6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DEMOCRACY AND RIGHTS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FC258E-7926-4064-B506-E916D1029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Make the ECHR concrete</a:t>
            </a:r>
          </a:p>
        </p:txBody>
      </p:sp>
      <p:cxnSp>
        <p:nvCxnSpPr>
          <p:cNvPr id="1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8872DA-467D-4827-8FB9-609834C99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6CF2D-34E3-4E01-9A15-B39B6019C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ED3881-F91A-4E2D-B731-A9A2D6BF9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A5E88B-7BA8-4761-B51A-77AFDC5D9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954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Rights architecture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D0409-1025-4152-9139-B729FDA37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49149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The ECHR belongs to the Council of Europe; it is not an EU institution.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Commit the UK permanently to the Convention and effective domestic remedies.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Support completion of EU accession to the ECHR and renewed Charter protections through membership.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Fund legal aid and accessible enforcement so rights exist in practice.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15C050-F193-40FB-8A04-BD84F2273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954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Democratic protection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58BD9D-6011-4859-987A-0710CDCA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991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No ministerial power to disregard final judgments without lawful constitutional process.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Independent courts, reasoned decisions and individual appeal.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No ideology test for politicians or citizens.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Use evidence-based anti-corruption law to protect institutions from abuse.</a:t>
            </a:r>
          </a:p>
        </p:txBody>
      </p:sp>
    </p:spTree>
    <p:extLst>
      <p:ext uri="{BB962C8B-B14F-4D97-AF65-F5344CB8AC3E}">
        <p14:creationId xmlns:p14="http://schemas.microsoft.com/office/powerpoint/2010/main" val="20630995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5069A7-CDEA-40FF-8A11-FA5B5FD0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DEMOCRACY AND RIGHTS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56F8C4-B021-46D3-8CDE-67678D8D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Investigate evidence - not enemies</a:t>
            </a:r>
          </a:p>
        </p:txBody>
      </p:sp>
      <p:cxnSp>
        <p:nvCxnSpPr>
          <p:cNvPr id="20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39D179-FF7C-4D84-B75E-84EF62E88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389CA6-86B7-4256-99FF-E48E8D6F4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3476625" cy="4191000"/>
          </a:xfrm>
          <a:prstGeom xmlns:a="http://schemas.openxmlformats.org/drawingml/2006/main" prst="roundRect">
            <a:avLst>
              <a:gd name="adj" fmla="val 2192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F78508-05F8-4F82-B7EC-A3D63160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7620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399"/>
          </a:solidFill>
          <a:ln xmlns:a="http://schemas.openxmlformats.org/drawingml/2006/main" w="9525">
            <a:solidFill>
              <a:srgbClr val="00339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6E4C33-9B53-4D3A-9936-3E4970D8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3114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Integrity law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13A982-F0A8-4860-88DB-6F4D5BE22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3114675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Disclose donors and beneficial owners. Ban anonymous and foreign-state political funding. Audit parliamentary resources. Recover public money after proven misuse. Disqualify only through lawful findings.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A2C31D-0A69-485F-984C-445644838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1466850"/>
            <a:ext cx="3476625" cy="4191000"/>
          </a:xfrm>
          <a:prstGeom xmlns:a="http://schemas.openxmlformats.org/drawingml/2006/main" prst="roundRect">
            <a:avLst>
              <a:gd name="adj" fmla="val 2192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9EDC5F-7184-476D-A03B-CED591934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1466850"/>
            <a:ext cx="7620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C00"/>
          </a:solidFill>
          <a:ln xmlns:a="http://schemas.openxmlformats.org/drawingml/2006/main" w="9525">
            <a:solidFill>
              <a:srgbClr val="FFCC0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C443C7-B570-4571-A55B-C0855F8D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1638300"/>
            <a:ext cx="3114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Brexit truth commission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1541F3-A053-45D2-B606-61E975359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2047875"/>
            <a:ext cx="3114675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A time-limited, independent, OSINT-capable inquiry into incentives, money, contacts, claims and consequences. Scope may include Boris Johnson, David Cameron, Nigel Farage and other decision-makers - without presuming guilt.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33CC14-5920-4EAB-9B7E-F0389D752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466850"/>
            <a:ext cx="3486150" cy="4191000"/>
          </a:xfrm>
          <a:prstGeom xmlns:a="http://schemas.openxmlformats.org/drawingml/2006/main" prst="roundRect">
            <a:avLst>
              <a:gd name="adj" fmla="val 2186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BC1FAE-1922-4F5B-855E-473F6829B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466850"/>
            <a:ext cx="7620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856D"/>
          </a:solidFill>
          <a:ln xmlns:a="http://schemas.openxmlformats.org/drawingml/2006/main" w="9525">
            <a:solidFill>
              <a:srgbClr val="23856D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EA52F6-7722-4B58-A528-314BEC35F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1638300"/>
            <a:ext cx="312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Evidence standard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2FD998-3CCC-472A-903C-FECA212B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047875"/>
            <a:ext cx="31242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Label every claim: verified fact, supported inference, unresolved allegation or disproven claim. Give subjects disclosure, response and appeal. Refer evidence of offences to competent investigators.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FA4FC0-74E5-4EFF-A050-811AF975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84835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Correction: a reported European Parliament staffing-fund recovery linked to Nigel Farage was about £39,653 - not proof that he 'stole millions'.</a:t>
            </a:r>
          </a:p>
        </p:txBody>
      </p:sp>
    </p:spTree>
    <p:extLst>
      <p:ext uri="{BB962C8B-B14F-4D97-AF65-F5344CB8AC3E}">
        <p14:creationId xmlns:p14="http://schemas.microsoft.com/office/powerpoint/2010/main" val="3368107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77ED2C-0AEF-4E05-8847-B02A2169D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SECURITY AND PEACE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236E55-CC01-4FE3-8EB0-1C3B605B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A defensive European force</a:t>
            </a:r>
          </a:p>
        </p:txBody>
      </p:sp>
      <p:cxnSp>
        <p:nvCxnSpPr>
          <p:cNvPr id="1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CD2582-2395-4C9C-A4B8-91815920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583A4F-5469-4B7D-B5AE-FCA6B7330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0176E-2A4E-439B-BCFB-C9E17207F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2BC99-E2B3-49BC-A2A8-C827CC154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954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Capability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A531F1-0B0E-4323-BD81-F85B5E3B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49149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Unified European command for agreed missions, backed by national forces.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Common procurement, logistics, cyber, space, air, maritime and civil-defence capacity.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Interoperable with NATO, but capable of independent European action.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A defensive doctrine centred on protecting territory, people and democratic institutions.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AA2BD0-B84E-4C53-A329-A0C302A9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954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Control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993A38-FD1F-4D2E-8BC8-604E9BED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991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European and national parliamentary scrutiny of mandates and budgets.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ECHR-compatible rules, legal advice and independent investigation of abuse.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No automatic participation in US-led wars.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Arms-export controls, end-use monitoring and public reporting.</a:t>
            </a:r>
          </a:p>
        </p:txBody>
      </p:sp>
    </p:spTree>
    <p:extLst>
      <p:ext uri="{BB962C8B-B14F-4D97-AF65-F5344CB8AC3E}">
        <p14:creationId xmlns:p14="http://schemas.microsoft.com/office/powerpoint/2010/main" val="13663857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21DEB2-02EE-43E9-BDC0-C22647D06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SECURITY AND PEACE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9BBDE2-39CF-452E-913D-90CB56DF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UK-EU-Ukraine defence production</a:t>
            </a:r>
          </a:p>
        </p:txBody>
      </p:sp>
      <p:cxnSp>
        <p:nvCxnSpPr>
          <p:cNvPr id="21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F60D32-75CC-47B0-9A62-7D59DBBC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cxnSp>
        <p:nvCxnSpPr>
          <p:cNvPr id="23" name=""/>
          <p:cNvCxnSpPr/>
          <p:nvPr/>
        </p:nvCxnSpPr>
        <p:spPr>
          <a:xfrm xmlns:a="http://schemas.openxmlformats.org/drawingml/2006/main">
            <a:off x="1219200" y="2905125"/>
            <a:ext cx="97155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B26DF-D55F-4CFB-BDB2-9D48669D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428875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3399"/>
          </a:solidFill>
          <a:ln xmlns:a="http://schemas.openxmlformats.org/drawingml/2006/main" w="9525">
            <a:solidFill>
              <a:srgbClr val="00339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AEA9ED-02BF-4023-B84A-57DAD737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581275"/>
            <a:ext cx="723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D0DB9D-DB27-4456-9122-01B916E20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290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Joint demand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496AD0-0719-4271-B95C-F625C8AF3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924300"/>
            <a:ext cx="26860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13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13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Ukraine identifies urgent battlefield and infrastructure needs.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6164FD-A3E5-4CBB-B12A-5480D31C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428875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3399"/>
          </a:solidFill>
          <a:ln xmlns:a="http://schemas.openxmlformats.org/drawingml/2006/main" w="9525">
            <a:solidFill>
              <a:srgbClr val="003399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9EE4A5-B3F2-4679-B757-6DC3F388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581275"/>
            <a:ext cx="723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0969DF-F5D6-4A49-9E23-2AFE4C7C7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4290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Build together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6AFA1A-6A57-47BD-A57D-CCB18CF8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924300"/>
            <a:ext cx="26860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13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13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UK, EU and Ukrainian factories licence and manufacture interoperable systems.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650C44-50D6-40CF-8C7F-6E1589683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28875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3399"/>
          </a:solidFill>
          <a:ln xmlns:a="http://schemas.openxmlformats.org/drawingml/2006/main" w="9525">
            <a:solidFill>
              <a:srgbClr val="003399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C974E8-64AA-48A4-9BE1-95F848506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581275"/>
            <a:ext cx="723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B23B99-B62E-4898-849B-0534AA9E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4290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Sustain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1F37F1-FDE9-40F4-97E2-A539BFFD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24300"/>
            <a:ext cx="26860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13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13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Guaranteed contracts fund spares, maintenance, training and replenishment.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1FCD83-AC5C-4567-AF94-A2E6DDB1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67350"/>
            <a:ext cx="1028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Priority families: air defence • drones and counter-drone • electronic warfare • artillery • protected mobility • cyber defence</a:t>
            </a:r>
          </a:p>
        </p:txBody>
      </p:sp>
    </p:spTree>
    <p:extLst>
      <p:ext uri="{BB962C8B-B14F-4D97-AF65-F5344CB8AC3E}">
        <p14:creationId xmlns:p14="http://schemas.microsoft.com/office/powerpoint/2010/main" val="9365485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0678DC-C8FE-40F9-842C-D936A0664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TRADE AND STRATEGIC PARTNERS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5C280E-D8F6-4E1A-B423-3ED21C145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A giant integrated European market</a:t>
            </a:r>
          </a:p>
        </p:txBody>
      </p:sp>
      <p:cxnSp>
        <p:nvCxnSpPr>
          <p:cNvPr id="1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42557-C083-48F2-8E2F-6BFE8436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E22A99-EB3D-4C7B-BFB9-ABF32C34F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DC73BD-20AB-4AE6-88D0-168FE676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D75363-5224-4175-8C40-868DDCF6B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954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Inside Europe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D0A712-3398-45E5-8DD7-84AB6C43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49149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Single-market and customs access with one registration pathway.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Streamlined VAT, professional qualifications, payments and enforcement.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EuroMarket: a public-interest marketplace with transparent ranking and seller accountability.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Business ties built around stable rules, competition and worker protection.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E62157-8A13-450D-9706-035DFA07E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954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Trusted corridors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EE2C3-830C-40F1-9067-5FF42B07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991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Canada: transitional oil security plus uranium, critical minerals and clean-technology cooperation.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Türkiye is not an EU member; it is a candidate. Build customs, energy, materials and security partnership while democratic conditions remain explicit.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China: reciprocal access for certified affordable climate technology, with EU safety, labour, repair and data standards.</a:t>
            </a:r>
          </a:p>
        </p:txBody>
      </p:sp>
    </p:spTree>
    <p:extLst>
      <p:ext uri="{BB962C8B-B14F-4D97-AF65-F5344CB8AC3E}">
        <p14:creationId xmlns:p14="http://schemas.microsoft.com/office/powerpoint/2010/main" val="9448178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032CF1-8371-4150-99A3-14E897CFB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RESILIENCE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33326-73FB-4C6C-8D73-04D192C3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Energy, materials and shared intelligence</a:t>
            </a:r>
          </a:p>
        </p:txBody>
      </p:sp>
      <p:cxnSp>
        <p:nvCxnSpPr>
          <p:cNvPr id="2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A8B9EE-E551-4E41-A7A3-D64088A54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E9DF74-9261-425D-A640-D6186E76E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2647950" cy="4305300"/>
          </a:xfrm>
          <a:prstGeom xmlns:a="http://schemas.openxmlformats.org/drawingml/2006/main" prst="roundRect">
            <a:avLst>
              <a:gd name="adj" fmla="val 2878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FCEAF9-E6FD-4EC1-BE52-F64E9CDFA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76200" cy="430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C00"/>
          </a:solidFill>
          <a:ln xmlns:a="http://schemas.openxmlformats.org/drawingml/2006/main" w="9525">
            <a:solidFill>
              <a:srgbClr val="FFCC0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30D7FD-76B2-4C86-8729-3A84DFEC3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ENERGY GUARANTEE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8F6C2F-0CD0-49E9-A372-2B95CA2B3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2286000" cy="3581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Cap the unit price for an essential household allowance; add medical/disability allowances; price luxury use progressively. Joint purchasing, reserves, interconnectors and long-term clean-power contracts.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A61A7F-F3AE-4615-919A-6887D413E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1466850"/>
            <a:ext cx="2647950" cy="4305300"/>
          </a:xfrm>
          <a:prstGeom xmlns:a="http://schemas.openxmlformats.org/drawingml/2006/main" prst="roundRect">
            <a:avLst>
              <a:gd name="adj" fmla="val 2878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759A1C-D7F3-4C0C-96B1-F9D73FA6B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1466850"/>
            <a:ext cx="76200" cy="430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9525">
            <a:solidFill>
              <a:srgbClr val="3D8D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0400DC-1E77-4DB4-A4CD-EB65F87C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6383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MATERIALS UNION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8A0CBD-B2D0-4310-BF22-B1620B51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047875"/>
            <a:ext cx="2286000" cy="3581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Shared stockpiles, recycling, materials passports, patent pools and strategic supply agreements with Canada, Türkiye and Ukraine. Invest in new materials and domestic processing.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EE659-597F-4268-805A-1AE5499B7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2647950" cy="4305300"/>
          </a:xfrm>
          <a:prstGeom xmlns:a="http://schemas.openxmlformats.org/drawingml/2006/main" prst="roundRect">
            <a:avLst>
              <a:gd name="adj" fmla="val 2878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84F160-8E0E-4375-8D5A-9DA5AE0D5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76200" cy="430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F5DACE-77E1-463E-80A5-E0630D0D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383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WEATHER NETWORK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701C55-5108-4088-BF5F-60D194B4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047875"/>
            <a:ext cx="2286000" cy="3581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Combine satellites, radar, rivers, oceans, soil and local sensors. The UK rejoined Copernicus in 2024, so strengthen participation rather than claiming a restart from zero.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1BCDD5-B2EB-4104-A9CF-EB075E10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466850"/>
            <a:ext cx="2762250" cy="4305300"/>
          </a:xfrm>
          <a:prstGeom xmlns:a="http://schemas.openxmlformats.org/drawingml/2006/main" prst="roundRect">
            <a:avLst>
              <a:gd name="adj" fmla="val 2759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FB25D6-27F2-4DC3-85EF-741FA0DA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466850"/>
            <a:ext cx="76200" cy="430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856D"/>
          </a:solidFill>
          <a:ln xmlns:a="http://schemas.openxmlformats.org/drawingml/2006/main" w="9525">
            <a:solidFill>
              <a:srgbClr val="23856D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5DF60A-49B4-4B6F-8266-2FDC3B791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638300"/>
            <a:ext cx="2400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INTELLIGENCE TREATY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91D884-6176-4FAE-9B11-46B930158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047875"/>
            <a:ext cx="2400300" cy="3581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Restore structured UK-EU sharing for hostile-state, cyber, terrorism and serious-crime threats under judicial, parliamentary, data-protection and ECHR oversight.</a:t>
            </a:r>
          </a:p>
        </p:txBody>
      </p:sp>
    </p:spTree>
    <p:extLst>
      <p:ext uri="{BB962C8B-B14F-4D97-AF65-F5344CB8AC3E}">
        <p14:creationId xmlns:p14="http://schemas.microsoft.com/office/powerpoint/2010/main" val="20674316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BD851A-4654-4E57-920A-4778109E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GREEN PRODUCTION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6A3BE6-5027-4A48-810B-757D5471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Use technology as a circular system</a:t>
            </a:r>
          </a:p>
        </p:txBody>
      </p:sp>
      <p:cxnSp>
        <p:nvCxnSpPr>
          <p:cNvPr id="24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DDA73B-95C0-448E-9439-80F09008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81E54E-951F-4354-B74C-8245363F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81250"/>
            <a:ext cx="24765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4FB69-3775-44E9-A059-AC8CAAC1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53365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ENERGY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E665C9-8167-4ED5-A7BC-60608F88C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97180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Solar • wind • water pressure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6241C7-8F18-4A36-B385-7973DE671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524000"/>
            <a:ext cx="24765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86DD56-B34D-48F5-A2D1-498668B5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16764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FOOD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13E575-D474-4187-A37B-304D3496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11455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Aquaponic fish + vegetables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8DDCE-D7D1-4C47-A035-1A6A7EE6F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381250"/>
            <a:ext cx="24765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9E9175-DF30-42E8-BF57-55146282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53365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FUEL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A52437-D169-465F-942C-AC3CEFAB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971800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Algae oils from waste streams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6FE6A5-BF72-497B-9668-5E541A1E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333875"/>
            <a:ext cx="24765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247892-14BD-4876-BB5C-F2D600D3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486275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WATER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5C64A1-6213-4C51-B37E-9A4607F3B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924425"/>
            <a:ext cx="2133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Recovery • filtration • reuse</a:t>
            </a:r>
          </a:p>
        </p:txBody>
      </p:sp>
      <p:cxnSp>
        <p:nvCxnSpPr>
          <p:cNvPr id="38" name=""/>
          <p:cNvCxnSpPr/>
          <p:nvPr/>
        </p:nvCxnSpPr>
        <p:spPr>
          <a:xfrm xmlns:a="http://schemas.openxmlformats.org/drawingml/2006/main">
            <a:off x="3429000" y="2171700"/>
            <a:ext cx="1409700" cy="7810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3D8DFF"/>
            </a:solidFill>
            <a:prstDash val="solid"/>
          </a:ln>
        </p:spPr>
      </p:cxnSp>
      <p:cxnSp>
        <p:nvCxnSpPr>
          <p:cNvPr id="39" name=""/>
          <p:cNvCxnSpPr/>
          <p:nvPr/>
        </p:nvCxnSpPr>
        <p:spPr>
          <a:xfrm xmlns:a="http://schemas.openxmlformats.org/drawingml/2006/main">
            <a:off x="7334250" y="2171700"/>
            <a:ext cx="1409700" cy="78105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3D8DFF"/>
            </a:solidFill>
            <a:prstDash val="solid"/>
          </a:ln>
        </p:spPr>
      </p:cxnSp>
      <p:cxnSp>
        <p:nvCxnSpPr>
          <p:cNvPr id="40" name=""/>
          <p:cNvCxnSpPr/>
          <p:nvPr/>
        </p:nvCxnSpPr>
        <p:spPr>
          <a:xfrm xmlns:a="http://schemas.openxmlformats.org/drawingml/2006/main">
            <a:off x="7334250" y="3524250"/>
            <a:ext cx="1428750" cy="12668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856D"/>
            </a:solidFill>
            <a:prstDash val="solid"/>
          </a:ln>
        </p:spPr>
      </p:cxnSp>
      <p:cxnSp>
        <p:nvCxnSpPr>
          <p:cNvPr id="41" name=""/>
          <p:cNvCxnSpPr/>
          <p:nvPr/>
        </p:nvCxnSpPr>
        <p:spPr>
          <a:xfrm xmlns:a="http://schemas.openxmlformats.org/drawingml/2006/main">
            <a:off x="3429000" y="3524250"/>
            <a:ext cx="1428750" cy="13811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856D"/>
            </a:solidFill>
            <a:prstDash val="solid"/>
          </a:ln>
        </p:spPr>
      </p:cxn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EF43C5-2BCA-45A7-B365-69E36D082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762625"/>
            <a:ext cx="876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No perpetual motion claim: energy comes from sun, wind, flow, pressure, tides, heat or stored height. The design recovers useful work before water returns to food production.</a:t>
            </a:r>
          </a:p>
        </p:txBody>
      </p:sp>
    </p:spTree>
    <p:extLst>
      <p:ext uri="{BB962C8B-B14F-4D97-AF65-F5344CB8AC3E}">
        <p14:creationId xmlns:p14="http://schemas.microsoft.com/office/powerpoint/2010/main" val="15708058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BD3D7C-5F84-413F-A6E1-40B3691E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GREEN PRODUCTION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20BCF5-D8F4-48D7-9C4F-798AAB19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Green Code AI: useful output per joule</a:t>
            </a:r>
          </a:p>
        </p:txBody>
      </p:sp>
      <p:cxnSp>
        <p:nvCxnSpPr>
          <p:cNvPr id="1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5A069-07D2-4E70-9DB0-D82D9AD2E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8361C7-A88F-4165-B3B3-5F9CE687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F5594F-6EB4-4840-86F6-701CC018D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8AA04-5F2C-4816-8336-28B5D295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954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Alex Anderson's design direction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23AC2C-8DC9-4EF3-AC89-0780B9230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49149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Do more useful work with less processing power and energy.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Sparse, event-driven computation and specialised modules.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Persistent reusable learning rather than repeatedly rebuilding the same result.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Local CPU/NPU operation where possible; vendor-neutral interfaces.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DCEC38-0BCB-4CE0-89CF-FB4774D7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954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Protected European pilot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6A8D79-9D50-41CC-AAD6-948BE3DE9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991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Benchmark accuracy, latency, memory and useful output per joule against defined baselines.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Pilot in aquaponics, energy optimisation, weather alerts, waste, materials and public services.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Independent security, bias, reliability and lifecycle-energy testing.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Preserve Alex Anderson's authorship, confidential implementation details and intellectual property.</a:t>
            </a:r>
          </a:p>
        </p:txBody>
      </p:sp>
    </p:spTree>
    <p:extLst>
      <p:ext uri="{BB962C8B-B14F-4D97-AF65-F5344CB8AC3E}">
        <p14:creationId xmlns:p14="http://schemas.microsoft.com/office/powerpoint/2010/main" val="183151759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006CDB-3159-4772-88EC-90AD18D0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GREEN PRODUCTION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573D75-BCA9-4A17-B306-7997B3EF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Climate action must be affordable</a:t>
            </a:r>
          </a:p>
        </p:txBody>
      </p:sp>
      <p:cxnSp>
        <p:nvCxnSpPr>
          <p:cNvPr id="27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81E4B0-9A83-48D6-8518-AADDF9FE5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10483F-9C77-4C47-B127-F57DE0930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24000"/>
            <a:ext cx="33147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B15A06-C205-4F25-9353-BC760767E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1450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$6.2k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4CC059-8C5E-47FA-96B3-0F6962138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0505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reported 2026 China price floor for a Wuling Mini EV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66F76F-971E-4CF9-A54A-A334AFA5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CarNewsChina, Mar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AFDCE7-FE0E-4F21-9653-CD69950E1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524000"/>
            <a:ext cx="33147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C3E673-1B49-4BA8-86B2-FE2ABDCA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71450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17-35.3%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229E6C-96D9-41F1-9DA8-22E972FF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0505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EU countervailing duty range imposed on Chinese BEVs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6C0BBD-D501-4DFB-A448-00BBC01A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76225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European Commission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21D36C-04A9-406F-A125-DD8318FC3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524000"/>
            <a:ext cx="33147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50D918-3770-4607-95E4-2D5D5D9C5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71450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HOURS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016673-86EB-4C60-8677-7E648AFF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30505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possible module placement after site, utilities and approvals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F2D4FF-468A-40C0-94CF-539D946CA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6225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Design constraint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E384C7-EA5A-4933-B546-C8B95D26A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71850"/>
            <a:ext cx="5467350" cy="2343150"/>
          </a:xfrm>
          <a:prstGeom xmlns:a="http://schemas.openxmlformats.org/drawingml/2006/main" prst="roundRect">
            <a:avLst>
              <a:gd name="adj" fmla="val 3252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10E559-C88E-4560-923A-F24C74E62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71850"/>
            <a:ext cx="76200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9525">
            <a:solidFill>
              <a:srgbClr val="3D8DF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1ECED7-AC6F-46A9-9CEF-5B70C473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510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People's EV agreement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ADABC4-B7AE-40A9-9AB2-2B610962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51054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Aim for safe sub-€10,000 urban EVs at scale through EU-China price undertakings, local assembly or licensing. Require crash safety, battery traceability, open diagnostics, right-to-repair, accessible/utility versions and battery reuse. A $1,000 EU-road-ready car is not a credible current assumption.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F590D6-C7BA-4719-9DE6-0935905CB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371850"/>
            <a:ext cx="5638800" cy="2343150"/>
          </a:xfrm>
          <a:prstGeom xmlns:a="http://schemas.openxmlformats.org/drawingml/2006/main" prst="roundRect">
            <a:avLst>
              <a:gd name="adj" fmla="val 3252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70F3D7-82F2-4748-8C08-C7FAED494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371850"/>
            <a:ext cx="76200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C00"/>
          </a:solidFill>
          <a:ln xmlns:a="http://schemas.openxmlformats.org/drawingml/2006/main" w="9525">
            <a:solidFill>
              <a:srgbClr val="FFCC0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2BB5C0-0FC2-420A-A6D8-5C42916E4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543300"/>
            <a:ext cx="5276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European Rapid Homes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AA7BD3-6DB9-4323-895B-EED64575C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952875"/>
            <a:ext cx="52768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Certify two-bedroom steel modular homes with rock-wool insulation against UK/EU fire, structure, ventilation, corrosion, acoustic, accessibility and energy rules. Prepare land, foundations and utilities first. Reserve for owner-occupation, co-op and social use - not second homes.</a:t>
            </a:r>
          </a:p>
        </p:txBody>
      </p:sp>
    </p:spTree>
    <p:extLst>
      <p:ext uri="{BB962C8B-B14F-4D97-AF65-F5344CB8AC3E}">
        <p14:creationId xmlns:p14="http://schemas.microsoft.com/office/powerpoint/2010/main" val="178254610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1ECFF60-4D28-4E42-AB83-C1F6B7D52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HOUSING AS FREEDOM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6C8DA-FF8D-4DE6-B71B-882137F17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The No More Landlords Mortgage</a:t>
            </a:r>
          </a:p>
        </p:txBody>
      </p:sp>
      <p:cxnSp>
        <p:nvCxnSpPr>
          <p:cNvPr id="36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DECC70-C473-457A-A608-9636FEFC6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1C2845-736F-4F83-B9AF-0C4DDFEE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33147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5926EF-3ED2-4BDA-B5CD-3DCE3BC1D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5735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7.6×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4FA6C1-5E5B-4543-BF95-1D27D733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4790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median home price to median full-time earnings, England 2025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BC32DE-30D3-4E44-BAAD-9912E9D6B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0510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ONS, Mar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214E1E-9BC7-414F-87F7-A7297341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466850"/>
            <a:ext cx="33147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FC9AD6-427D-42D9-8FE5-E2BF98575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65735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34%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009D30-DA84-4D81-A60F-A2BC619A2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24790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average gross income spent on housing by private renters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0F6A50-F264-44C4-99F2-96B30666A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70510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English Housing Survey 2023-24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BFD042-EEAC-4445-8E92-744AF33D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466850"/>
            <a:ext cx="33147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56EF37-1416-4B22-BEB2-A77910A1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65735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132,410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D29A0D-1A36-441A-A99A-DB56A24F8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24790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households in temporary accommodation at 30 Jun 2025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28FD81-31A7-48DD-9852-8C4B0832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0510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UK Government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5F98F6-849A-4F62-8094-89C5EF9A3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371850"/>
            <a:ext cx="9867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228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If a person can pay rent, the state should help that payment purchase a home.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AF7B4B-3773-450A-8365-5667A61A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3624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19496-4BBC-404B-A17D-E6B7A0CF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339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8CC15B-75DD-4332-8114-D4D0480FE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95800"/>
            <a:ext cx="1409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Public bank builds or buys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7E4525-AFB9-4347-ADC7-A98BC6508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3624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2E69BF-A6E3-49C2-A3FC-117175B2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5339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91A10A-F2FD-4406-BBAA-299D01D57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4495800"/>
            <a:ext cx="1409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Rent record informs affordability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A09DC4-9A5B-4EEE-A313-6BB00210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3624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CA5C9E-C19C-4282-908B-504BA99AF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5339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94DF00-85F0-45B9-9274-1C4024A3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4495800"/>
            <a:ext cx="1409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Equity from first capital payment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86B558-B1A1-4752-BCD6-5DDC1D089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3624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0FAC4A-3DD4-4B73-9457-B95C34E1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5339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162030-1525-4A71-834A-A6673088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95800"/>
            <a:ext cx="1409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One main home; no buy-to-let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D47E72-5EC7-4B2B-B220-8F6A59E98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43624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CD2D9F7-0CA3-4434-8BC9-67C93E8AC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45339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E277C54-02FA-45FB-B859-F9DBDB435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4495800"/>
            <a:ext cx="1409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Returns finance the next homes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F8FDC16-621B-4341-B268-A05C439C9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791200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38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Detailed governance, transition, underwriting and evidence are in the attached mortgage paper.</a:t>
            </a:r>
          </a:p>
        </p:txBody>
      </p:sp>
    </p:spTree>
    <p:extLst>
      <p:ext uri="{BB962C8B-B14F-4D97-AF65-F5344CB8AC3E}">
        <p14:creationId xmlns:p14="http://schemas.microsoft.com/office/powerpoint/2010/main" val="14416339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730CFD-A304-45BF-A253-02D1A7B6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HEALTH AND HUMAN SECURITY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9778AA-87B6-4BFF-8320-ADBEC4A4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Health sovereignty means patient power</a:t>
            </a:r>
          </a:p>
        </p:txBody>
      </p:sp>
      <p:cxnSp>
        <p:nvCxnSpPr>
          <p:cNvPr id="1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7021AB-6F91-4DCE-BC9E-75DCA411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A3C7E7-9FD5-4140-AE52-FCFCB66E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2D79F1-30DA-447A-A701-4AA409BD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E5132-74F0-4E6D-842A-CD65471EA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954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Rights to care and research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784E8-8B45-4AE8-BE28-1E94A531B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49149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No referral rejection without a named accountable clinician, written reasons and appeal.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Automatic access to records and images; second opinion and cross-border referral routes.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European trial matching and incentives for rare disease, pain, disability and neglected conditions.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Do not exclude people without evidence because of poverty, geography, disability or communication needs.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17527E-C3BD-4F75-BB72-55A522D63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954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Data and regulation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1BAD61-BFD8-4A9D-B14C-558C1010A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991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CQC and GMC are British statutory bodies, not American agencies: reform them where necessary rather than misdescribe them.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Reduce dependence on US corporate and extraterritorial control through UK-EU infrastructure and EMA alignment.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No sale of identifiable or linkable health data; public register, access logs, minimisation and independent audit.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Audit NHS platform contracts. Do not claim an illegal US data sale without evidence.</a:t>
            </a:r>
          </a:p>
        </p:txBody>
      </p:sp>
    </p:spTree>
    <p:extLst>
      <p:ext uri="{BB962C8B-B14F-4D97-AF65-F5344CB8AC3E}">
        <p14:creationId xmlns:p14="http://schemas.microsoft.com/office/powerpoint/2010/main" val="46509549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206211-EBB5-47BB-887B-F20255E1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HEALTH AND HUMAN SECURITY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7A48A1-95C4-43AA-A238-D87F7D407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Migration policy with control and protection</a:t>
            </a:r>
          </a:p>
        </p:txBody>
      </p:sp>
      <p:cxnSp>
        <p:nvCxnSpPr>
          <p:cNvPr id="1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73F4D5-87B1-4D79-BF07-1AFCC98AB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F6497-3FB5-4994-864C-06E26B90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E61334-0057-4E7B-9C86-1F23B10F5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81C584-B053-4FB2-9266-9539CD70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954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Orderly system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1FEC1D-CD07-43A9-8DC4-7068EBF96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49149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Secure the external border through common European standards and intelligence.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Create legal work, study, family and humanitarian routes.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Fast, fair decisions with legal advice, interpretation and independent monitoring.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Enforce against exploitative employers and trafficking networks, not only migrants.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6F1139-F491-4327-AEE0-A5543FAA1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954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Shared responsibility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8E7E43-5116-481E-9DF0-8FAA5505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991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Fair responsibility-sharing between states and properly funded reception.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Return after final refusal only when safe, lawful and independently reviewable.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Local investment so schools, health and housing capacity grows with population.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ECHR and refugee-law compliance as operating rules, not optional rhetoric.</a:t>
            </a:r>
          </a:p>
        </p:txBody>
      </p:sp>
    </p:spTree>
    <p:extLst>
      <p:ext uri="{BB962C8B-B14F-4D97-AF65-F5344CB8AC3E}">
        <p14:creationId xmlns:p14="http://schemas.microsoft.com/office/powerpoint/2010/main" val="192473122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2FF4DE-770B-4E3E-B0DF-41CB47E3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DIGITAL SOVEREIGNTY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B556A3-F10C-4484-A523-BC43C34E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European digital public space</a:t>
            </a:r>
          </a:p>
        </p:txBody>
      </p:sp>
      <p:cxnSp>
        <p:nvCxnSpPr>
          <p:cNvPr id="1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8A0C8F-2DBC-4B8D-9661-B93DF4EA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81D3B-6391-482F-909C-B71C1A48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44740A-1BC1-4642-8285-2A3986289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A309C1-7F5F-4606-A1DE-2A3A8BC4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954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EUTUBE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EA96D8-E158-45A8-9A8C-3A11E4A3B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49149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European-controlled or federated video infrastructure independent of US corporate control.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Child protection, age-appropriate design, transparent moderation and meaningful appeal.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User choice over ranking and recommendation; disclose paid influence and state media.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Fair creator pay, data portability and no political loyalty test.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1A95FD-5FCE-4F0B-B058-30A171861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954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EuroMarket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CF7DB7-B225-45EB-B511-A7E7EC44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991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A streamlined marketplace for the integrated European business area.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Verified sellers, beneficial ownership, product safety and repair data.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Transparent rankings and fees; interoperability for payments and logistics.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Public-interest governance with competition from private platforms preserved.</a:t>
            </a:r>
          </a:p>
        </p:txBody>
      </p:sp>
    </p:spTree>
    <p:extLst>
      <p:ext uri="{BB962C8B-B14F-4D97-AF65-F5344CB8AC3E}">
        <p14:creationId xmlns:p14="http://schemas.microsoft.com/office/powerpoint/2010/main" val="151522902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F8A3BE-9E32-4D55-B17B-B26AF73D7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DIGITAL SOVEREIGNTY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B60A23-2895-43D1-A8DC-F47A03D9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Crypto accountability with due process</a:t>
            </a:r>
          </a:p>
        </p:txBody>
      </p:sp>
      <p:cxnSp>
        <p:nvCxnSpPr>
          <p:cNvPr id="20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0DC507-5131-4B42-B768-93FE6DCE8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28611B-70F8-48C2-91E9-5BB42CB92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113919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2CFFEF-2CA6-48AE-99E8-1E73E15A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PRIVATE TRACE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BED460-54E0-40F0-82D2-D461405C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1638300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Cross-reference wallets, exchanges, companies, beneficial owners, banks, donations and conversion routes.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064BB5-CA0F-4FD4-A81F-963ADD82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533650"/>
            <a:ext cx="113919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D32DAD-529C-4834-B9B6-5FEC5318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4320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REGULATOR VIEW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0DD8E1-E4CD-4F4D-9773-510BF665C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705100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Travel-rule data, suspicious-activity pathways, aggregate linked transfers and freeze/recovery status.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CE475A-7187-4D7C-9F47-30E9CBE4F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00450"/>
            <a:ext cx="113919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A64484-FA6C-4C1C-85D9-E55505C9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000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PUBLIC WARNING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5CAAC5-E2B9-477B-BFBC-D17CFD051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771900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Name unauthorised providers, sanctioned actors and proven findings; publish explainable risk alerts.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6D3858-434A-497A-B478-CE41EA54D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667250"/>
            <a:ext cx="113919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B34C42-460E-49C2-8256-892C847F3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7680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PUBLIC EXPLORER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99E778-6F52-4E4E-B58F-46EFC9C3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838700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For legally publishable cases: origin, controller, amount, chain, beneficiary, finding and recovered/missing funds.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4A7AA7-983F-4128-ADD4-448EADD3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867400"/>
            <a:ext cx="1009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Correction: crypto is not used solely for crime, banks do not create regulation, and naming every user would violate rights and investigations. Identify people publicly only on a lawful basis.</a:t>
            </a:r>
          </a:p>
        </p:txBody>
      </p:sp>
    </p:spTree>
    <p:extLst>
      <p:ext uri="{BB962C8B-B14F-4D97-AF65-F5344CB8AC3E}">
        <p14:creationId xmlns:p14="http://schemas.microsoft.com/office/powerpoint/2010/main" val="204797226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EDD4FE-D62E-4C6D-8C32-E15344DE7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JUSTICE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9F8FEF-942B-41C5-9F0B-9086377A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The Ladder: practise freedom before release</a:t>
            </a:r>
          </a:p>
        </p:txBody>
      </p:sp>
      <p:cxnSp>
        <p:nvCxnSpPr>
          <p:cNvPr id="24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B08456-A3FC-471F-B933-F80226F9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2B7DD8-97A5-415A-A66C-D495600A7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629150"/>
            <a:ext cx="200025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731CD-DEC0-49E3-8E8C-BCE34FFE5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81550"/>
            <a:ext cx="1733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SECURE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1B0DE6-986F-4B35-B021-9B80F31B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81600"/>
            <a:ext cx="1657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63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63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Assess • stabilise • treat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142DC-91ED-49B1-BFDA-16CBCF68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000500"/>
            <a:ext cx="2000250" cy="13335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86B857-6ED8-4F97-A525-22C8E2659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152900"/>
            <a:ext cx="1733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L1 BEDSIT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33FD6-E515-4F58-B151-864AD812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552950"/>
            <a:ext cx="1657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63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63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Structured work • visible staff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04B1F2-54BD-40C0-A209-058047EE9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371850"/>
            <a:ext cx="2000250" cy="1543050"/>
          </a:xfrm>
          <a:prstGeom xmlns:a="http://schemas.openxmlformats.org/drawingml/2006/main" prst="roundRect">
            <a:avLst>
              <a:gd name="adj" fmla="val 4938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10E8D6-FBBD-49CF-9CE8-4956CBA43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524250"/>
            <a:ext cx="1733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L2 FLAT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81EA3B-157A-497A-A3D2-EEC50704D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924300"/>
            <a:ext cx="1657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63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63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Rent • bills • sponsor L1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CD8513-C8CF-44DD-B2E3-FD2EB72E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743200"/>
            <a:ext cx="2000250" cy="175260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BEE62C-5267-45E3-9CAB-1EB32E45B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895600"/>
            <a:ext cx="1733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L3 HOUSE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369C72-EA07-40CD-BE85-73D0F4A17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295650"/>
            <a:ext cx="16573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63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63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Household autonomy • sponsor L2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1C1BA2-71FD-4395-80C7-EB78D45F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114550"/>
            <a:ext cx="2000250" cy="196215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73FD87-677D-4B7E-B18A-D4BC20EE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266950"/>
            <a:ext cx="1733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THE GATE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B51D5E-4269-4E74-B5D5-BF125C454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667000"/>
            <a:ext cx="1657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63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63" b="0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Sentence ends • optional transition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8C3F89-A460-49D7-BC7F-FAFC0AE8E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562100"/>
            <a:ext cx="914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Confinement is the sentence. Deliberate suffering is not.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324E8A-DE48-473D-B62B-B32763D3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152650"/>
            <a:ext cx="8953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Confirmed failure removes earned autonomy; recovery and ascent remain possible. Every material consequence must be evidenced and independently appealable.</a:t>
            </a:r>
          </a:p>
        </p:txBody>
      </p:sp>
    </p:spTree>
    <p:extLst>
      <p:ext uri="{BB962C8B-B14F-4D97-AF65-F5344CB8AC3E}">
        <p14:creationId xmlns:p14="http://schemas.microsoft.com/office/powerpoint/2010/main" val="121341383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BE0B6D-398B-49A9-8E99-345BC9FC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JUSTICE AND CIVIC RESILIENCE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B3FA1-BDB5-434E-8E99-089A4DE24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Teach people how influence works</a:t>
            </a:r>
          </a:p>
        </p:txBody>
      </p:sp>
      <p:cxnSp>
        <p:nvCxnSpPr>
          <p:cNvPr id="1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3F3D3-0F31-440D-A768-F6CF2FCBE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A6126F-A771-4485-AE69-637875D9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C0A793-529F-4EDB-BE84-630DF0D64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03BA55-792F-4FB1-8A8D-76B21329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954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Defensive literacy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075A1A-0A6E-40E8-88E4-EE8AE866B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49149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Propaganda, repetition, fear, anger, scapegoating and cults of personality.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Advertising, targeting, algorithms, scams, grooming, coercive control and deepfakes.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Separate fact, inference, opinion, allegation and deception.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Recognise emotional triggers, assert boundaries, de-escalate and seek help.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B59B22-695D-4DB6-8DF4-3AA71104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954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Anti-indoctrination safeguards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BADCF4-21B9-4D6B-9FCD-E9E716D1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991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Teach recognition and navigation - not offensive manipulation techniques.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Open curriculum, inspectable sources and independent civil-rights oversight.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Use cross-party and historical examples; assess reasoning, not approved beliefs.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No secret profiling, political recruitment or punishment for dissent.</a:t>
            </a:r>
          </a:p>
        </p:txBody>
      </p:sp>
    </p:spTree>
    <p:extLst>
      <p:ext uri="{BB962C8B-B14F-4D97-AF65-F5344CB8AC3E}">
        <p14:creationId xmlns:p14="http://schemas.microsoft.com/office/powerpoint/2010/main" val="89460967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4C7580-D3E7-4265-8C5D-0A7C368A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SOCIAL SETTLEMENT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F6AEF-BE8B-4E62-812B-2116811DC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Freedom, public health and democratic wealth</a:t>
            </a:r>
          </a:p>
        </p:txBody>
      </p:sp>
      <p:cxnSp>
        <p:nvCxnSpPr>
          <p:cNvPr id="16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E5B0C8-C3F5-46CF-99E8-0707E06AC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21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3E06D8-CC79-4F61-8E69-C23C8374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095750"/>
          </a:xfrm>
          <a:prstGeom xmlns:a="http://schemas.openxmlformats.org/drawingml/2006/main" prst="roundRect">
            <a:avLst>
              <a:gd name="adj" fmla="val 1860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CC436D-9E24-4BE8-9858-3056B9E8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762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856D"/>
          </a:solidFill>
          <a:ln xmlns:a="http://schemas.openxmlformats.org/drawingml/2006/main" w="9525">
            <a:solidFill>
              <a:srgbClr val="23856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DEA9BA-1634-424D-8E66-B1BBD7E65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510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A regulated drugs settlement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967A05-0A01-4E27-B95F-880CF576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1054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Decriminalise personal possession and move supply, where evidence supports it, into tightly regulated medical or licensed channels. Doctors and pharmacists must not become coercive police. Tax legal markets and direct a defined share to the NHS, treatment, mental health and harm reduction. Pilot and publish health, crime and inequality outcomes.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343939-4196-4973-A076-2AE9EB96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095750"/>
          </a:xfrm>
          <a:prstGeom xmlns:a="http://schemas.openxmlformats.org/drawingml/2006/main" prst="roundRect">
            <a:avLst>
              <a:gd name="adj" fmla="val 1860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B3A0FA-8272-4F50-A157-6DAE4068E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762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C00"/>
          </a:solidFill>
          <a:ln xmlns:a="http://schemas.openxmlformats.org/drawingml/2006/main" w="9525">
            <a:solidFill>
              <a:srgbClr val="FFCC0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520916-739A-438F-9857-57C54728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38300"/>
            <a:ext cx="5276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Limit domination by extreme wealth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3273EB-FB2F-4B45-BCF6-8EDB2105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047875"/>
            <a:ext cx="527685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Alex proposes a £10m individual wealth ceiling. Before any ceiling, establish complete beneficial ownership, progressive wealth/land/inheritance taxation, political-donation limits, anti-monopoly enforcement and criminal penalties for concealment, fraud and evasion. Criminalising mere lawful ownership would require exceptional constitutional and human-rights justification.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66C380-5925-461E-BD0E-BB932EFE4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79120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921"/>
          </a:bodyPr>
          <a:lstStyle xmlns:a="http://schemas.openxmlformats.org/drawingml/2006/main"/>
          <a:p xmlns:a="http://schemas.openxmlformats.org/drawingml/2006/main">
            <a:pPr algn="ctr">
              <a:defRPr sz="1238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The goal is democratic equality: stop wealth buying political power while keeping law evidence-based and compatible with fundamental rights.</a:t>
            </a:r>
          </a:p>
        </p:txBody>
      </p:sp>
    </p:spTree>
    <p:extLst>
      <p:ext uri="{BB962C8B-B14F-4D97-AF65-F5344CB8AC3E}">
        <p14:creationId xmlns:p14="http://schemas.microsoft.com/office/powerpoint/2010/main" val="11907915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9786C0-ECAD-477F-9C45-5D6AC9F1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FOREIGN POLICY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B6DDF6-AB20-4340-8359-E84C570F1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Independent Europe, committed to peace</a:t>
            </a:r>
          </a:p>
        </p:txBody>
      </p:sp>
      <p:cxnSp>
        <p:nvCxnSpPr>
          <p:cNvPr id="1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B352A1-F3F7-4EEF-BB91-081C3D68A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22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9994FD-8090-427F-8F9B-D7977AFAF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546735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472298-1046-40A9-96B3-9986B2598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66850"/>
            <a:ext cx="5638800" cy="4495800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59CF2F-BE62-48AB-9AF9-2B161D8F2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954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Strategic independence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543AB8-0D0E-497C-B963-5FF3DC998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09800"/>
            <a:ext cx="49149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Cooperate with the United States when law and European interests align; no automatic war alignment.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Independent European intelligence assessment, procurement and diplomacy.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Parliamentary approval, published legal basis and defined defensive objective for force.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Invest in conflict prevention, reconstruction and climate security.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05B95-4679-45BE-820D-B6A4D5360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954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Freedom without forced regime change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4484DD-25B0-4FFB-BA61-95916472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991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Support democratic freedoms and human rights in Russia and Iran.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Use targeted lawful sanctions against responsible actors, not collective punishment.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Protect dissidents, journalists and civil society; pursue diplomacy and verification.</a:t>
            </a:r>
          </a:p>
          <a:p xmlns:a="http://schemas.openxmlformats.org/drawingml/2006/main">
            <a:pPr algn="l">
              <a:def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•  Do not pretend Vladimir Putin controls Iran or promise liberation by outside invasion.</a:t>
            </a:r>
          </a:p>
        </p:txBody>
      </p:sp>
    </p:spTree>
    <p:extLst>
      <p:ext uri="{BB962C8B-B14F-4D97-AF65-F5344CB8AC3E}">
        <p14:creationId xmlns:p14="http://schemas.microsoft.com/office/powerpoint/2010/main" val="168401809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65983A-9690-4457-AC7F-FEA104E0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PUBLIC FINANCE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7C0499-34A2-4D40-A05A-EE82B6B5B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Earn back fiscal credibility</a:t>
            </a:r>
          </a:p>
        </p:txBody>
      </p:sp>
      <p:cxnSp>
        <p:nvCxnSpPr>
          <p:cNvPr id="27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FF97C0-F053-4DF7-9E38-CF0D3BEF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23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5E3771-F98C-4387-BC58-2B4EB7C6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33147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BA8A8F-5C75-4A41-BCCF-E632C5AE1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5735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AA-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EF82D-231C-4BE8-8FBF-A86CB956F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4790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Fitch UK sovereign rating, stable outlook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F12DB3-AC9D-48CF-AAE0-1E0603189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0510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Fitch, Feb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F7E8AA-F5FF-46AE-AFCE-F81E07A1C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466850"/>
            <a:ext cx="33147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3E9105-2492-4758-8861-965A01218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65735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£2.99tn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E98ED9-A8E0-4C60-9AEC-6E69BFC6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24790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UK public-sector net debt, June 2026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049ACD-7127-483D-A414-17A1CBF2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70510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650DFB-2FCF-4992-9F4C-3D5677F2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466850"/>
            <a:ext cx="3314700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AEB9CB-7C56-4E1F-9C04-D242B873F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65735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94.9%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28F4DD-89D9-47BC-AC0F-89803AA2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24790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debt as a share of GDP, June 2026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F9AF6B-F648-4A29-9904-26726349B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705100"/>
            <a:ext cx="2933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63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27DE9C-AD8C-4C9E-A24C-980CB9297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71850"/>
            <a:ext cx="5467350" cy="2343150"/>
          </a:xfrm>
          <a:prstGeom xmlns:a="http://schemas.openxmlformats.org/drawingml/2006/main" prst="roundRect">
            <a:avLst>
              <a:gd name="adj" fmla="val 3252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386083-3090-4152-9A4E-F6BCEC056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71850"/>
            <a:ext cx="76200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399"/>
          </a:solidFill>
          <a:ln xmlns:a="http://schemas.openxmlformats.org/drawingml/2006/main" w="9525">
            <a:solidFill>
              <a:srgbClr val="003399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D55101-F7D7-42E2-9088-717B64490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510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Rule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66B5B8-6C68-42E9-ABE7-DCA555FC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51054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Cover normal day-to-day spending from revenue across the cycle. Borrow for independently appraised productive investment. Publish a ten-year path for debt/GDP, contingent liabilities and sensitivity tests, with emergency escape clauses.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4F23C8-30CB-4A3C-8CDC-952A92B90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371850"/>
            <a:ext cx="5638800" cy="2343150"/>
          </a:xfrm>
          <a:prstGeom xmlns:a="http://schemas.openxmlformats.org/drawingml/2006/main" prst="roundRect">
            <a:avLst>
              <a:gd name="adj" fmla="val 3252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ECDDDE-E8D8-4467-98AC-E46E7346A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371850"/>
            <a:ext cx="76200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C00"/>
          </a:solidFill>
          <a:ln xmlns:a="http://schemas.openxmlformats.org/drawingml/2006/main" w="9525">
            <a:solidFill>
              <a:srgbClr val="FFCC0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9DCE3D-A9B0-40C0-B1A8-F937DBA81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543300"/>
            <a:ext cx="5276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Growth and integrity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7773E8-A786-4FEA-88B6-72B8921D0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952875"/>
            <a:ext cx="52768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Build homes, energy, infrastructure, skills and research; reduce import exposure; capture public returns; enforce beneficial ownership and tax rules. Do not pursue indiscriminate austerity that destroys the capacity needed to repay debt.</a:t>
            </a:r>
          </a:p>
        </p:txBody>
      </p:sp>
    </p:spTree>
    <p:extLst>
      <p:ext uri="{BB962C8B-B14F-4D97-AF65-F5344CB8AC3E}">
        <p14:creationId xmlns:p14="http://schemas.microsoft.com/office/powerpoint/2010/main" val="188432848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7283F7-A1E2-4817-B6AE-6C5B3B9F2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IMPLEMENTATION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985DD9-207B-4889-A304-F0AB4D7B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A staged route from submission to delivery</a:t>
            </a:r>
          </a:p>
        </p:txBody>
      </p:sp>
      <p:cxnSp>
        <p:nvCxnSpPr>
          <p:cNvPr id="25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B025A9-3B81-4F51-BAA7-68B5E03D2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24</a:t>
            </a:r>
          </a:p>
        </p:txBody>
      </p:sp>
      <p:cxnSp>
        <p:nvCxnSpPr>
          <p:cNvPr id="27" name=""/>
          <p:cNvCxnSpPr/>
          <p:nvPr/>
        </p:nvCxnSpPr>
        <p:spPr>
          <a:xfrm xmlns:a="http://schemas.openxmlformats.org/drawingml/2006/main">
            <a:off x="857250" y="3143250"/>
            <a:ext cx="104775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E4C1B9-737C-49AD-B50A-FC14F50D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81300"/>
            <a:ext cx="209550" cy="72390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FFCC00"/>
          </a:solidFill>
          <a:ln xmlns:a="http://schemas.openxmlformats.org/drawingml/2006/main" w="9525">
            <a:solidFill>
              <a:srgbClr val="FFCC0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EB5824-B3A6-46F1-BCC6-4875B863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7645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NOW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C2A1B-3573-4A9B-AA80-176259F2E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29050"/>
            <a:ext cx="2247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Policy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986719-EB70-4AC7-A104-C7472831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2266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Route each proposal to a named policy lead; protect confidential designs.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4E3145-3DE1-4EA3-909D-0FC5559F0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209550" cy="72390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003399"/>
          </a:solidFill>
          <a:ln xmlns:a="http://schemas.openxmlformats.org/drawingml/2006/main" w="9525">
            <a:solidFill>
              <a:srgbClr val="003399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854504-E3D2-4630-A3E7-476D7943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7645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0-6 MONTHS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E5A243-F2F6-4560-A0FA-EF9B73EE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29050"/>
            <a:ext cx="2247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Evidence and law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F1D994-2D14-4D07-9384-36DCD6DD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324350"/>
            <a:ext cx="2266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Independent cost, rights, security and feasibility review.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A94E99-0380-4A5F-B653-7C776384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81300"/>
            <a:ext cx="209550" cy="72390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003399"/>
          </a:solidFill>
          <a:ln xmlns:a="http://schemas.openxmlformats.org/drawingml/2006/main" w="9525">
            <a:solidFill>
              <a:srgbClr val="003399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FB73AD-DE8C-4A72-8801-24E455D89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7645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6-24 MONTHS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20B414-42F1-41A3-BA4E-3030FFAC8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29050"/>
            <a:ext cx="2247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Pilots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454665-4C9D-4797-8BBE-72C2C3636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24350"/>
            <a:ext cx="2266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Housing, Green Code, circular food-energy and Ladder demonstrators.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ACF8F8-B351-4714-AD83-1645D5C2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781300"/>
            <a:ext cx="209550" cy="723900"/>
          </a:xfrm>
          <a:prstGeom xmlns:a="http://schemas.openxmlformats.org/drawingml/2006/main" prst="roundRect">
            <a:avLst>
              <a:gd name="adj" fmla="val 36364"/>
            </a:avLst>
          </a:prstGeom>
          <a:solidFill xmlns:a="http://schemas.openxmlformats.org/drawingml/2006/main">
            <a:srgbClr val="003399"/>
          </a:solidFill>
          <a:ln xmlns:a="http://schemas.openxmlformats.org/drawingml/2006/main" w="9525">
            <a:solidFill>
              <a:srgbClr val="003399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8E2450-5951-4B65-BAEF-0108F35D7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07645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2-5 YEARS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73E2CF-EBA3-4E55-8506-E2EB3EBFC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829050"/>
            <a:ext cx="2247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3243A"/>
                </a:solidFill>
                <a:latin typeface="Helvetica Neue"/>
                <a:ea typeface="Helvetica Neue"/>
                <a:cs typeface="Helvetica Neue"/>
              </a:rPr>
              <a:t>Scale or stop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40AD40-CCD4-4042-BEB1-FBF16B3E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324350"/>
            <a:ext cx="2266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Publish outcomes; amend, scale or close through democratic decision.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A3C5D4-75B7-4429-8F45-EC756E88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71500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No promise becomes policy without evidence, rights safeguards, a budget, a responsible institution and a measurable decision gate.</a:t>
            </a:r>
          </a:p>
        </p:txBody>
      </p:sp>
    </p:spTree>
    <p:extLst>
      <p:ext uri="{BB962C8B-B14F-4D97-AF65-F5344CB8AC3E}">
        <p14:creationId xmlns:p14="http://schemas.microsoft.com/office/powerpoint/2010/main" val="186579608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CA90A1-EF51-462F-AFAC-44A15D78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86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DD7555-D7F4-4C91-8199-BC7C7FF7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Evidence register: what the data supports</a:t>
            </a:r>
          </a:p>
        </p:txBody>
      </p:sp>
      <p:cxnSp>
        <p:nvCxnSpPr>
          <p:cNvPr id="23" name=""/>
          <p:cNvCxnSpPr/>
          <p:nvPr/>
        </p:nvCxnSpPr>
        <p:spPr>
          <a:xfrm xmlns:a="http://schemas.openxmlformats.org/drawingml/2006/main">
            <a:off x="400050" y="116205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C876BB-D56C-420A-9BE8-220C8BA0B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01D2BB-DFD2-4079-9538-65A8BAABB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28750"/>
            <a:ext cx="11391900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5BFF2-6CCC-4431-8099-4E65997C7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EU return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B0044B-AEE0-4466-BB11-D445F7DB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571625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Article 49 defines accession; the terms require negotiation and unanimous/member-state approval.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84C9C4-B6D1-4A02-BCA5-77BF5BDA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343150"/>
            <a:ext cx="11391900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B81A51-B94D-4FF1-B81C-24B93792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Housing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7AAF94-15A8-4874-8184-4845BBE9C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486025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ONS: median English home 7.6x median earnings in 2025. EHS: private renters spent 34% of gross income on housing in 2023-24.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622E66-595A-47FC-AD21-3DAF776C1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57550"/>
            <a:ext cx="11391900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4C1B01-DDB7-44AD-95CF-86973E00E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Justice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11D382-7BED-4939-8928-56567DF2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400425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MoJ: 28.9% proven reoffending for Jan-Mar 2024 cohort; 37.8% employment at six months for reported 12m+ sentence cohort.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7A33B5-69A0-472B-8F6A-DB7BDA3B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171950"/>
            <a:ext cx="11391900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8C473E-1215-4A4D-89F4-59655206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Energy/tech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963FD3-923B-431B-8313-18CE5F19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314825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EU energy reforms, Copernicus participation, algae research and EV price undertakings show usable precedents - not guaranteed outcomes.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34A162-B30E-4E8E-A078-A5CBCA8F0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86350"/>
            <a:ext cx="11391900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4F6F9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83AFE9-B2D5-40BD-A7AC-B15FA3C5F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3399"/>
                </a:solidFill>
                <a:latin typeface="Helvetica Neue"/>
                <a:ea typeface="Helvetica Neue"/>
                <a:cs typeface="Helvetica Neue"/>
              </a:rPr>
              <a:t>Finance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3FEE6E-48E1-44EF-B8AA-30C4654C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229225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38" b="0">
                <a:solidFill>
                  <a:srgbClr val="111318"/>
                </a:solidFill>
                <a:latin typeface="Helvetica Neue"/>
                <a:ea typeface="Helvetica Neue"/>
                <a:cs typeface="Helvetica Neue"/>
              </a:rPr>
              <a:t>Fitch AA-; ONS June 2026 debt £2.99tn / 94.9% GDP. AAA requires sustained credibility.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27D4E6-EDC8-4319-9472-FFB83F87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150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96273"/>
                </a:solidFill>
                <a:latin typeface="Helvetica Neue"/>
                <a:ea typeface="Helvetica Neue"/>
                <a:cs typeface="Helvetica Neue"/>
              </a:rPr>
              <a:t>Full URLs appear in the speaker notes and in the two detailed annexes. Projections are labelled as projections; allegations are not treated as facts.</a:t>
            </a:r>
          </a:p>
        </p:txBody>
      </p:sp>
    </p:spTree>
    <p:extLst>
      <p:ext uri="{BB962C8B-B14F-4D97-AF65-F5344CB8AC3E}">
        <p14:creationId xmlns:p14="http://schemas.microsoft.com/office/powerpoint/2010/main" val="125399082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339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3BC3D2-1AC5-4B13-9D1F-B3939733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477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CC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CC00"/>
                </a:solidFill>
                <a:latin typeface="Helvetica Neue"/>
                <a:ea typeface="Helvetica Neue"/>
                <a:cs typeface="Helvetica Neue"/>
              </a:rPr>
              <a:t>THE REQUEST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247F04-AD9D-4FA0-ADA0-5FAED8E37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52550"/>
            <a:ext cx="9334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75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Put this programme before the people who can test it.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146AD7-EC9A-40C3-A1A0-3EFABB78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956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CC00"/>
          </a:solidFill>
          <a:ln xmlns:a="http://schemas.openxmlformats.org/drawingml/2006/main" w="9525">
            <a:solidFill>
              <a:srgbClr val="FFCC00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355DF3-AC28-4C0B-BAC2-86380A87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194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Route the submission to named policy leads.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F24B71-88B7-482B-A0E3-C351FC6E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433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6B9071-291A-48F3-971B-01F6D3F9E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671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Invite a written policy discussion.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06F727-12DD-41FB-ACE3-4D656AEA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BC4692-22C8-4C1C-8FD6-3138DABF5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1148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Protect Alex Anderson's authorship and technical IP.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B5C3B3-CC63-414B-84E1-2CDCA1539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387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713C2A-68F9-4D10-AC78-EB1429004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7625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Select practical pilots with independent evaluation.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03069A-AAF9-4D3A-A700-A93D71DAA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8674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CC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FFCC00"/>
                </a:solidFill>
                <a:latin typeface="Helvetica Neue"/>
                <a:ea typeface="Helvetica Neue"/>
                <a:cs typeface="Helvetica Neue"/>
              </a:rPr>
              <a:t>Be on the side of people, not merely a person.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C1EFFC-EAED-4082-9830-C96763285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29375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9961128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2026-08-12T08:56:29.3750000Z</dcterms:created>
  <dcterms:modified xsi:type="dcterms:W3CDTF">2026-08-12T08:56:29.3750000Z</dcterms:modified>
</coreProperties>
</file>