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80e0f0bad54fb2" /><Relationship Type="http://schemas.openxmlformats.org/officeDocument/2006/relationships/extended-properties" Target="/docProps/app.xml" Id="R2c952cdad10e46aa" /><Relationship Type="http://schemas.openxmlformats.org/officeDocument/2006/relationships/officeDocument" Target="/ppt/presentation.xml" Id="Re3ca40df08b84a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d922c71c464284"/>
  </p:sldMasterIdLst>
  <p:notesMasterIdLst>
    <p:notesMasterId xmlns:r="http://schemas.openxmlformats.org/officeDocument/2006/relationships" r:id="R2ad7c7a176d54dca"/>
  </p:notesMasterIdLst>
  <p:sldIdLst>
    <p:sldId xmlns:r="http://schemas.openxmlformats.org/officeDocument/2006/relationships" id="256" r:id="R50895d8eb5b94845"/>
    <p:sldId xmlns:r="http://schemas.openxmlformats.org/officeDocument/2006/relationships" id="257" r:id="Rfa7a750cabcd4956"/>
    <p:sldId xmlns:r="http://schemas.openxmlformats.org/officeDocument/2006/relationships" id="258" r:id="R6da1f9be037f47d5"/>
    <p:sldId xmlns:r="http://schemas.openxmlformats.org/officeDocument/2006/relationships" id="259" r:id="Rde31ca2c529642ef"/>
    <p:sldId xmlns:r="http://schemas.openxmlformats.org/officeDocument/2006/relationships" id="260" r:id="R7bfca74662274aba"/>
    <p:sldId xmlns:r="http://schemas.openxmlformats.org/officeDocument/2006/relationships" id="261" r:id="R4274abdf91ed4dc8"/>
    <p:sldId xmlns:r="http://schemas.openxmlformats.org/officeDocument/2006/relationships" id="262" r:id="R8d7d1d6d389f49ee"/>
    <p:sldId xmlns:r="http://schemas.openxmlformats.org/officeDocument/2006/relationships" id="263" r:id="Rca354f297ede441c"/>
    <p:sldId xmlns:r="http://schemas.openxmlformats.org/officeDocument/2006/relationships" id="264" r:id="R74fc3c3c9a9346a9"/>
    <p:sldId xmlns:r="http://schemas.openxmlformats.org/officeDocument/2006/relationships" id="265" r:id="Refa75f2b8278487b"/>
    <p:sldId xmlns:r="http://schemas.openxmlformats.org/officeDocument/2006/relationships" id="266" r:id="R669efc77e4064916"/>
    <p:sldId xmlns:r="http://schemas.openxmlformats.org/officeDocument/2006/relationships" id="267" r:id="R5123fb882bb44c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1e2ab0551b4f17" /><Relationship Type="http://schemas.openxmlformats.org/officeDocument/2006/relationships/slideMaster" Target="/ppt/slideMasters/slideMaster1.xml" Id="R8fd922c71c464284" /><Relationship Type="http://schemas.openxmlformats.org/officeDocument/2006/relationships/notesMaster" Target="/ppt/notesMasters/notesMaster1.xml" Id="R2ad7c7a176d54dca" /><Relationship Type="http://schemas.openxmlformats.org/officeDocument/2006/relationships/presProps" Target="/ppt/presProps.xml" Id="R477b3c9a5bcd42ab" /><Relationship Type="http://schemas.openxmlformats.org/officeDocument/2006/relationships/tableStyles" Target="/ppt/tableStyles.xml" Id="R70bb35afc7a04043" /><Relationship Type="http://schemas.openxmlformats.org/officeDocument/2006/relationships/slide" Target="/ppt/slides/slide1.xml" Id="R50895d8eb5b94845" /><Relationship Type="http://schemas.openxmlformats.org/officeDocument/2006/relationships/slide" Target="/ppt/slides/slide2.xml" Id="Rfa7a750cabcd4956" /><Relationship Type="http://schemas.openxmlformats.org/officeDocument/2006/relationships/slide" Target="/ppt/slides/slide3.xml" Id="R6da1f9be037f47d5" /><Relationship Type="http://schemas.openxmlformats.org/officeDocument/2006/relationships/slide" Target="/ppt/slides/slide4.xml" Id="Rde31ca2c529642ef" /><Relationship Type="http://schemas.openxmlformats.org/officeDocument/2006/relationships/slide" Target="/ppt/slides/slide5.xml" Id="R7bfca74662274aba" /><Relationship Type="http://schemas.openxmlformats.org/officeDocument/2006/relationships/slide" Target="/ppt/slides/slide6.xml" Id="R4274abdf91ed4dc8" /><Relationship Type="http://schemas.openxmlformats.org/officeDocument/2006/relationships/slide" Target="/ppt/slides/slide7.xml" Id="R8d7d1d6d389f49ee" /><Relationship Type="http://schemas.openxmlformats.org/officeDocument/2006/relationships/slide" Target="/ppt/slides/slide8.xml" Id="Rca354f297ede441c" /><Relationship Type="http://schemas.openxmlformats.org/officeDocument/2006/relationships/slide" Target="/ppt/slides/slide9.xml" Id="R74fc3c3c9a9346a9" /><Relationship Type="http://schemas.openxmlformats.org/officeDocument/2006/relationships/slide" Target="/ppt/slides/slide10.xml" Id="Refa75f2b8278487b" /><Relationship Type="http://schemas.openxmlformats.org/officeDocument/2006/relationships/slide" Target="/ppt/slides/slide11.xml" Id="R669efc77e4064916" /><Relationship Type="http://schemas.openxmlformats.org/officeDocument/2006/relationships/slide" Target="/ppt/slides/slide12.xml" Id="R5123fb882bb44c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1865cd538247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c9c54efb7143dc" /><Relationship Type="http://schemas.openxmlformats.org/officeDocument/2006/relationships/notesMaster" Target="/ppt/notesMasters/notesMaster1.xml" Id="Rf76f8fb6b1314c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c4e780f9b74d24" /><Relationship Type="http://schemas.openxmlformats.org/officeDocument/2006/relationships/notesMaster" Target="/ppt/notesMasters/notesMaster1.xml" Id="Rd4ad14ee3f844e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e3c4fdbbf34f68" /><Relationship Type="http://schemas.openxmlformats.org/officeDocument/2006/relationships/notesMaster" Target="/ppt/notesMasters/notesMaster1.xml" Id="R3f748b9bc2ef41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7d602c13fa4f56" /><Relationship Type="http://schemas.openxmlformats.org/officeDocument/2006/relationships/notesMaster" Target="/ppt/notesMasters/notesMaster1.xml" Id="R480bae30009247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998ffb1cee4276" /><Relationship Type="http://schemas.openxmlformats.org/officeDocument/2006/relationships/notesMaster" Target="/ppt/notesMasters/notesMaster1.xml" Id="R1a620a2d13e447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87787d2f0a46c2" /><Relationship Type="http://schemas.openxmlformats.org/officeDocument/2006/relationships/notesMaster" Target="/ppt/notesMasters/notesMaster1.xml" Id="R792adc8b22664d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c3362624d54d63" /><Relationship Type="http://schemas.openxmlformats.org/officeDocument/2006/relationships/notesMaster" Target="/ppt/notesMasters/notesMaster1.xml" Id="R7967ba5e6fed4a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390ab64ed14a96" /><Relationship Type="http://schemas.openxmlformats.org/officeDocument/2006/relationships/notesMaster" Target="/ppt/notesMasters/notesMaster1.xml" Id="R4f33ba8ffe8f47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3d488370c0450f" /><Relationship Type="http://schemas.openxmlformats.org/officeDocument/2006/relationships/notesMaster" Target="/ppt/notesMasters/notesMaster1.xml" Id="Rb49f137b913042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976ec7d8834c81" /><Relationship Type="http://schemas.openxmlformats.org/officeDocument/2006/relationships/notesMaster" Target="/ppt/notesMasters/notesMaster1.xml" Id="R9f21d0f7b288482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3b86d6ada24f59" /><Relationship Type="http://schemas.openxmlformats.org/officeDocument/2006/relationships/notesMaster" Target="/ppt/notesMasters/notesMaster1.xml" Id="R8919fe5aa1024ff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1cb22dd3a046de" /><Relationship Type="http://schemas.openxmlformats.org/officeDocument/2006/relationships/notesMaster" Target="/ppt/notesMasters/notesMaster1.xml" Id="Rf981420b785e4f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https://etl.energysecurity.gov.uk/resources/guidance-notes/etl-method-testing-retrofit-measures-open-fronted-refrigerated-display-cabinets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https://www.energy.gov/sites/prod/files/2016/08/f33/CBI%20HIT%20Deployment%20Strategy%207-27-2016.pdf</a:t>
            </a:r>
          </a:p>
          <a:p xmlns:a="http://schemas.openxmlformats.org/drawingml/2006/main">
            <a:r>
              <a:t>- https://etl.energysecurity.gov.uk/products/refrigeration-equipment/refrigerated-display-cabinets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https://etl.energysecurity.gov.uk/resources/guidance-notes/etl-method-testing-retrofit-measures-open-fronted-refrigerated-display-cabinets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figures are from one New Zealand field trial and should not be treated as a guarantee for every UK store.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statement about people who are cold-sensitive is an access argument, not a claim that refrigerator aisles cause a medical condition.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https://www.nhs.uk/conditions/raynauds/</a:t>
            </a:r>
          </a:p>
          <a:p xmlns:a="http://schemas.openxmlformats.org/drawingml/2006/main">
            <a:r>
              <a:t>- https://www.hse.gov.uk/temperature/thermal/</a:t>
            </a:r>
          </a:p>
          <a:p xmlns:a="http://schemas.openxmlformats.org/drawingml/2006/main">
            <a:r>
              <a:t>- https://www.hse.gov.uk/temperature/employer/the-law.htm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stores, not claimed UK averages. Money uses the official Q1 2026 UK non-domestic average price including CCL: 24.1416 p/kWh. The 25% live saving is inside the 20–35% live-store range reported in a comparative paper and below the 42% measured in the EECA trial.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https://www.gov.uk/government/statistical-data-sets/gas-and-electricity-prices-in-the-non-domestic-sector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- https://www.aerofoil-energy.com/s/GlassDoorPaperFinal.pdf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network figures are arithmetic scenarios, not estimates of any named retailer's estate.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https://www.gov.uk/government/statistical-data-sets/gas-and-electricity-prices-in-the-non-domestic-sector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Maximum installed cost excludes financing, maintenance changes and tax effects. Retailers should use their tariff and metered load.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https://www.gov.uk/government/statistical-data-sets/gas-and-electricity-prices-in-the-non-domestic-sector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https://etl.energysecurity.gov.uk/resources/guidance-notes/etl-method-testing-retrofit-measures-open-fronted-refrigerated-display-cabinets</a:t>
            </a:r>
          </a:p>
          <a:p xmlns:a="http://schemas.openxmlformats.org/drawingml/2006/main">
            <a:r>
              <a:t>- https://airah.org.au/Common/Uploaded%20files/Archive/Resources/Trial-Retrofit-of-Doors-on-Open-Refrigerated-Display-Cabinets.pdf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https://etl.energysecurity.gov.uk/products/refrigeration-equipment/refrigerated-display-cabinets</a:t>
            </a:r>
          </a:p>
          <a:p xmlns:a="http://schemas.openxmlformats.org/drawingml/2006/main">
            <a:r>
              <a:t>- https://www.legislation.gov.uk/eur/2019/2024/data.html</a:t>
            </a:r>
          </a:p>
          <a:p xmlns:a="http://schemas.openxmlformats.org/drawingml/2006/main">
            <a:r>
              <a:t>- https://www.hse.gov.uk/temperature/thermal/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https://etl.energysecurity.gov.uk/resources/guidance-notes/etl-method-testing-retrofit-measures-open-fronted-refrigerated-display-cabinets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7bac7a7b1140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c8414091634238" /><Relationship Type="http://schemas.openxmlformats.org/officeDocument/2006/relationships/slideLayout" Target="/ppt/slideLayouts/slideLayout1.xml" Id="Rd9baebd367d64b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baebd367d64b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13f814660423d" /><Relationship Type="http://schemas.openxmlformats.org/officeDocument/2006/relationships/notesSlide" Target="/ppt/notesSlides/notesSlide1.xml" Id="R0bd147bc453a4b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e9c39a7bb4033" /><Relationship Type="http://schemas.openxmlformats.org/officeDocument/2006/relationships/notesSlide" Target="/ppt/notesSlides/notesSlide2.xml" Id="Rf8d015b268254d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071175c404678" /><Relationship Type="http://schemas.openxmlformats.org/officeDocument/2006/relationships/notesSlide" Target="/ppt/notesSlides/notesSlide3.xml" Id="Rb91abaa320bf46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dab4d898c48d1" /><Relationship Type="http://schemas.openxmlformats.org/officeDocument/2006/relationships/notesSlide" Target="/ppt/notesSlides/notesSlide4.xml" Id="R3944ccc6e91844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5b3e3b5ca04167" /><Relationship Type="http://schemas.openxmlformats.org/officeDocument/2006/relationships/notesSlide" Target="/ppt/notesSlides/notesSlide5.xml" Id="R5f725a0da8c347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22b2205174259" /><Relationship Type="http://schemas.openxmlformats.org/officeDocument/2006/relationships/notesSlide" Target="/ppt/notesSlides/notesSlide6.xml" Id="Rc040db49f8c24a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eefa4ec094044" /><Relationship Type="http://schemas.openxmlformats.org/officeDocument/2006/relationships/chart" Target="/ppt/slides/charts/chart1.xml" Id="R1c286b2c30f94fff" /><Relationship Type="http://schemas.openxmlformats.org/officeDocument/2006/relationships/chart" Target="/ppt/slides/charts/chart2.xml" Id="R0e98e70fed8a4fa1" /><Relationship Type="http://schemas.openxmlformats.org/officeDocument/2006/relationships/notesSlide" Target="/ppt/notesSlides/notesSlide7.xml" Id="Rf81b26e1dd1d42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31b3ca2aa4fae" /><Relationship Type="http://schemas.openxmlformats.org/officeDocument/2006/relationships/notesSlide" Target="/ppt/notesSlides/notesSlide8.xml" Id="Rbd50af311b3e4d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242e4207924def" /><Relationship Type="http://schemas.openxmlformats.org/officeDocument/2006/relationships/notesSlide" Target="/ppt/notesSlides/notesSlide9.xml" Id="R7b9cd190aeca48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75abdb9154f61" /><Relationship Type="http://schemas.openxmlformats.org/officeDocument/2006/relationships/notesSlide" Target="/ppt/notesSlides/notesSlide10.xml" Id="R4576044de54b45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e3a98071e4f5c" /><Relationship Type="http://schemas.openxmlformats.org/officeDocument/2006/relationships/notesSlide" Target="/ppt/notesSlides/notesSlide11.xml" Id="Rccfe545d54684e2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f15d4aa364a53" /><Relationship Type="http://schemas.openxmlformats.org/officeDocument/2006/relationships/notesSlide" Target="/ppt/notesSlides/notesSlide12.xml" Id="Rec85f7538b2347b6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Series 1</c:v>
          </c:tx>
          <c:spPr>
            <a:solidFill xmlns:a="http://schemas.openxmlformats.org/drawingml/2006/main">
              <a:srgbClr val="6DCBF4"/>
            </a:solidFill>
          </c:spP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General</c:formatCode>
              <c:ptCount val="4"/>
              <c:pt idx="0">
                <c:v>1.6</c:v>
              </c:pt>
              <c:pt idx="1">
                <c:v>2.2</c:v>
              </c:pt>
              <c:pt idx="2">
                <c:v>3.5</c:v>
              </c:pt>
              <c:pt idx="3">
                <c:v>5.8</c:v>
              </c:pt>
            </c:numLit>
          </c:val>
        </c:ser>
        <c:ser>
          <c:idx val="1"/>
          <c:order val="1"/>
          <c:tx>
            <c:v>Series 2</c:v>
          </c:tx>
          <c:spPr>
            <a:solidFill xmlns:a="http://schemas.openxmlformats.org/drawingml/2006/main">
              <a:srgbClr val="3D8DFF"/>
            </a:solidFill>
          </c:spPr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General</c:formatCode>
              <c:ptCount val="4"/>
              <c:pt idx="0">
                <c:v>1.7</c:v>
              </c:pt>
              <c:pt idx="1">
                <c:v>2.4</c:v>
              </c:pt>
              <c:pt idx="2">
                <c:v>5</c:v>
              </c:pt>
              <c:pt idx="3">
                <c:v>8</c:v>
              </c:pt>
            </c:numLit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8BCC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8"/>
        </c:scaling>
        <c:delete val="0"/>
        <c:axPos val="l"/>
        <c:majorGridlines>
          <c:spPr>
            <a:ln xmlns:a="http://schemas.openxmlformats.org/drawingml/2006/main" w="9525">
              <a:solidFill>
                <a:srgbClr val="EDEDED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solidFill>
              <a:srgbClr val="FFFFF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2"/>
      </c:valAx>
      <c:spPr>
        <a:noFill xmlns:a="http://schemas.openxmlformats.org/drawingml/2006/main"/>
        <a:ln xmlns:a="http://schemas.openxmlformats.org/drawingml/2006/main" w="0">
          <a:solidFill>
            <a:srgbClr val="FFFFFF"/>
          </a:solidFill>
          <a:prstDash val="solid"/>
        </a:ln>
      </c:spPr>
    </c:plotArea>
    <c:legend>
      <c:legendPos val="b"/>
      <c:overlay val="0"/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solidFill>
        <a:srgbClr val="FFFFFF"/>
      </a:solidFill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Annual saving (£)</c:v>
          </c:tx>
          <c:spPr>
            <a:solidFill xmlns:a="http://schemas.openxmlformats.org/drawingml/2006/main">
              <a:srgbClr val="2E7D5A"/>
            </a:solidFill>
          </c:spPr>
          <c:cat>
            <c:strLit>
              <c:ptCount val="3"/>
              <c:pt idx="0">
                <c:v>0.5 GWh store</c:v>
              </c:pt>
              <c:pt idx="1">
                <c:v>1.0 GWh store</c:v>
              </c:pt>
              <c:pt idx="2">
                <c:v>2.0 GWh store</c:v>
              </c:pt>
            </c:strLit>
          </c:cat>
          <c:val>
            <c:numLit>
              <c:formatCode>General</c:formatCode>
              <c:ptCount val="3"/>
              <c:pt idx="0">
                <c:v>6035</c:v>
              </c:pt>
              <c:pt idx="1">
                <c:v>12071</c:v>
              </c:pt>
              <c:pt idx="2">
                <c:v>24142</c:v>
              </c:pt>
            </c:numLit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6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4EAE6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5000"/>
      </c:valAx>
      <c:spPr>
        <a:noFill xmlns:a="http://schemas.openxmlformats.org/drawingml/2006/main"/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solidFill>
        <a:srgbClr val="FFFFFF"/>
      </a:solidFill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3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3-1">
            <a:extLst xmlns:a="http://schemas.openxmlformats.org/drawingml/2006/main">
              <a:ext uri="{FF2B5EF4-FFF2-40B4-BE49-F238E27FC236}">
                <a16:creationId xmlns:a16="http://schemas.microsoft.com/office/drawing/2014/main" id="{1E578E41-E086-4A51-A57D-6EB0708E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STOP REFRIGERATING
THE AISLE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8B70B736-D6CA-4B64-AE30-65DE0EF7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Closing supermarket display cabinets can save energy, money—and spare customers and staff unnecessary cold.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6A5702F0-AD89-4E60-9509-416018A0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THE GREEN TANK · EVIDENCE PAPER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63536-A57B-44A4-8C11-F644C3FC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111"/>
            </a:avLst>
          </a:prstGeom>
          <a:solidFill xmlns:a="http://schemas.openxmlformats.org/drawingml/2006/main">
            <a:srgbClr val="10382C"/>
          </a:solidFill>
          <a:ln xmlns:a="http://schemas.openxmlformats.org/drawingml/2006/main" w="9525">
            <a:solidFill>
              <a:srgbClr val="10382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972AE-E9F1-4D69-BD43-E2A7A8D8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THE GREEN TANK · PUBLIC-INTEREST RESEARCH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551CE5-3701-4D90-8BF8-8A3003F8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240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STOP REFRIGERATING</a:t>
            </a:r>
          </a:p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AISLE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B40DF-DF4C-4ACB-8488-6D4397E5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33875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8F3E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8F3E7"/>
                </a:solidFill>
                <a:latin typeface="Arial"/>
                <a:ea typeface="Arial"/>
                <a:cs typeface="Arial"/>
              </a:rPr>
              <a:t>Doors and night blinds can protect food without chilling the people choosing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D7508-DAC1-41B7-9480-5B0A5E3F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626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UK briefing · August 2026</a:t>
            </a:r>
          </a:p>
        </p:txBody>
      </p:sp>
    </p:spTree>
    <p:extLst>
      <p:ext uri="{BB962C8B-B14F-4D97-AF65-F5344CB8AC3E}">
        <p14:creationId xmlns:p14="http://schemas.microsoft.com/office/powerpoint/2010/main" val="7176920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DE79ED-C618-4138-925C-DF05A4CD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THE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13171-34C5-4047-938F-BA2B3CB3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A shop pays twice for an open refrigerated aisle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072BF-2314-4C91-B003-B210C3D1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3B1D4B-E1C1-4E0A-9DFA-657EF9F3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3429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14EB2-59B1-4351-9573-737801A7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B8F1D-9859-4D41-A00D-11BD6F8B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Make cold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FA371-DFD7-464C-A8D6-2479F087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Compressors remove heat from the cabinet and food.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2FAB73-4277-479E-BFD7-888F86F0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714500"/>
            <a:ext cx="3429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29243-E3C9-4B36-8B53-55287EB10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621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A79806-A385-4DFF-9558-2302F9A3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62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Lose cold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9D1003-4AE4-4BD1-86C1-AA12A4E70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2900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The air curtain mixes with the warmer, humid aisle.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1D40C-9202-448F-BA3A-86781906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14500"/>
            <a:ext cx="3429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0BA12F-06A7-44A3-987E-04D28A3C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621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BAD1ED-FFB2-4876-915B-0B8BB653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62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Condition the aisle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D4B5D7-9999-446D-9B00-E78F6FB7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2900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The building then manages the comfort and moisture consequences.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B0AF49-2E43-4678-BE6E-015B1632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1104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0382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382C"/>
                </a:solidFill>
                <a:latin typeface="Arial"/>
                <a:ea typeface="Arial"/>
                <a:cs typeface="Arial"/>
              </a:rPr>
              <a:t>The product still needs cooling. The aisle does not.</a:t>
            </a:r>
          </a:p>
        </p:txBody>
      </p:sp>
    </p:spTree>
    <p:extLst>
      <p:ext uri="{BB962C8B-B14F-4D97-AF65-F5344CB8AC3E}">
        <p14:creationId xmlns:p14="http://schemas.microsoft.com/office/powerpoint/2010/main" val="17041907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20108-08FC-4FA4-ADC2-2CE4A5CB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AVAILABLE NOW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6104D-5873-4D05-91C5-F97A4D94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This is established equipment—not speculative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25BB7-4E8A-4D60-8130-5BFF387B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3BD2F-9C77-45B4-82F0-A3CA6BC3B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504825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10382C"/>
          </a:solidFill>
          <a:ln xmlns:a="http://schemas.openxmlformats.org/drawingml/2006/main" w="9525">
            <a:solidFill>
              <a:srgbClr val="10382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CF9FF-117D-480F-BCC5-1DAD20FC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859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Recognised retrofit measures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9679D-C403-4638-BBA1-B9E23664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1BF43-F3BA-4AF0-B106-74FBF18A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717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Transparent hinged doors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D5FD4-353A-4A75-815D-81462104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861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492B3-CD60-49B3-B502-5C5CD9F4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0861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Transparent sliding doors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64B23-B67A-49D7-872B-9BAE9C96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0045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0E8BF-B74F-480E-809F-1D9C3F9F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004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Night blinds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66C56F-826A-4EAB-B521-6371F77A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148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E29D8-DF62-4F99-83F4-645DE054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14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Strip curtains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BBCB6-2961-435B-BE72-49F11031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2915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14AC1-6E2B-4324-839D-ED6ECC6D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6291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Enhanced airflow management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6EF00-F18C-4BAC-A13C-2BE864CEB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71625"/>
            <a:ext cx="56007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6DFDE-46DA-403D-9BBE-1185B294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8859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A real access 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E68861-9CCC-4D73-95C9-58187CC0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28900"/>
            <a:ext cx="142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10×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12954D-7396-41D2-ADAD-EA5139B7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7241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each door opened per hour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BC6E18-D4E9-4BF1-B2C2-AF3F9697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38550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15 seconds per opening, across a 12-hour test cycle. Product access is built into the UK Energy Technology List test method.</a:t>
            </a:r>
          </a:p>
        </p:txBody>
      </p:sp>
    </p:spTree>
    <p:extLst>
      <p:ext uri="{BB962C8B-B14F-4D97-AF65-F5344CB8AC3E}">
        <p14:creationId xmlns:p14="http://schemas.microsoft.com/office/powerpoint/2010/main" val="163761340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06FA1D79-B8F4-4170-8B75-370EFED6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A567A18C-DEAB-4ACB-8EFB-8FB4DE5C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63E764B7-34E4-4F73-B98A-4C96F121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4E1B34CD-DD37-420E-8FFE-36E37CEE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39938B44-AF8F-4DDE-A05C-57A8CC32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Measured proof: a supermarket trial exceeded expectations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523B373C-AAD7-457C-9AAA-F5E42DB0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cabinet energy reduction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AD4636FD-C0F2-4E14-8731-AC9218B6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customers in favour after installation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6134CD0C-E810-4FF8-B17B-0279F037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simple payback reported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759F8B54-8AA6-4E5E-84F3-E41D8C16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42%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A4B69E0C-2519-408D-9C2E-C5FE9E1B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3.5 years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51262552-E1E8-439B-B728-016199AF4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99%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60B82949-F6B7-47A4-9B1C-69EC3726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58 doors · Countdown Pukekohe South</a:t>
            </a:r>
          </a:p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 monitored dairy-case retrofit measured energy, temperatures, sales and customer opinion.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3C8EC-AE30-445E-B99E-FAD3F85A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3019425"/>
            <a:ext cx="3571875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1ABBE6-0B3A-44F6-A0A2-A2FFA444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019425"/>
            <a:ext cx="3571875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E86E"/>
          </a:solidFill>
          <a:ln xmlns:a="http://schemas.openxmlformats.org/drawingml/2006/main" w="9525">
            <a:solidFill>
              <a:srgbClr val="BEE86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12243-9F06-4832-90CC-ECA115A2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019425"/>
            <a:ext cx="3571875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6B8A"/>
          </a:solidFill>
          <a:ln xmlns:a="http://schemas.openxmlformats.org/drawingml/2006/main" w="9525">
            <a:solidFill>
              <a:srgbClr val="2F6B8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927000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E97D7D-5A4B-4DC1-8219-917A5256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HUMAN IMPACT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67FA5-D856-4190-AA5B-B6AF8136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Cold-air spill is not only wasteful; for some bodies it hurts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DEABB-D282-4446-8FE1-A9E8FA46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B08B9-ECF1-4660-976D-9ED81E7A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533400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5EE6E-4EEA-400F-A8E8-DDD9BD7F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57375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Customers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AAA9D-7BAC-4E01-9FAD-19479BE6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Cold can trigger pain, numbness and pins-and-needles in people with Raynaud’s. Similar refrigerated draughts can create a needless barrier for people who are cold-sensitive, older, disabled or already in pain.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7619D-C3FE-4650-875D-6FBC5088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6725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A calmer, warmer aisle can be an access improvement—not a luxury.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3A15D1-2049-4C68-A7B7-18400178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571625"/>
            <a:ext cx="541020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AAFEE-29B0-419D-BB8F-00167918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57375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Staff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FA63D-15ED-431A-B43B-B9885054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76500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Shelf-stacking, rotation and cleaning can mean repeated exposure throughout a shift. HSE guidance says employers should control uncomfortable temperatures and, where possible, separate workers from a source of cold using barriers.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CBB79-67E9-4D4A-B400-7D7E63EC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6725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38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382C"/>
                </a:solidFill>
                <a:latin typeface="Arial"/>
                <a:ea typeface="Arial"/>
                <a:cs typeface="Arial"/>
              </a:rPr>
              <a:t>Cabinet doors are a barrier placed around the cold source, not around the shopper.</a:t>
            </a:r>
          </a:p>
        </p:txBody>
      </p:sp>
    </p:spTree>
    <p:extLst>
      <p:ext uri="{BB962C8B-B14F-4D97-AF65-F5344CB8AC3E}">
        <p14:creationId xmlns:p14="http://schemas.microsoft.com/office/powerpoint/2010/main" val="9294166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DBAB5-CE04-4FA4-8BAC-A0C11824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CUSTOMERS STILL CHOOSE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88AB6-AF4D-4B75-B928-E51A6ECA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89514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The evidence supports access—with honest merchandising safeguards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7AEE5D-F9CE-405D-AFEC-BF66856F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2E0902-145C-453C-B397-AA7F3331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3476625" cy="3810000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AD0AB-0022-4FA5-BF8E-49E17B86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95500"/>
            <a:ext cx="295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0382C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382C"/>
                </a:solidFill>
                <a:latin typeface="Arial"/>
                <a:ea typeface="Arial"/>
                <a:cs typeface="Arial"/>
              </a:rPr>
              <a:t>53% → 99%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74510-037D-440A-BAD8-50A384D1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24200"/>
            <a:ext cx="29241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customers supporting doors before and after the trial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6EFE2-96E2-417B-81DE-43B5E498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1571625"/>
            <a:ext cx="3476625" cy="3810000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C8E10-4A78-4BE9-BB25-E9FAE54B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095500"/>
            <a:ext cx="295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No impact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80223-29B6-46EA-843C-1FBE12A75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124200"/>
            <a:ext cx="295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reported for butter/margarine, cheese, yoghurt, chilled juices and drinks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C8E48-01E9-40D7-8217-F6CD216C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571625"/>
            <a:ext cx="3257550" cy="38100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7A9439-08C8-4A78-BF4A-23C952E0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00025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Manage the 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F5C926-0A34-4B76-B6C3-359EF35A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81300"/>
            <a:ext cx="27241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Some non-staple categories dipped initially; most recovered within 5–7 weeks. One quick-meal category remained 5.23% lower in the limited data.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9C5BAF-37D0-4936-A7F4-1DA797AC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038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382C"/>
                </a:solidFill>
                <a:latin typeface="Arial"/>
                <a:ea typeface="Arial"/>
                <a:cs typeface="Arial"/>
              </a:rPr>
              <a:t>Close the case—then test signage, handles, door swing and product layout.</a:t>
            </a:r>
          </a:p>
        </p:txBody>
      </p:sp>
    </p:spTree>
    <p:extLst>
      <p:ext uri="{BB962C8B-B14F-4D97-AF65-F5344CB8AC3E}">
        <p14:creationId xmlns:p14="http://schemas.microsoft.com/office/powerpoint/2010/main" val="160918521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6E2B3E27-FA06-420A-BFC8-AA6C9054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07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BFF24EBD-B98E-442A-A759-C3BA86CD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Conservative UK model: 5% less whole-store electricity</a:t>
            </a:r>
          </a:p>
        </p:txBody>
      </p:sp>
      <p:sp>
        <p:nvSpPr>
          <p:cNvPr id="3" name="Rounded-Rectangle-6-4">
            <a:extLst xmlns:a="http://schemas.openxmlformats.org/drawingml/2006/main">
              <a:ext uri="{FF2B5EF4-FFF2-40B4-BE49-F238E27FC236}">
                <a16:creationId xmlns:a16="http://schemas.microsoft.com/office/drawing/2014/main" id="{2EA63BB5-0E11-4772-A0C6-D9A3E27B4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2369820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F71FACFA-E5DF-4E80-AD87-A243A53C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2664809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98877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50%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share attributed to open chilled cases</a:t>
            </a:r>
          </a:p>
        </p:txBody>
      </p:sp>
      <p:sp>
        <p:nvSpPr>
          <p:cNvPr id="5" name="Rounded-Rectangle-8-6">
            <a:extLst xmlns:a="http://schemas.openxmlformats.org/drawingml/2006/main">
              <a:ext uri="{FF2B5EF4-FFF2-40B4-BE49-F238E27FC236}">
                <a16:creationId xmlns:a16="http://schemas.microsoft.com/office/drawing/2014/main" id="{483C680D-5F25-41F4-80ED-CECEEC2C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393668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4EA51355-D1D9-4690-BBBF-3B40DC47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688658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40%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refrigeration share assumption</a:t>
            </a:r>
          </a:p>
        </p:txBody>
      </p:sp>
      <p:sp>
        <p:nvSpPr>
          <p:cNvPr id="7" name="Rounded-Rectangle-1-8">
            <a:extLst xmlns:a="http://schemas.openxmlformats.org/drawingml/2006/main">
              <a:ext uri="{FF2B5EF4-FFF2-40B4-BE49-F238E27FC236}">
                <a16:creationId xmlns:a16="http://schemas.microsoft.com/office/drawing/2014/main" id="{D61869D4-3796-4EAC-B0FA-5619195A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4402" y="4381500"/>
            <a:ext cx="553393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8" name="Content-Placeholder-10-9">
            <a:extLst xmlns:a="http://schemas.openxmlformats.org/drawingml/2006/main">
              <a:ext uri="{FF2B5EF4-FFF2-40B4-BE49-F238E27FC236}">
                <a16:creationId xmlns:a16="http://schemas.microsoft.com/office/drawing/2014/main" id="{31C08B6E-CA1E-47D2-9D9D-376006FB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1677" y="4676489"/>
            <a:ext cx="4986909" cy="104841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25%</a:t>
            </a:r>
          </a:p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live energy saving on those cases</a:t>
            </a:r>
          </a:p>
        </p:txBody>
      </p:sp>
      <p:graphicFrame>
        <p:nvGraphicFramePr>
          <p:cNvPr id="23" name="Chart"/>
          <p:cNvGraphicFramePr/>
          <p:nvPr/>
        </p:nvGraphicFramePr>
        <p:xfrm>
          <a:off xmlns:a="http://schemas.openxmlformats.org/drawingml/2006/main" x="408718" y="1054132"/>
          <a:ext xmlns:a="http://schemas.openxmlformats.org/drawingml/2006/main" cx="5124164" cy="545201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c286b2c30f94fff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4EC175-2513-4174-99EF-20FD16F3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6700"/>
            <a:ext cx="587692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5547F3-4606-459F-A33C-4E24EEE8B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5750"/>
            <a:ext cx="552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96774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Conservative UK model:</a:t>
            </a:r>
          </a:p>
          <a:p xmlns:a="http://schemas.openxmlformats.org/drawingml/2006/main">
            <a:pPr algn="l">
              <a:defRPr sz="2325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5% less whole-store electricity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345C8B-741E-4698-9CBF-C0B6469B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057275"/>
            <a:ext cx="5143500" cy="54483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graphicFrame>
        <p:nvGraphicFramePr>
          <p:cNvPr id="27" name="Chart"/>
          <p:cNvGraphicFramePr/>
          <p:nvPr/>
        </p:nvGraphicFramePr>
        <p:xfrm>
          <a:off xmlns:a="http://schemas.openxmlformats.org/drawingml/2006/main" x="704850" y="1571625"/>
          <a:ext xmlns:a="http://schemas.openxmlformats.org/drawingml/2006/main" cx="4524375" cy="4095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e98e70fed8a4fa1"/>
          </a:graphicData>
        </a:graphic>
      </p:graphicFrame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75E677-CD5A-4926-B657-0840B7E9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6197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0.40 × 0.50 × 0.25 = 0.05</a:t>
            </a:r>
          </a:p>
        </p:txBody>
      </p:sp>
    </p:spTree>
    <p:extLst>
      <p:ext uri="{BB962C8B-B14F-4D97-AF65-F5344CB8AC3E}">
        <p14:creationId xmlns:p14="http://schemas.microsoft.com/office/powerpoint/2010/main" val="145470476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D50D19AA-843E-44D7-AF74-244E5D31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E8E691EF-9DE9-4248-B9D2-6C2F7CC4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D4437CB5-92E8-4558-B306-BA9F14BD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4DF0FD95-AFC2-4258-847C-E213C5CF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08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CB817EAD-59A6-4A14-A1AB-02D726FA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At network scale, small percentages become large resources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B31B298B-7543-40EC-BEA3-3D603347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saved per store each year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BD109299-6FC2-43DC-A648-F73415BA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saved across 1,000 stores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B935BFF3-EE2A-4444-B9E4-0BAC18C2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99479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saved across 100 stores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37DA787B-8ED0-42B2-83BD-C25D7770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50 MWh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E81DC80A-2E40-4D4A-8E31-0851D75C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£1.21m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EE087BF6-AC22-48B0-922C-5C3D7553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£12.07m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D48EA7A8-D710-4D9B-B646-5FAE3E2E0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Illustrative central case</a:t>
            </a:r>
          </a:p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Each store uses 1 GWh/year and saves 5%; electricity valued at 24.1416p/kWh.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06B75D-803C-4132-AA24-EB48E487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48375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382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382C"/>
                </a:solidFill>
                <a:latin typeface="Arial"/>
                <a:ea typeface="Arial"/>
                <a:cs typeface="Arial"/>
              </a:rPr>
              <a:t>1,000 stores would avoid buying 50 GWh of electricity every year in this conservative scenario.</a:t>
            </a:r>
          </a:p>
        </p:txBody>
      </p:sp>
    </p:spTree>
    <p:extLst>
      <p:ext uri="{BB962C8B-B14F-4D97-AF65-F5344CB8AC3E}">
        <p14:creationId xmlns:p14="http://schemas.microsoft.com/office/powerpoint/2010/main" val="60021077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354EFE48-DD10-4A79-9C89-7BE323CA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09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6DD22419-5168-4BA5-8060-994A9E67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Let the measured saving set the investment ceiling</a:t>
            </a:r>
          </a:p>
        </p:txBody>
      </p:sp>
      <p:sp>
        <p:nvSpPr>
          <p:cNvPr id="3" name="Content-Placeholder-15-4">
            <a:extLst xmlns:a="http://schemas.openxmlformats.org/drawingml/2006/main">
              <a:ext uri="{FF2B5EF4-FFF2-40B4-BE49-F238E27FC236}">
                <a16:creationId xmlns:a16="http://schemas.microsoft.com/office/drawing/2014/main" id="{4ED2F592-5E99-43DC-B3DB-5FBEC973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907" y="1057466"/>
            <a:ext cx="11404568" cy="101222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Worked example: 1 GWh store, 5% electricity saving</a:t>
            </a:r>
          </a:p>
          <a:p xmlns:a="http://schemas.openxmlformats.org/drawingml/2006/main">
            <a:pPr algn="l"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 transparent bid rule avoids inventing a universal retrofit cost.</a:t>
            </a:r>
          </a:p>
        </p:txBody>
      </p:sp>
      <p:graphicFrame>
        <p:nvGraphicFramePr>
          <p:cNvPr id="10" name="Google-Shape-644-p93-5"/>
          <p:cNvGraphicFramePr/>
          <p:nvPr/>
        </p:nvGraphicFramePr>
        <p:xfrm>
          <a:off xmlns:a="http://schemas.openxmlformats.org/drawingml/2006/main" x="393668" y="2251043"/>
          <a:ext xmlns:a="http://schemas.openxmlformats.org/drawingml/2006/main" cx="11404568" cy="3932587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6107"/>
                <a:gridCol w="1874615"/>
                <a:gridCol w="1874615"/>
                <a:gridCol w="1874615"/>
                <a:gridCol w="1874615"/>
              </a:tblGrid>
              <a:tr h="436954">
                <a:tc>
                  <a:txBody>
                    <a:bodyPr/>
                    <a:lstStyle/>
                    <a:p>
                      <a:r>
                        <a:t>Column Label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Column Label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Column Label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Column Label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Column Label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Yes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No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Yes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No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Yes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No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Yes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  <a:tr h="436954">
                <a:tc>
                  <a:txBody>
                    <a:bodyPr/>
                    <a:lstStyle/>
                    <a:p>
                      <a:r>
                        <a:t>Data Point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$00.000 / item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Yes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1,000,000k / 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0.00023862381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9D743-9A96-4EDC-91C5-1A2AE9CE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2190750"/>
            <a:ext cx="1141095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704850" y="2571750"/>
          <a:ext xmlns:a="http://schemas.openxmlformats.org/drawingml/2006/main" cx="10763250" cy="285750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1809750"/>
                <a:gridCol w="2000250"/>
                <a:gridCol w="2571750"/>
                <a:gridCol w="4381500"/>
              </a:tblGrid>
              <a:tr h="5715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Target payback</a:t>
                      </a:r>
                    </a:p>
                  </a:txBody>
                  <a:tcPr marL="91440" marR="91440" marT="45720" marB="45720">
                    <a:solidFill>
                      <a:srgbClr val="1038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Annual saving</a:t>
                      </a:r>
                    </a:p>
                  </a:txBody>
                  <a:tcPr marL="91440" marR="91440" marT="45720" marB="45720">
                    <a:solidFill>
                      <a:srgbClr val="1038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Maximum installed cost</a:t>
                      </a:r>
                    </a:p>
                  </a:txBody>
                  <a:tcPr marL="91440" marR="91440" marT="45720" marB="45720">
                    <a:solidFill>
                      <a:srgbClr val="1038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Procurement meaning</a:t>
                      </a:r>
                    </a:p>
                  </a:txBody>
                  <a:tcPr marL="91440" marR="91440" marT="45720" marB="45720">
                    <a:solidFill>
                      <a:srgbClr val="10382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2 years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£12,071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£24,142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Fast-return projects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3 years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£12,071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£36,213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Strong commercial hurdle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5 years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£12,071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£60,354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Longer-life asset case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Rule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kWh saved × tariff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annual saving × years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4231E"/>
                          </a:solidFill>
                          <a:latin typeface="Arial"/>
                          <a:ea typeface="Arial"/>
                          <a:cs typeface="Arial"/>
                        </a:rPr>
                        <a:t>Meter before and after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3720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219761-5328-4030-9293-EB3E92E7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DO IT PROPERLY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4843B-F896-497E-930A-1E6034D3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Doors save only when the whole cabinet is recommissioned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931EC-8779-4464-8F81-AFD0ED087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5AFC4-1F16-47EB-9D91-3E9A7905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551FB-BCE2-421A-A6C6-7473DF36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6B7FA-5461-4D0D-8D29-28CC88B7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430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Survey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C16D71-CAE2-4FAC-913C-DEE69F069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19325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Map cabinet type, temperature class, display area and opening pattern.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49A7E-D206-4220-B524-4BEF91B5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571625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AAC51-9916-4F6D-83DE-3B5ECD9B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62125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28BBD-245E-4E6F-8BF8-94275A8C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17430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Engineer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AB6F3-4831-4FB7-BEF7-DC01EEE3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219325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Check airflow, fan controls, anti-sweat heaters, condensation and door swing.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8559A-27BE-485B-BA71-F0B6CFB1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71625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DF2E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E9158-4626-4B59-9F10-2D18F920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62125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E9092-3703-4B78-843B-C9B4BB12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7430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Include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F80437-4093-4401-AA7D-3D4CF818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19325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Use easy-open handles, clear glazing and accessible reach zones.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63C9B-D79A-4E6B-BC4C-072BEB0E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24250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765426-ED8E-454E-BA65-20C3381C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87BECD-3EAE-4B40-B428-D673363E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695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Measure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C88A54-6BC1-4993-B3A4-8B5963CFA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7195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Sub-meter baseline and post-retrofit energy; log food temperatures.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E342FD-232B-4F87-971B-0D563EE7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524250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1EA49D-EDFB-4948-B2F7-680A9F48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147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38AFA5-0D70-4932-9BAE-364CE157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695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Merchandise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E494DB-4BEC-4D2C-8745-49DBE689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7195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Test signage and product layout; monitor category sales for 12+ weeks.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C20DC7-FAD7-45B8-8A5C-1FAF5332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24250"/>
            <a:ext cx="3429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8F3E7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C98329-C675-4E5A-81E0-D579FF63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147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8A0091-D3EE-41B5-8DBB-20F8C82F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95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Maintain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D9A342-F7C2-4D59-9FDF-CE7159F2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7195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Clean seals and glass; repair closers; train staff and keep doors unobstructed.</a:t>
            </a:r>
          </a:p>
        </p:txBody>
      </p:sp>
    </p:spTree>
    <p:extLst>
      <p:ext uri="{BB962C8B-B14F-4D97-AF65-F5344CB8AC3E}">
        <p14:creationId xmlns:p14="http://schemas.microsoft.com/office/powerpoint/2010/main" val="20829322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DDABB5-759C-4522-A4D8-EC79C2D0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E7D5A"/>
                </a:solidFill>
                <a:latin typeface="Arial"/>
                <a:ea typeface="Arial"/>
                <a:cs typeface="Arial"/>
              </a:rPr>
              <a:t>A PRACTICAL NATIONAL OFFER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B8455-3654-40A5-A7B7-8F81D522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Make closing the cold aisle normal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E3C698-3671-4D50-86B0-D4430442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34125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11A51-BAE6-4396-A65A-78B407869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46685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80B5E-B02B-45DF-9E4A-BD9A2F81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763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D4F56-2473-4CF0-9AFB-BC1287CB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45732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Immediately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86D7F-DF21-4D30-BC76-6A161B6B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45732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Use existing night blinds whenever the store is closed; repair broken blinds and seals.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FE770D-BE97-4D34-94F1-60E2E6A7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2479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7FD51-1FB5-4F84-B1FC-D2EA38AC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574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E50A2F-7648-437C-A69F-93A40A47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383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Next refit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07A33-BB40-4631-8FCE-CB0AF493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23837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Specify closed chilled cabinets by default; require a written exception for any open design.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40FF0-9F19-4256-9012-14A7A7EB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02895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0A244-FD52-487F-8EAF-9ACB38E1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0384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16C796-E78F-4411-9842-EB86A240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1942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Existing estate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8F006-0E54-487C-9F7D-C73B8865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01942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Survey, pilot and retrofit open cases where metering supports the business case.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E1D5C-3E8F-4CEC-A226-B9699EDB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8100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62E9D-1D16-4089-AE82-987F21A6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8195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6FF020-6DB1-4F41-A136-1C6524DD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00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Publish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82069-AA82-4503-A508-4593115E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80047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Report metered kWh, food-temperature compliance, customer feedback and sales by category.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00D6F9-B546-448C-B352-D948CD75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9105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85C48D-CCAC-4CEC-8625-900279E1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60057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BBD770-88EE-414C-91C6-9F879FC7E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8152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Protect people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AB222-5485-40DD-A796-247D86A2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58152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Add cold-aisle exposure to accessibility and staff thermal-comfort assessments.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0ED253-866E-4408-A7F8-A162DA97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3721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7D5A"/>
          </a:solidFill>
          <a:ln xmlns:a="http://schemas.openxmlformats.org/drawingml/2006/main" w="9525">
            <a:solidFill>
              <a:srgbClr val="2E7D5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9A2CF3-B27C-4A76-808C-72554086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381625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C7C885-3A5C-45B8-A3B8-30CDA067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3625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31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31E"/>
                </a:solidFill>
                <a:latin typeface="Arial"/>
                <a:ea typeface="Arial"/>
                <a:cs typeface="Arial"/>
              </a:rPr>
              <a:t>Government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15281B-327C-4D47-83C9-30B03995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536257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8655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8655F"/>
                </a:solidFill>
                <a:latin typeface="Arial"/>
                <a:ea typeface="Arial"/>
                <a:cs typeface="Arial"/>
              </a:rPr>
              <a:t>Use procurement, grants or standards to accelerate verified retrofit—not untested claims.</a:t>
            </a:r>
          </a:p>
        </p:txBody>
      </p:sp>
    </p:spTree>
    <p:extLst>
      <p:ext uri="{BB962C8B-B14F-4D97-AF65-F5344CB8AC3E}">
        <p14:creationId xmlns:p14="http://schemas.microsoft.com/office/powerpoint/2010/main" val="7322206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3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3-1">
            <a:extLst xmlns:a="http://schemas.openxmlformats.org/drawingml/2006/main">
              <a:ext uri="{FF2B5EF4-FFF2-40B4-BE49-F238E27FC236}">
                <a16:creationId xmlns:a16="http://schemas.microsoft.com/office/drawing/2014/main" id="{D1C4F2BA-9AEC-4AA5-9299-4C6D22B7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THE FOOD NEEDS
THE COLD.
THE AISLE DOES NOT.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7A7254F3-B34F-4546-A6CC-86DA806F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Close the cabinets. Measure the result. Share the evidence.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53D2F322-7A59-4467-935F-1EE467F2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THE GREEN TANK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F1B76-6AB0-422E-9D7C-864D28C3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111"/>
            </a:avLst>
          </a:prstGeom>
          <a:solidFill xmlns:a="http://schemas.openxmlformats.org/drawingml/2006/main">
            <a:srgbClr val="10382C"/>
          </a:solidFill>
          <a:ln xmlns:a="http://schemas.openxmlformats.org/drawingml/2006/main" w="9525">
            <a:solidFill>
              <a:srgbClr val="10382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41729-906A-4218-A3B0-80C547A4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EE8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EE86E"/>
                </a:solidFill>
                <a:latin typeface="Arial"/>
                <a:ea typeface="Arial"/>
                <a:cs typeface="Arial"/>
              </a:rPr>
              <a:t>THE GREEN TANK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6A412-C604-418F-9C34-675718F7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FOOD NEEDS THE COLD.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AISLE DOES NOT.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B81A6-6533-43A2-991B-372DBF4E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8F3E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8F3E7"/>
                </a:solidFill>
                <a:latin typeface="Arial"/>
                <a:ea typeface="Arial"/>
                <a:cs typeface="Arial"/>
              </a:rPr>
              <a:t>Close the cabinets · measure the result · share the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43939-87F8-4AF2-B88F-41AED6B5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626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Public-interest proposal · thegreentank@proton.me</a:t>
            </a:r>
          </a:p>
        </p:txBody>
      </p:sp>
    </p:spTree>
    <p:extLst>
      <p:ext uri="{BB962C8B-B14F-4D97-AF65-F5344CB8AC3E}">
        <p14:creationId xmlns:p14="http://schemas.microsoft.com/office/powerpoint/2010/main" val="11343012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2026-08-23T14:05:28.8790000Z</dcterms:created>
  <dcterms:modified xsi:type="dcterms:W3CDTF">2026-08-23T14:05:28.8800000Z</dcterms:modified>
</coreProperties>
</file>