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2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32b50319a4590" /><Relationship Type="http://schemas.openxmlformats.org/officeDocument/2006/relationships/extended-properties" Target="/docProps/app.xml" Id="R1397a1c4d94342c3" /><Relationship Type="http://schemas.openxmlformats.org/officeDocument/2006/relationships/officeDocument" Target="/ppt/presentation.xml" Id="R4e6dfad0c7ed45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124f2404ae4572"/>
  </p:sldMasterIdLst>
  <p:notesMasterIdLst>
    <p:notesMasterId xmlns:r="http://schemas.openxmlformats.org/officeDocument/2006/relationships" r:id="R949f2206968346e0"/>
  </p:notesMasterIdLst>
  <p:sldIdLst>
    <p:sldId xmlns:r="http://schemas.openxmlformats.org/officeDocument/2006/relationships" id="256" r:id="Rbabc99dfe3f84233"/>
    <p:sldId xmlns:r="http://schemas.openxmlformats.org/officeDocument/2006/relationships" id="257" r:id="Ra27c80467acd40be"/>
    <p:sldId xmlns:r="http://schemas.openxmlformats.org/officeDocument/2006/relationships" id="258" r:id="Rca21397056244e60"/>
    <p:sldId xmlns:r="http://schemas.openxmlformats.org/officeDocument/2006/relationships" id="259" r:id="Rd933a8402e304074"/>
    <p:sldId xmlns:r="http://schemas.openxmlformats.org/officeDocument/2006/relationships" id="260" r:id="R5629cf4399114474"/>
    <p:sldId xmlns:r="http://schemas.openxmlformats.org/officeDocument/2006/relationships" id="261" r:id="Redeff3f8d7724c74"/>
    <p:sldId xmlns:r="http://schemas.openxmlformats.org/officeDocument/2006/relationships" id="262" r:id="R3fcc4ef4e7664fc1"/>
    <p:sldId xmlns:r="http://schemas.openxmlformats.org/officeDocument/2006/relationships" id="263" r:id="R188504a5bcbd4150"/>
    <p:sldId xmlns:r="http://schemas.openxmlformats.org/officeDocument/2006/relationships" id="264" r:id="R1c7265df81324a69"/>
    <p:sldId xmlns:r="http://schemas.openxmlformats.org/officeDocument/2006/relationships" id="265" r:id="R0290b90e835c4bca"/>
    <p:sldId xmlns:r="http://schemas.openxmlformats.org/officeDocument/2006/relationships" id="266" r:id="Rb548e78e16a546cf"/>
    <p:sldId xmlns:r="http://schemas.openxmlformats.org/officeDocument/2006/relationships" id="267" r:id="R7b82aa13e0f84ab2"/>
    <p:sldId xmlns:r="http://schemas.openxmlformats.org/officeDocument/2006/relationships" id="268" r:id="Re9ced38d6aad4de6"/>
    <p:sldId xmlns:r="http://schemas.openxmlformats.org/officeDocument/2006/relationships" id="269" r:id="Ra4f05656b57f47a3"/>
    <p:sldId xmlns:r="http://schemas.openxmlformats.org/officeDocument/2006/relationships" id="270" r:id="Rce26550d2b9847dc"/>
    <p:sldId xmlns:r="http://schemas.openxmlformats.org/officeDocument/2006/relationships" id="271" r:id="Ra861e59e622f4a4d"/>
    <p:sldId xmlns:r="http://schemas.openxmlformats.org/officeDocument/2006/relationships" id="272" r:id="Rc1c299406c69457e"/>
    <p:sldId xmlns:r="http://schemas.openxmlformats.org/officeDocument/2006/relationships" id="273" r:id="R321815ea324c418b"/>
    <p:sldId xmlns:r="http://schemas.openxmlformats.org/officeDocument/2006/relationships" id="274" r:id="Rdaf0be39c1364c52"/>
    <p:sldId xmlns:r="http://schemas.openxmlformats.org/officeDocument/2006/relationships" id="275" r:id="Rbdde4412fdd74145"/>
    <p:sldId xmlns:r="http://schemas.openxmlformats.org/officeDocument/2006/relationships" id="276" r:id="Ra39dc5c79f4e462c"/>
    <p:sldId xmlns:r="http://schemas.openxmlformats.org/officeDocument/2006/relationships" id="277" r:id="Rc870af9115874950"/>
    <p:sldId xmlns:r="http://schemas.openxmlformats.org/officeDocument/2006/relationships" id="278" r:id="R232bbd40b5a648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bd663b354e427f" /><Relationship Type="http://schemas.openxmlformats.org/officeDocument/2006/relationships/slideMaster" Target="/ppt/slideMasters/slideMaster1.xml" Id="R1a124f2404ae4572" /><Relationship Type="http://schemas.openxmlformats.org/officeDocument/2006/relationships/notesMaster" Target="/ppt/notesMasters/notesMaster1.xml" Id="R949f2206968346e0" /><Relationship Type="http://schemas.openxmlformats.org/officeDocument/2006/relationships/presProps" Target="/ppt/presProps.xml" Id="R0119344ed7ba4a61" /><Relationship Type="http://schemas.openxmlformats.org/officeDocument/2006/relationships/tableStyles" Target="/ppt/tableStyles.xml" Id="Rdead0e9156cd4ceb" /><Relationship Type="http://schemas.openxmlformats.org/officeDocument/2006/relationships/slide" Target="/ppt/slides/slide1.xml" Id="Rbabc99dfe3f84233" /><Relationship Type="http://schemas.openxmlformats.org/officeDocument/2006/relationships/slide" Target="/ppt/slides/slide2.xml" Id="Ra27c80467acd40be" /><Relationship Type="http://schemas.openxmlformats.org/officeDocument/2006/relationships/slide" Target="/ppt/slides/slide3.xml" Id="Rca21397056244e60" /><Relationship Type="http://schemas.openxmlformats.org/officeDocument/2006/relationships/slide" Target="/ppt/slides/slide4.xml" Id="Rd933a8402e304074" /><Relationship Type="http://schemas.openxmlformats.org/officeDocument/2006/relationships/slide" Target="/ppt/slides/slide5.xml" Id="R5629cf4399114474" /><Relationship Type="http://schemas.openxmlformats.org/officeDocument/2006/relationships/slide" Target="/ppt/slides/slide6.xml" Id="Redeff3f8d7724c74" /><Relationship Type="http://schemas.openxmlformats.org/officeDocument/2006/relationships/slide" Target="/ppt/slides/slide7.xml" Id="R3fcc4ef4e7664fc1" /><Relationship Type="http://schemas.openxmlformats.org/officeDocument/2006/relationships/slide" Target="/ppt/slides/slide8.xml" Id="R188504a5bcbd4150" /><Relationship Type="http://schemas.openxmlformats.org/officeDocument/2006/relationships/slide" Target="/ppt/slides/slide9.xml" Id="R1c7265df81324a69" /><Relationship Type="http://schemas.openxmlformats.org/officeDocument/2006/relationships/slide" Target="/ppt/slides/slide10.xml" Id="R0290b90e835c4bca" /><Relationship Type="http://schemas.openxmlformats.org/officeDocument/2006/relationships/slide" Target="/ppt/slides/slide11.xml" Id="Rb548e78e16a546cf" /><Relationship Type="http://schemas.openxmlformats.org/officeDocument/2006/relationships/slide" Target="/ppt/slides/slide12.xml" Id="R7b82aa13e0f84ab2" /><Relationship Type="http://schemas.openxmlformats.org/officeDocument/2006/relationships/slide" Target="/ppt/slides/slide13.xml" Id="Re9ced38d6aad4de6" /><Relationship Type="http://schemas.openxmlformats.org/officeDocument/2006/relationships/slide" Target="/ppt/slides/slide14.xml" Id="Ra4f05656b57f47a3" /><Relationship Type="http://schemas.openxmlformats.org/officeDocument/2006/relationships/slide" Target="/ppt/slides/slide15.xml" Id="Rce26550d2b9847dc" /><Relationship Type="http://schemas.openxmlformats.org/officeDocument/2006/relationships/slide" Target="/ppt/slides/slide16.xml" Id="Ra861e59e622f4a4d" /><Relationship Type="http://schemas.openxmlformats.org/officeDocument/2006/relationships/slide" Target="/ppt/slides/slide17.xml" Id="Rc1c299406c69457e" /><Relationship Type="http://schemas.openxmlformats.org/officeDocument/2006/relationships/slide" Target="/ppt/slides/slide18.xml" Id="R321815ea324c418b" /><Relationship Type="http://schemas.openxmlformats.org/officeDocument/2006/relationships/slide" Target="/ppt/slides/slide19.xml" Id="Rdaf0be39c1364c52" /><Relationship Type="http://schemas.openxmlformats.org/officeDocument/2006/relationships/slide" Target="/ppt/slides/slide20.xml" Id="Rbdde4412fdd74145" /><Relationship Type="http://schemas.openxmlformats.org/officeDocument/2006/relationships/slide" Target="/ppt/slides/slide21.xml" Id="Ra39dc5c79f4e462c" /><Relationship Type="http://schemas.openxmlformats.org/officeDocument/2006/relationships/slide" Target="/ppt/slides/slide22.xml" Id="Rc870af9115874950" /><Relationship Type="http://schemas.openxmlformats.org/officeDocument/2006/relationships/slide" Target="/ppt/slides/slide23.xml" Id="R232bbd40b5a648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9d88d08ef444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f818629a4e4c2b" /><Relationship Type="http://schemas.openxmlformats.org/officeDocument/2006/relationships/notesMaster" Target="/ppt/notesMasters/notesMaster1.xml" Id="R63a7614faba842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16c75fcb5b422b" /><Relationship Type="http://schemas.openxmlformats.org/officeDocument/2006/relationships/notesMaster" Target="/ppt/notesMasters/notesMaster1.xml" Id="Rb69b0095ee5b42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d4f35695754820" /><Relationship Type="http://schemas.openxmlformats.org/officeDocument/2006/relationships/notesMaster" Target="/ppt/notesMasters/notesMaster1.xml" Id="R04f196bc27174b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0f89d0ee6d4694" /><Relationship Type="http://schemas.openxmlformats.org/officeDocument/2006/relationships/notesMaster" Target="/ppt/notesMasters/notesMaster1.xml" Id="R884d630c9cef46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1dc28f20af4ec1" /><Relationship Type="http://schemas.openxmlformats.org/officeDocument/2006/relationships/notesMaster" Target="/ppt/notesMasters/notesMaster1.xml" Id="R36ef3761274a42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c31264fedb4c40" /><Relationship Type="http://schemas.openxmlformats.org/officeDocument/2006/relationships/notesMaster" Target="/ppt/notesMasters/notesMaster1.xml" Id="Rada5450abebf46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4e34803c66455e" /><Relationship Type="http://schemas.openxmlformats.org/officeDocument/2006/relationships/notesMaster" Target="/ppt/notesMasters/notesMaster1.xml" Id="R17d988bb10a245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be1b3cda814601" /><Relationship Type="http://schemas.openxmlformats.org/officeDocument/2006/relationships/notesMaster" Target="/ppt/notesMasters/notesMaster1.xml" Id="Re59c85e3f74c4a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f9eaec6b864c30" /><Relationship Type="http://schemas.openxmlformats.org/officeDocument/2006/relationships/notesMaster" Target="/ppt/notesMasters/notesMaster1.xml" Id="Raff6a335245347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485710be1c4012" /><Relationship Type="http://schemas.openxmlformats.org/officeDocument/2006/relationships/notesMaster" Target="/ppt/notesMasters/notesMaster1.xml" Id="R110c34be06fe48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f3da834a4e4aaf" /><Relationship Type="http://schemas.openxmlformats.org/officeDocument/2006/relationships/notesMaster" Target="/ppt/notesMasters/notesMaster1.xml" Id="Rbc910801a15b43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b12268cb4f4123" /><Relationship Type="http://schemas.openxmlformats.org/officeDocument/2006/relationships/notesMaster" Target="/ppt/notesMasters/notesMaster1.xml" Id="R49d56e7b0cb243e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0d800c8a4b480d" /><Relationship Type="http://schemas.openxmlformats.org/officeDocument/2006/relationships/notesMaster" Target="/ppt/notesMasters/notesMaster1.xml" Id="R33151da2ee53463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ca7f1acfec142db" /><Relationship Type="http://schemas.openxmlformats.org/officeDocument/2006/relationships/notesMaster" Target="/ppt/notesMasters/notesMaster1.xml" Id="Re5332e3878b743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812037f15a245e3" /><Relationship Type="http://schemas.openxmlformats.org/officeDocument/2006/relationships/notesMaster" Target="/ppt/notesMasters/notesMaster1.xml" Id="R7b09dc0527cd469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ac745602d5842e5" /><Relationship Type="http://schemas.openxmlformats.org/officeDocument/2006/relationships/notesMaster" Target="/ppt/notesMasters/notesMaster1.xml" Id="Rd6d0cfeba4b24e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934697632b44206" /><Relationship Type="http://schemas.openxmlformats.org/officeDocument/2006/relationships/notesMaster" Target="/ppt/notesMasters/notesMaster1.xml" Id="R7b6f1284d4a145d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5f98e0a435544d9" /><Relationship Type="http://schemas.openxmlformats.org/officeDocument/2006/relationships/notesMaster" Target="/ppt/notesMasters/notesMaster1.xml" Id="R93a81255e2414bb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d0e1e2b7954435a" /><Relationship Type="http://schemas.openxmlformats.org/officeDocument/2006/relationships/notesMaster" Target="/ppt/notesMasters/notesMaster1.xml" Id="R51c7a87a8f8d499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f2b8960e4244ef5" /><Relationship Type="http://schemas.openxmlformats.org/officeDocument/2006/relationships/notesMaster" Target="/ppt/notesMasters/notesMaster1.xml" Id="Re304267034b544f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56121fe244f4420" /><Relationship Type="http://schemas.openxmlformats.org/officeDocument/2006/relationships/notesMaster" Target="/ppt/notesMasters/notesMaster1.xml" Id="R2e65ac944d0f4bd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d4d0969fb4f4606" /><Relationship Type="http://schemas.openxmlformats.org/officeDocument/2006/relationships/notesMaster" Target="/ppt/notesMasters/notesMaster1.xml" Id="R47e9cdede46f48f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65ead87d0534b94" /><Relationship Type="http://schemas.openxmlformats.org/officeDocument/2006/relationships/notesMaster" Target="/ppt/notesMasters/notesMaster1.xml" Id="R181f3c696a0c45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public discussion deck. Separate observed climate data from forecasts, storage proposals and legal responsibilities. Data reviewed as of 23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the user’s discussion proposals. No national rule requiring 40,000 L per station or 100,000 L per farm was identified. Fire and Rescue Services Act 2004 s38: https://www.legislation.gov.uk/ukpga/2004/21/section/38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analogy is a prompt to discuss evaporation. Liquid water does not float away as a liquid. Water vapour is gaseous. Met Office: https://www.metoffice.gov.uk/blog/2025/how-does-the-water-cycle-affect-uk-weather . USGS: https://www.usgs.gov/water-science-school/science/lakes-and-reservoirs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lakes: https://www.usgs.gov/water-science-school/science/lakes-and-reservoirs . Met Office water cycle: https://www.metoffice.gov.uk/blog/2025/how-does-the-water-cycle-affect-uk-weather . Do not imply evaporation destroys water or guarantees rainfall in the same catchment.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 Office State of the UK Climate 2025: https://www.metoffice.gov.uk/research/climate/maps-and-data/about/state-of-climate . Summer 2026: https://www.metoffice.gov.uk/about-us/news-and-media/media-centre/weather-and-climate-news/2026/summer-2026-provisionally-hottest-on-record-for-the-uk . The 16.5°C figure is seasonal mean temperature, not daily maximum.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Met Office UK HadUK-Grid seasonal data. Tmax: https://www.metoffice.gov.uk/pub/data/weather/uk/climate/datasets/Tmax/date/UK.txt . Tmin: https://www.metoffice.gov.uk/pub/data/weather/uk/climate/datasets/Tmin/date/UK.txt . Rainfall: https://www.metoffice.gov.uk/pub/data/weather/uk/climate/datasets/Rainfall/date/UK.txt . Values rounded to 0.1°C and whole mm. In winter row 2011, December is December 2010.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Met Office UK HadUK-Grid seasonal data. Tmax: https://www.metoffice.gov.uk/pub/data/weather/uk/climate/datasets/Tmax/date/UK.txt . Tmin: https://www.metoffice.gov.uk/pub/data/weather/uk/climate/datasets/Tmin/date/UK.txt . Rainfall: https://www.metoffice.gov.uk/pub/data/weather/uk/climate/datasets/Rainfall/date/UK.txt . Values rounded to 0.1°C and whole mm. In winter row 2011, December is December 2010.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dataset: https://www.metoffice.gov.uk/pub/data/weather/uk/climate/datasets/Rainfall/date/UK.txt . Summer is June–August, annual is Jan–Dec. UK area average is not a Devon forecast.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 Office rainfall source https://www.metoffice.gov.uk/pub/data/weather/uk/climate/datasets/Rainfall/date/UK.txt . The 2011–2025 period is too short to infer a monotonic change in UK summer rainfall. This chart shows interannual variation.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Calculated from Berkeley Earth experimental high-resolution annual anomalies relative to 1951–1980, adding the dataset’s estimated 1951–1980 global mean of 14.107°C: https://storage.googleapis.com/berkeley-earth-temperature-hr/global/Global_TAVG_annual.txt . Preliminary method can change. Absolute global means differ by dataset method, so do not combine numerical levels across providers.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Berkeley Earth annual preliminary high-resolution data https://storage.googleapis.com/berkeley-earth-temperature-hr/global/Global_TAVG_annual.txt . These are absolute estimates for one method and rounded to 0.01°C. Two-year endpoint difference is not a fitted trend.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Copernicus: https://climate.copernicus.eu/copernicus-2025-was-third-hottest-year-record and https://climate.copernicus.eu/climate-indicators/temperature . Berkeley Earth: https://storage.googleapis.com/berkeley-earth-temperature-hr/global/Global_TAVG_annual.txt . NOAA 2025: https://www.ncei.noaa.gov/access/monitoring/monthly-report/global/202513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WMO update https://wmo.int/news/media-centre/el-nino-set-become-very-strong-raising-risks-of-extreme-weather-2027 . Met Office 22 Sep 2026 https://www.metoffice.gov.uk/blog/2026/record-breaking-el-nio-surpasses-previous-benchmarks- . UK autumn 2026 outlook https://www.metoffice.gov.uk/blog/2026/what-does-the-latest-long-range-forecast-tell-us-and-what-role-could-el-nio-play-this-autumn . Global forecast is not a prediction for one UK season.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NOC original account https://www.noc.ac.uk/news/tracking-amoc-20-years-data-highlight-need-ongoing-observation . IPCC AR6 WGI SPM https://www.ipcc.ch/report/ar6/wg1/chapter/summary-for-policymakers/ . One Sverdrup means 1 million cubic metres per second. Trend uncertainty is part of the original NOC quote.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Roof estimate assumes all stated rainfall falls on the roof, 80% captures it and there are no additional losses. Dairy demand government range 68–155 L/cow/day: https://www.daera-ni.gov.uk/articles/water-advice-livestock-farmers . Fire flow is illustrative arithmetic, not a performance guarantee. One litre of water is roughly one kilogram, so 40,000 L is about 40 tonnes and 100,000 L about 100 tonnes excluding structure.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Supplier photos © Hambleys and Tanks Direct, for listing identification in this presentation; obtain permission before reproducing on a public website. Hambleys https://hambleys.co.uk/product/1000-ltr-ibc-container-with-3-outlet-valve-steel-frame-and-plastic-pallet-base-food-grade/ . Tanks Direct https://tanks-direct.co.uk/products/10000-litre-round-water-tank-non-potable . Both prices dynamic. Food-grade-described used IBC is not proof that harvested roof water is safe to drink.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photo © Tanks Direct, for listing identification; get permission for public website reproduction. https://tanks-direct.co.uk/products/40000-litre-bladder-flexible-water-tank-non-potable . 20k product https://tanks-direct.co.uk/products/20000-litre-water-tank . 30k product https://www.directwatertanks.co.uk/enduramaxx-30000-litre-vertical-non-potable-water-tank . Shop categories can include underground, above-ground, bladder, potable-rated material, non-potable use. Delivered price, unloading, foundations and local constraints differ.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 RPS https://www.gov.uk/government/publications/rainwater-harvesting-regulatory-position-statement/rainwater-harvesting-regulatory-position-statement . EA 20,000 L/day https://www.gov.uk/guidance/check-if-you-need-a-licence-to-abstract-water . Planning https://www.planningportal.co.uk/permission/common-projects/outbuildings/ . DWI private supplies https://www.dwi.gov.uk/private-water-supplies/local-authorities/faqs-and-useful-references/ . Water fittings https://www.legislation.gov.uk/uksi/1999/1148/contents and https://www.waterregsuk.co.uk/topics/all-faqs/can-mains-water-supplies-be-connected-to-installations-also-supplied-by-another-alternative-source-of-water/ . Fire s38 https://www.legislation.gov.uk/ukpga/2004/21/section/38 . 20,000 L/day is an abstraction rate, not a tank-size cap.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DWI FAQ on rainwater domestic use incl toilets https://www.dwi.gov.uk/private-water-supplies/local-authorities/faqs-and-useful-references/ . DWI private supply owners https://www.dwi.gov.uk/private-water-supplies/technical-information-notes/pws-regulations/guide-for-private-supply-owners-users/ . Mid Devon PWS registration https://www.middevon.gov.uk/residents/environment/private-water-supplies/ . Water Regs UK cross connection https://www.waterregsuk.co.uk/topics/all-faqs/can-mains-water-supplies-be-connected-to-installations-also-supplied-by-another-alternative-source-of-water/ . No blanket ban on a bucket was found, but classification should be determined by the council.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 https://www.gov.uk/government/publications/rainwater-harvesting-regulatory-position-statement/rainwater-harvesting-regulatory-position-statement . Mid Devon planning https://www.middevon.gov.uk/residents/planning/contact-us-about-planning/ . Mid Devon PWS https://www.middevon.gov.uk/residents/environment/private-water-supplies/ . SWW https://www.southwestwater.co.uk/privacy . DWI https://www.dwi.gov.uk/what-we-do/contact-us/ . These are published institutional contact routes.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Devon &amp; Somerset Fire https://www.dsfire.gov.uk/contact-us . South West Water WRMP29 https://www.southwestwater.co.uk/about-us/what-we-do/engineering-projects/drinking-water/water-resources-management-plan/wrmp29 . NRW https://naturalresourceswales.gov.uk/about-us/contact-us/general-enquiries/?lang=en . SEPA https://beta.sepa.scot/about-sepa/contact-us/ . NIEA https://www.daera-ni.gov.uk/contacts/water-management-unit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open public questions, not assertions that institutions own rain or that proposed capacities are required. Ask for written responses and update the record with dated corrections.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 Office https://www.metoffice.gov.uk/research/climate/maps-and-data/about/state-of-climate ; UK Tmax/Tmin/rain https://www.metoffice.gov.uk/pub/data/weather/uk/climate/datasets/Tmax/date/UK.txt , https://www.metoffice.gov.uk/pub/data/weather/uk/climate/datasets/Tmin/date/UK.txt , https://www.metoffice.gov.uk/pub/data/weather/uk/climate/datasets/Rainfall/date/UK.txt ; Berkeley Earth https://storage.googleapis.com/berkeley-earth-temperature-hr/global/Global_TAVG_annual.txt ; Copernicus https://climate.copernicus.eu/climate-indicators/temperature ; WMO https://wmo.int/news/media-centre/el-nino-set-become-very-strong-raising-risks-of-extreme-weather-2027 ; NOC https://www.noc.ac.uk/news/tracking-amoc-20-years-data-highlight-need-ongoing-observation ; EA rainwater https://www.gov.uk/government/publications/rainwater-harvesting-regulatory-position-statement/rainwater-harvesting-regulatory-position-statement . Fela Kuti’s title “Water No Get Enemy” inspired the water theme; no song lyrics reproduced. Invite substantive dated replies and corrections.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83fddf91684e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63feefba0349a8" /><Relationship Type="http://schemas.openxmlformats.org/officeDocument/2006/relationships/slideLayout" Target="/ppt/slideLayouts/slideLayout1.xml" Id="R9538de9483f84b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38de9483f84b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a39c5d90f47b4" /><Relationship Type="http://schemas.openxmlformats.org/officeDocument/2006/relationships/notesSlide" Target="/ppt/notesSlides/notesSlide1.xml" Id="R0eb615194e7a47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a6139dd17241c5" /><Relationship Type="http://schemas.openxmlformats.org/officeDocument/2006/relationships/notesSlide" Target="/ppt/notesSlides/notesSlide2.xml" Id="R645a83de1d324c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9f4d14f8b4b58" /><Relationship Type="http://schemas.openxmlformats.org/officeDocument/2006/relationships/notesSlide" Target="/ppt/notesSlides/notesSlide3.xml" Id="R6a1b61a54c954b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b11babb50d4b53" /><Relationship Type="http://schemas.openxmlformats.org/officeDocument/2006/relationships/notesSlide" Target="/ppt/notesSlides/notesSlide4.xml" Id="R9fcf7dc2e75348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956f3813f4232" /><Relationship Type="http://schemas.openxmlformats.org/officeDocument/2006/relationships/notesSlide" Target="/ppt/notesSlides/notesSlide5.xml" Id="R7a54e3889a8042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95db44a5d4d45" /><Relationship Type="http://schemas.openxmlformats.org/officeDocument/2006/relationships/notesSlide" Target="/ppt/notesSlides/notesSlide6.xml" Id="R0d69072bde0442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9e4cae0314dc2" /><Relationship Type="http://schemas.openxmlformats.org/officeDocument/2006/relationships/notesSlide" Target="/ppt/notesSlides/notesSlide7.xml" Id="R12cd62415f954d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5f2dea689412b" /><Relationship Type="http://schemas.openxmlformats.org/officeDocument/2006/relationships/notesSlide" Target="/ppt/notesSlides/notesSlide8.xml" Id="R5aa0575dc4dc4f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43adf52af46a9" /><Relationship Type="http://schemas.openxmlformats.org/officeDocument/2006/relationships/chart" Target="/ppt/slides/charts/chart1.xml" Id="R45c80a191c314b98" /><Relationship Type="http://schemas.openxmlformats.org/officeDocument/2006/relationships/notesSlide" Target="/ppt/notesSlides/notesSlide9.xml" Id="R16a923bdfd0142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f0022d0bd406a" /><Relationship Type="http://schemas.openxmlformats.org/officeDocument/2006/relationships/notesSlide" Target="/ppt/notesSlides/notesSlide10.xml" Id="Rd29dd23ce60940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5439bbf894d23" /><Relationship Type="http://schemas.openxmlformats.org/officeDocument/2006/relationships/chart" Target="/ppt/slides/charts/chart2.xml" Id="R96d476412e6c487e" /><Relationship Type="http://schemas.openxmlformats.org/officeDocument/2006/relationships/notesSlide" Target="/ppt/notesSlides/notesSlide11.xml" Id="Re402705db0e2441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cd44c99e84e4b" /><Relationship Type="http://schemas.openxmlformats.org/officeDocument/2006/relationships/notesSlide" Target="/ppt/notesSlides/notesSlide12.xml" Id="R2302256e2ebd46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39443792e4749" /><Relationship Type="http://schemas.openxmlformats.org/officeDocument/2006/relationships/notesSlide" Target="/ppt/notesSlides/notesSlide13.xml" Id="R4e83c4c6b16146b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d6e582fad4470" /><Relationship Type="http://schemas.openxmlformats.org/officeDocument/2006/relationships/notesSlide" Target="/ppt/notesSlides/notesSlide14.xml" Id="R223c98b9d14643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3c5fa502f04dc9" /><Relationship Type="http://schemas.openxmlformats.org/officeDocument/2006/relationships/notesSlide" Target="/ppt/notesSlides/notesSlide15.xml" Id="Rb022de43f0ff4b6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2253485ca41db" /><Relationship Type="http://schemas.openxmlformats.org/officeDocument/2006/relationships/image" Target="/ppt/media/image.jpeg" Id="R689199d7e1694324" /><Relationship Type="http://schemas.openxmlformats.org/officeDocument/2006/relationships/image" Target="/ppt/media/image2.jpeg" Id="Rb9a6be1d89e94277" /><Relationship Type="http://schemas.openxmlformats.org/officeDocument/2006/relationships/notesSlide" Target="/ppt/notesSlides/notesSlide16.xml" Id="Re0501509b8fa45f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4219b0d57843fd" /><Relationship Type="http://schemas.openxmlformats.org/officeDocument/2006/relationships/image" Target="/ppt/media/image3.jpeg" Id="R3751cf9bd2604d57" /><Relationship Type="http://schemas.openxmlformats.org/officeDocument/2006/relationships/notesSlide" Target="/ppt/notesSlides/notesSlide17.xml" Id="R03b67f6b9a4141a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3c8c47c48491b" /><Relationship Type="http://schemas.openxmlformats.org/officeDocument/2006/relationships/notesSlide" Target="/ppt/notesSlides/notesSlide18.xml" Id="R3c73529a4db74b6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2b953ae7c4419" /><Relationship Type="http://schemas.openxmlformats.org/officeDocument/2006/relationships/notesSlide" Target="/ppt/notesSlides/notesSlide19.xml" Id="R72a6c31c578b422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9d4bf41d44f1c" /><Relationship Type="http://schemas.openxmlformats.org/officeDocument/2006/relationships/notesSlide" Target="/ppt/notesSlides/notesSlide20.xml" Id="R899d26ce28e0447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89ea4398d47b3" /><Relationship Type="http://schemas.openxmlformats.org/officeDocument/2006/relationships/notesSlide" Target="/ppt/notesSlides/notesSlide21.xml" Id="Ra67c6889b45340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bebb5276c41df" /><Relationship Type="http://schemas.openxmlformats.org/officeDocument/2006/relationships/notesSlide" Target="/ppt/notesSlides/notesSlide22.xml" Id="R9a6d83d0aee442c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e581a16fa4992" /><Relationship Type="http://schemas.openxmlformats.org/officeDocument/2006/relationships/notesSlide" Target="/ppt/notesSlides/notesSlide23.xml" Id="R0dabc2c268814a5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Summer rain (mm)</c:v>
          </c:tx>
          <c:spPr>
            <a:solidFill xmlns:a="http://schemas.openxmlformats.org/drawingml/2006/main">
              <a:srgbClr val="12647C"/>
            </a:solidFill>
          </c:spPr>
          <c:cat>
            <c:numRef>
              <c:f>'Chart Data'!$A$2:$A$16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'Chart Data'!$B$2:$B$16</c:f>
              <c:numCache>
                <c:formatCode>0</c:formatCode>
                <c:ptCount val="15"/>
                <c:pt idx="0">
                  <c:v>266</c:v>
                </c:pt>
                <c:pt idx="1">
                  <c:v>379</c:v>
                </c:pt>
                <c:pt idx="2">
                  <c:v>186</c:v>
                </c:pt>
                <c:pt idx="3">
                  <c:v>257</c:v>
                </c:pt>
                <c:pt idx="4">
                  <c:v>268</c:v>
                </c:pt>
                <c:pt idx="5">
                  <c:v>260</c:v>
                </c:pt>
                <c:pt idx="6">
                  <c:v>314</c:v>
                </c:pt>
                <c:pt idx="7">
                  <c:v>172</c:v>
                </c:pt>
                <c:pt idx="8">
                  <c:v>331</c:v>
                </c:pt>
                <c:pt idx="9">
                  <c:v>326</c:v>
                </c:pt>
                <c:pt idx="10">
                  <c:v>186</c:v>
                </c:pt>
                <c:pt idx="11">
                  <c:v>162</c:v>
                </c:pt>
                <c:pt idx="12">
                  <c:v>286</c:v>
                </c:pt>
                <c:pt idx="13">
                  <c:v>244</c:v>
                </c:pt>
                <c:pt idx="14">
                  <c:v>215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4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6E9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100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Global mean °C</c:v>
          </c:tx>
          <c:spPr>
            <a:ln xmlns:a="http://schemas.openxmlformats.org/drawingml/2006/main" w="38100">
              <a:solidFill>
                <a:srgbClr val="C46B3E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C46B3E"/>
              </a:solidFill>
            </c:spPr>
          </c:marker>
          <c:cat>
            <c:numRef>
              <c:f>'Chart Data'!$A$2:$A$21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'Chart Data'!$B$2:$B$21</c:f>
              <c:numCache>
                <c:formatCode>0.0</c:formatCode>
                <c:ptCount val="20"/>
                <c:pt idx="0">
                  <c:v>14.78</c:v>
                </c:pt>
                <c:pt idx="1">
                  <c:v>14.77</c:v>
                </c:pt>
                <c:pt idx="2">
                  <c:v>14.65</c:v>
                </c:pt>
                <c:pt idx="3">
                  <c:v>14.78</c:v>
                </c:pt>
                <c:pt idx="4">
                  <c:v>14.86</c:v>
                </c:pt>
                <c:pt idx="5">
                  <c:v>14.74</c:v>
                </c:pt>
                <c:pt idx="6">
                  <c:v>14.76</c:v>
                </c:pt>
                <c:pt idx="7">
                  <c:v>14.78</c:v>
                </c:pt>
                <c:pt idx="8">
                  <c:v>14.84</c:v>
                </c:pt>
                <c:pt idx="9">
                  <c:v>15.01</c:v>
                </c:pt>
                <c:pt idx="10">
                  <c:v>15.14</c:v>
                </c:pt>
                <c:pt idx="11">
                  <c:v>15.04</c:v>
                </c:pt>
                <c:pt idx="12">
                  <c:v>14.96</c:v>
                </c:pt>
                <c:pt idx="13">
                  <c:v>15.08</c:v>
                </c:pt>
                <c:pt idx="14">
                  <c:v>15.12</c:v>
                </c:pt>
                <c:pt idx="15">
                  <c:v>14.96</c:v>
                </c:pt>
                <c:pt idx="16">
                  <c:v>15.01</c:v>
                </c:pt>
                <c:pt idx="17">
                  <c:v>15.32</c:v>
                </c:pt>
                <c:pt idx="18">
                  <c:v>15.39</c:v>
                </c:pt>
                <c:pt idx="19">
                  <c:v>15.29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5.5"/>
          <c:min val="14.5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6E9"/>
              </a:solidFill>
              <a:prstDash val="solid"/>
            </a:ln>
          </c:spPr>
        </c:majorGridlines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0.2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7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65D23-7B43-4F4F-A97D-FECEC5AE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424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5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6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RAINWATER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A859B-2314-4BC3-825D-511983C5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571750"/>
            <a:ext cx="96202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850" b="0">
                <a:solidFill>
                  <a:srgbClr val="DCEB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DCEBEF"/>
                </a:solidFill>
                <a:latin typeface="DejaVu Sans"/>
                <a:ea typeface="DejaVu Sans"/>
                <a:cs typeface="DejaVu Sans"/>
              </a:rPr>
              <a:t>Climate evidence, useful storage and public questions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A7DA5A-75A9-4E0C-B81D-7C03F7D2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62600"/>
            <a:ext cx="885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8ED1D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8ED1D1"/>
                </a:solidFill>
                <a:latin typeface="DejaVu Sans"/>
                <a:ea typeface="DejaVu Sans"/>
                <a:cs typeface="DejaVu Sans"/>
              </a:rPr>
              <a:t>Green Tank  |  23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3919418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C6D1F-154F-4E9D-8F9C-FA77370E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The proposal: store some roof rain for useful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EDC14-D6B6-4288-9AE9-7E9349F4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D8A215-D9D0-4C43-AA51-F250F603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Proposed capacities are examples, not standards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A2833-A86E-4514-9EC7-7713055F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85DE7-F8C8-4111-ABB1-91A7A940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9542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1,000 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9BAD9-9B3B-4871-A910-617A02DF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495425"/>
            <a:ext cx="5657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Caged IBC for a garden or a small non-drinking reserve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E78B9-76EE-4CAB-B552-2755B7AE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574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8594F-4804-4951-A467-B5D7A11F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982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10,000 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5EE77-3EDF-4416-A3B1-29B06CFA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409825"/>
            <a:ext cx="5657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A larger tank for a suitable household, farm building or worksite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D20A4-858D-4C7B-965F-4ED4AEED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18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C185E3-5157-4CE4-8B0D-DBF0EFB1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2422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40,000 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BC3612-DCE5-4520-A3CD-39ED2126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24225"/>
            <a:ext cx="5657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Possible supplementary firefighting supply, if a fire authority judges it useful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5408F-7BD2-4396-8940-91471EA2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862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206230-E602-4B77-9414-3701820B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100,000 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449E9-CB10-4090-AF1A-F71A85C8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238625"/>
            <a:ext cx="5657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Possible farm emergency buffer, sized to actual demand and available roof area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E4FD05-7F9E-43E8-B09E-42F3A527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D3E3EA-BE42-451A-8A57-EBB4E420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8162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The questions are about safe siting, available rain, intended use and who can answer in writing.</a:t>
            </a:r>
          </a:p>
        </p:txBody>
      </p:sp>
    </p:spTree>
    <p:extLst>
      <p:ext uri="{BB962C8B-B14F-4D97-AF65-F5344CB8AC3E}">
        <p14:creationId xmlns:p14="http://schemas.microsoft.com/office/powerpoint/2010/main" val="283150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4D371B-3FA6-4C40-8D13-3A71BB63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Gas from a bottle; water from an open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82390-76B7-458A-A8C9-6CEABA2A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AE693-8CE0-4C01-8FA8-EE7228E9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 water cycle; USGS lakes and reservoirs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332BE-2966-4FD5-9972-D394A938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9511E-9CB5-4684-B8A7-4B588C4D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28775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Your comparison raises a real physical question.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65B80-DB8A-4651-8A92-20E39D8A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09825"/>
            <a:ext cx="10191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A gas released from a bottle mixes into the surrounding air.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0B879-1257-49B1-A7C4-D0A4A7DB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57550"/>
            <a:ext cx="1019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Liquid water at an exposed surface can turn into invisible water vapour. Sunlight, warmth, wind and humidity affect the rate.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D9F3D-9F5F-49ED-AD6E-B0B25A0F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29150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1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Vapour travels, condenses and can fall again as rain. It may return somewhere else.</a:t>
            </a:r>
          </a:p>
        </p:txBody>
      </p:sp>
    </p:spTree>
    <p:extLst>
      <p:ext uri="{BB962C8B-B14F-4D97-AF65-F5344CB8AC3E}">
        <p14:creationId xmlns:p14="http://schemas.microsoft.com/office/powerpoint/2010/main" val="4891224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AE7922-60AF-4BFA-800F-4DF4130E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A lake is an open water store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F3172-19B5-494C-A83A-D7E6D804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72D82-327F-49CA-BFAE-44D11F12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USGS water balance; Met Office water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02D19-A84F-499C-87C0-8B8B9DBC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CB9D9C-DCB0-4CA1-8691-F699270F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00200"/>
            <a:ext cx="10382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Rain, river inflow and groundwater can replenish a lake.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92FE5-4C75-4F98-AE81-C70E555D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10382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Evaporation, river outflow, seepage and withdrawals reduce what remains. The level rises or falls according to the balance.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F9A22-98F1-4A9B-8750-6CAD26E1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00525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A covered tank limits exposure, but stored roof water still needs screening, overflow planning, maintenance and clear labels for non-drinking use.</a:t>
            </a:r>
          </a:p>
        </p:txBody>
      </p:sp>
    </p:spTree>
    <p:extLst>
      <p:ext uri="{BB962C8B-B14F-4D97-AF65-F5344CB8AC3E}">
        <p14:creationId xmlns:p14="http://schemas.microsoft.com/office/powerpoint/2010/main" val="6754338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B946B9-7717-4A90-9C56-D070A5A9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UK climate: observed warming and variable rainfall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70C96-EBBF-4DD5-BC20-DDE9294B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1CA486-5870-4483-9F6A-4B60DA0E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Office, State of the UK Climate 2025; summer 2026 provisional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1BF10-33A7-4BC0-A750-4F384E4B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B8578-32DA-4BAD-85D2-13C0E308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695450"/>
            <a:ext cx="4953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4800" b="1">
                <a:solidFill>
                  <a:srgbClr val="C46B3E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C46B3E"/>
                </a:solidFill>
                <a:latin typeface="DejaVu Sans"/>
                <a:ea typeface="DejaVu Sans"/>
                <a:cs typeface="DejaVu Sans"/>
              </a:rPr>
              <a:t>+1.33°C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34421-58D4-4A15-899A-B7256D05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00325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UK average, 2016–2025 versus 1961–1990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31068-9B6F-446C-8E27-4F8CDB95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1695450"/>
            <a:ext cx="4667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480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16.5°C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7F9AF-656B-445B-8B38-327E9E8C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600325"/>
            <a:ext cx="4857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Provisional UK mean for summer 2026, the warmest summer in the series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4578BA-543E-4C95-90CA-1B99E6EA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219575"/>
            <a:ext cx="10287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2016–2025 winter half-years were 13% wetter than 1961–1990. Heat, rainfall timing and river flows still shape local water shortages.</a:t>
            </a:r>
          </a:p>
        </p:txBody>
      </p:sp>
    </p:spTree>
    <p:extLst>
      <p:ext uri="{BB962C8B-B14F-4D97-AF65-F5344CB8AC3E}">
        <p14:creationId xmlns:p14="http://schemas.microsoft.com/office/powerpoint/2010/main" val="16004192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8BB5C4-C620-4C11-9E26-BD52F6B5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UK seasonal high / low averages, 2011–2018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BFD0B-D7D5-4066-8A6E-F6C1CE53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8CC57-6282-45B2-936A-DB62F2DC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 HadUK-Grid: UK area mean daily maximum / minimum; rain in mm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7E949-FE18-4A76-B663-7F1EE02C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72BD7-66C1-48FE-BAC0-2D3424F9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62075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82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Each pair is the seasonal mean daily maximum / mean daily minimum. It is not the hottest or coldest single day.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66750" y="20002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04875"/>
                <a:gridCol w="1600200"/>
                <a:gridCol w="1600200"/>
                <a:gridCol w="1600200"/>
                <a:gridCol w="1600200"/>
                <a:gridCol w="1695450"/>
                <a:gridCol w="1819275"/>
              </a:tblGrid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Winter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Spring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Autumn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rain</a:t>
                      </a:r>
                    </a:p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 rain</a:t>
                      </a:r>
                    </a:p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5.3 / −0.5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13.5 / 4.8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18.0 / 9.4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14.6 / 7.9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1,163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7.4 / 1.7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12.4 / 4.0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17.7 / 10.2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12.1 / 5.2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379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1,330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 / 0.6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9.8 / 2.2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19.8 / 10.6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13.1 / 6.5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1,084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8.0 / 2.4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13.0 / 5.1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19.3 / 10.4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14.3 / 7.4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1,292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6.9 / 0.9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11.8 / 3.5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18.2 / 9.7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13.6 / 6.4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1,264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8.4 / 2.6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11.8 / 3.6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19.0 / 10.9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13.2 / 6.3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1,096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7.9 / 2.1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13.3 / 5.0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18.8 / 10.7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13.1 / 6.6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314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1,118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0216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2018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6.4 / 0.7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12.1 / 4.1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20.6 / 11.0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13.2 / 6.2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1,053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5EA09-47FE-4456-8DD8-6535977B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3405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Winter uses December of the previous year with January and February shown.</a:t>
            </a:r>
          </a:p>
        </p:txBody>
      </p:sp>
    </p:spTree>
    <p:extLst>
      <p:ext uri="{BB962C8B-B14F-4D97-AF65-F5344CB8AC3E}">
        <p14:creationId xmlns:p14="http://schemas.microsoft.com/office/powerpoint/2010/main" val="14420242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72AC3-AA5E-4668-999C-714A4C48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UK seasonal high / low averages, 2019–2025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7FB4C0-B83F-42CD-B86A-5D0546CF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2ED931-D8EC-4070-B299-187F98BE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 HadUK-Grid: UK area mean daily maximum / minimum; rain in mm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AEDFB-D560-4979-8D1E-A9A14D85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E8FD8-9F82-4463-8EA3-D0BE365F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62075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82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Each pair is the seasonal mean daily maximum / mean daily minimum. It is not the hottest or coldest single day.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66750" y="2000250"/>
          <a:ext xmlns:a="http://schemas.openxmlformats.org/drawingml/2006/main" cx="108204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04875"/>
                <a:gridCol w="1600200"/>
                <a:gridCol w="1600200"/>
                <a:gridCol w="1600200"/>
                <a:gridCol w="1600200"/>
                <a:gridCol w="1695450"/>
                <a:gridCol w="1819275"/>
              </a:tblGrid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Winter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Spring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Autumn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rain</a:t>
                      </a:r>
                    </a:p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 rain</a:t>
                      </a:r>
                    </a:p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2019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8.2 / 2.0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12.6 / 4.2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19.4 / 11.0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12.4 / 5.8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331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1,232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8.1 / 2.5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13.4 / 4.0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18.8 / 10.7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13.4 / 6.6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1,334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6.2 / 0.8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11.4 / 2.8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19.6 / 11.1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14.2 / 7.5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1,106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8.1 / 2.3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13.2 / 4.6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20.6 / 10.9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14.4 / 7.7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1,091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7.3 / 1.3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12.4 / 4.4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19.8 / 11.0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14.2 / 7.3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1,322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8.0 / 2.6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13.1 / 5.7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18.6 / 10.2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13.3 / 6.6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1,269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16719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2025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7.3 / 1.9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14.6 / 4.5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20.7 / 11.6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13.4 / 6.9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215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1,061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86C34-56F0-4567-80F7-76A7CF44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34050"/>
            <a:ext cx="1057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Winter uses December of the previous year with January and February shown.</a:t>
            </a:r>
          </a:p>
        </p:txBody>
      </p:sp>
    </p:spTree>
    <p:extLst>
      <p:ext uri="{BB962C8B-B14F-4D97-AF65-F5344CB8AC3E}">
        <p14:creationId xmlns:p14="http://schemas.microsoft.com/office/powerpoint/2010/main" val="16027386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C38EE1-B918-495F-9940-E19D70D3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UK rainfall year by year, 2011–2025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D9EE6-6E25-42FA-B3A6-7D0DC33A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3911D-E64D-44E8-9B53-CF908383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 HadUK-Grid, UK area mean rainfall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62B24-23CA-4614-A97B-61E7F181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723900" y="1514475"/>
          <a:ext xmlns:a="http://schemas.openxmlformats.org/drawingml/2006/main" cx="5048250" cy="4171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285875"/>
                <a:gridCol w="1809750"/>
                <a:gridCol w="1952625"/>
              </a:tblGrid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 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1,163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379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1,330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1,084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1,292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1,264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1,096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314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1,118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2018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1,053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"/>
          <p:cNvGraphicFramePr/>
          <p:nvPr/>
        </p:nvGraphicFramePr>
        <p:xfrm>
          <a:off xmlns:a="http://schemas.openxmlformats.org/drawingml/2006/main" x="6410325" y="1514475"/>
          <a:ext xmlns:a="http://schemas.openxmlformats.org/drawingml/2006/main" cx="504825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285875"/>
                <a:gridCol w="1809750"/>
                <a:gridCol w="1952625"/>
              </a:tblGrid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Summer 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 mm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2019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331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1,232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2020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1,334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1,106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1,091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1,322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1,269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61963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42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1,061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083CA0-9711-4674-9B4B-791693D9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410200"/>
            <a:ext cx="5029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Examples: 379 mm in summer 2012, 172 mm in 2018 and 162 mm in 2022. UK-wide totals can conceal a local dry spell.</a:t>
            </a:r>
          </a:p>
        </p:txBody>
      </p:sp>
    </p:spTree>
    <p:extLst>
      <p:ext uri="{BB962C8B-B14F-4D97-AF65-F5344CB8AC3E}">
        <p14:creationId xmlns:p14="http://schemas.microsoft.com/office/powerpoint/2010/main" val="6107848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C60E71-AD7F-4A32-82A8-D64D0601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Summer rain varies sharply from year to year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139FE5-A5B1-4EFB-AE0C-64E42CF7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C649CF-ED22-42C8-AF28-EFB7CF68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Met Office HadUK-Grid, UK summer rainfall, millimetres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1FE63-D826-44F5-B58C-6FDEBFA4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790575" y="1609725"/>
          <a:ext xmlns:a="http://schemas.openxmlformats.org/drawingml/2006/main" cx="10620375" cy="39433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5c80a191c314b98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28758-744C-4D14-956B-434E9E81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724525"/>
            <a:ext cx="10334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The trend in temperature does not mean every summer receives less rain.</a:t>
            </a:r>
          </a:p>
        </p:txBody>
      </p:sp>
    </p:spTree>
    <p:extLst>
      <p:ext uri="{BB962C8B-B14F-4D97-AF65-F5344CB8AC3E}">
        <p14:creationId xmlns:p14="http://schemas.microsoft.com/office/powerpoint/2010/main" val="818158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07D10-C6D6-4219-82C0-0373AB3A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Global mean temperature, 2006–2025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F359D-E3C6-4657-AB2D-20D854A2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8C28A-B8BC-4C12-99F8-A51DB5BB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Berkeley Earth preliminary high-resolution series, absolute estimate in °C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A8F6F-9892-47B5-A096-654D6034B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1428750" y="1447800"/>
          <a:ext xmlns:a="http://schemas.openxmlformats.org/drawingml/2006/main" cx="9334500" cy="4524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571750"/>
                <a:gridCol w="2095500"/>
                <a:gridCol w="2571750"/>
              </a:tblGrid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Global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Year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Global °C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15.14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2017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15.04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14.65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14.96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14.78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15.08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14.86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15.12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2011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14.74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14.96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15.01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2013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14.78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2023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15.32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2014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14.84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2024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15.39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  <a:tr h="411307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2015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15.01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2025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5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15.29</a:t>
                      </a:r>
                    </a:p>
                  </a:txBody>
                  <a:tcPr marL="91440" marR="91440" marT="45720" marB="45720" anchor="ctr">
                    <a:solidFill>
                      <a:srgbClr val="E7F5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8929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479A61-65DC-4542-A31D-0C4CB951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Global temperatures rise across the 20-year series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FF36F-0231-4B59-AF42-2A3DD1E3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85150-E249-4637-B040-A0F9F780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Berkeley Earth, same-method absolute estimate, °C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7B8AF-BF32-437A-8710-B5A884B7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904875" y="1562100"/>
          <a:ext xmlns:a="http://schemas.openxmlformats.org/drawingml/2006/main" cx="10334625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6d476412e6c487e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DDB1F-02F4-4F47-BAAE-2B0580D1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10287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2006: 14.78°C     2025: 15.29°C     Change between these endpoints: +0.51°C</a:t>
            </a:r>
          </a:p>
        </p:txBody>
      </p:sp>
    </p:spTree>
    <p:extLst>
      <p:ext uri="{BB962C8B-B14F-4D97-AF65-F5344CB8AC3E}">
        <p14:creationId xmlns:p14="http://schemas.microsoft.com/office/powerpoint/2010/main" val="14973100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D5E08-B2F5-4D7F-AA72-029E4CAE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4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Independent climate sources agree on the warming trend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23B6D-9685-47BE-86F6-8C5AE60B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E3837-E0F7-4F84-8FBF-4E6DB067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Copernicus ERA5; Berkeley Earth; NOAA NCEI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4CFBB-A357-4968-830A-57001DE2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20B5C-C3AB-43B8-AFA9-98A01536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66875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Berkeley Earth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B47B58-F243-484D-82E2-882B9EF4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666875"/>
            <a:ext cx="57531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One consistent 2006–2025 series reaches its highest estimate in 2024.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4DDF0-ECD6-462E-8834-B3C49668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CA0E5-0736-4EFC-AC68-89D9B024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52725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Copernicus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02ED57-1F7F-4A21-9601-C76E489C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752725"/>
            <a:ext cx="57531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ERA5 estimates 2025 at 14.97°C and 0.21 ± 0.03°C warming per decade over 1979–2025.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73008-3562-440F-B486-A4B7FA25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1472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36420-567C-45A7-85D9-F30CD13E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NOAA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50364A-831C-409F-A0BA-9F2F5030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838575"/>
            <a:ext cx="57531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975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Reports global temperature against its own 20th-century reference, so its absolute levels cannot be mixed into the Berkeley chart.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5F33A-4E6C-4FA0-BA77-24FD32EF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0057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A482FD-17CA-4D4D-B8E8-378A28F6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1019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Methods produce different absolute baselines. Compare trends and rankings within each dataset.</a:t>
            </a:r>
          </a:p>
        </p:txBody>
      </p:sp>
    </p:spTree>
    <p:extLst>
      <p:ext uri="{BB962C8B-B14F-4D97-AF65-F5344CB8AC3E}">
        <p14:creationId xmlns:p14="http://schemas.microsoft.com/office/powerpoint/2010/main" val="13954841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8AC8A5-93FA-42EB-AD84-F3F5E13C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218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El Niño raises global heat but does not set UK summer rain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4AE55-D20D-456F-91E7-ED92C595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753D8-3D49-40BD-B816-FEF77FA4F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WMO and Met Office,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C0350-8F1E-463B-8A29-0BCE2D2F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4381C-AA4B-46FF-B624-A6F71CF4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71625"/>
            <a:ext cx="990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Observed and forecast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C1874-D1D4-46DC-880A-93AA5BFF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28825"/>
            <a:ext cx="10477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WMO expects the strong 2026 El Niño to continue through February 2027. The Met Office says a global 2027 temperature record is very likely.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FCFA3-8D5D-4DCD-9C9F-B070174E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24275"/>
            <a:ext cx="981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C46B3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46B3E"/>
                </a:solidFill>
                <a:latin typeface="DejaVu Sans"/>
                <a:ea typeface="DejaVu Sans"/>
                <a:cs typeface="DejaVu Sans"/>
              </a:rPr>
              <a:t>UK outlook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8903D4-7D7C-483C-9719-5D6DCC6C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382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Late autumn and early winter 2026–27 currently favour warmer, wetter or stormier UK conditions. No official forecast establishes a dry UK summer in 2027.</a:t>
            </a:r>
          </a:p>
        </p:txBody>
      </p:sp>
    </p:spTree>
    <p:extLst>
      <p:ext uri="{BB962C8B-B14F-4D97-AF65-F5344CB8AC3E}">
        <p14:creationId xmlns:p14="http://schemas.microsoft.com/office/powerpoint/2010/main" val="8758723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3FA019-6504-49A2-A2C1-EA73377B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121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AMOC: a measured weakening signal with large uncertainty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B55AD-30C6-4DC5-879E-BCD7D846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3FC09-3AC9-4F4A-9C88-9D75FE05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National Oceanography Centre RAPID; IPCC AR6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90FCA-5F52-488E-B4A4-C3F1E36E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0F1AB9-57A6-490A-B0FA-E7B35312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704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502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502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−0.9 ± 0.7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E76BF-D23E-486B-92AA-BBB94E56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19375"/>
            <a:ext cx="1009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Sverdrups per decade over about 20 years at 26°N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30776-B2BF-4182-9A63-A16408C8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95675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RAPID scientists say observations through at least 2034 are needed to test the trend and its cause.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84224-3C91-4E5E-9A26-68D1B137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72025"/>
            <a:ext cx="104775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IPCC expects weakening this century and has medium confidence that abrupt collapse will not occur before 2100. Neither finding dates a UK drought in 2027.</a:t>
            </a:r>
          </a:p>
        </p:txBody>
      </p:sp>
    </p:spTree>
    <p:extLst>
      <p:ext uri="{BB962C8B-B14F-4D97-AF65-F5344CB8AC3E}">
        <p14:creationId xmlns:p14="http://schemas.microsoft.com/office/powerpoint/2010/main" val="19675374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298EC-8FFC-438B-80FC-EFA02C6A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What the proposed reserves could actually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286CE-ADFB-4203-B560-833B3723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FB5BD-2F00-431D-9973-EB3C2416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Illustrative arithmetic; site-specific planning required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33BA6-0CDD-4FF5-B045-C1FB95A8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F9EBB-EF07-43ED-9406-ED0D2F4D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Roof collection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743D21-C659-4481-9766-BD4B8B42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105727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500 m² × 800 mm/year × 80% capture ≈ 320,000 L/year. Refilling 100,000 L would require about 250 mm of rain on that roof.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E9960-4470-4EC1-A014-FFCEDEB7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86125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Farm example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B0AFC-400C-4BC9-8459-F9C51E1D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05225"/>
            <a:ext cx="1057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100 dairy cows using 100 L each per day need about 10,000 L/day. A 100,000 L reserve lasts roughly 10 days before losses or other uses.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38B49D-A0B2-47B0-8D3D-7CF99188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9110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Fire flow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D598C-C135-4DD5-8F7B-37197BD7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1057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40,000 L at 1,000 L/min lasts 40 minutes in simple arithmetic. The fire authority must check actual access, flow and refill.</a:t>
            </a:r>
          </a:p>
        </p:txBody>
      </p:sp>
    </p:spTree>
    <p:extLst>
      <p:ext uri="{BB962C8B-B14F-4D97-AF65-F5344CB8AC3E}">
        <p14:creationId xmlns:p14="http://schemas.microsoft.com/office/powerpoint/2010/main" val="800720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28F7E5-24BD-4429-9415-D92F4AA8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Small and medium tanks people can inspect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61D55-D3F6-4A63-A999-B5DC0A9C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91B5E2-105E-4505-A40A-FEBF50D4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Retailer listings checked 23 September 2026; delivered prices depend on postcode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978DD2-5D95-4457-9659-3EFB98CA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199d7e1694324"/>
          <a:stretch xmlns:a="http://schemas.openxmlformats.org/drawingml/2006/main"/>
        </p:blipFill>
        <p:spPr>
          <a:xfrm xmlns:a="http://schemas.openxmlformats.org/drawingml/2006/main">
            <a:off x="1433513" y="1619250"/>
            <a:ext cx="3095625" cy="309562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6be1d89e94277"/>
          <a:stretch xmlns:a="http://schemas.openxmlformats.org/drawingml/2006/main"/>
        </p:blipFill>
        <p:spPr>
          <a:xfrm xmlns:a="http://schemas.openxmlformats.org/drawingml/2006/main">
            <a:off x="7267575" y="1609725"/>
            <a:ext cx="3086100" cy="30861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8052D-9A1A-4C07-BE2C-9955974A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19650"/>
            <a:ext cx="4305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1,000 L caged IBC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0578B-8015-4233-B9A9-F4E47F8F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48275"/>
            <a:ext cx="44100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Hambleys: used, cleaned, described as food grade. £60 + VAT (£72). Delivery quote needed.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1DE984-0483-4CD4-8392-8CECE59F7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19650"/>
            <a:ext cx="4648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10,000 L round tank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25FD32-6194-4088-8089-4715DC02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48275"/>
            <a:ext cx="4648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Tanks Direct: non-drinking use. £1,134 inc VAT advertised. Postcode shipping and offload need checking.</a:t>
            </a:r>
          </a:p>
        </p:txBody>
      </p:sp>
    </p:spTree>
    <p:extLst>
      <p:ext uri="{BB962C8B-B14F-4D97-AF65-F5344CB8AC3E}">
        <p14:creationId xmlns:p14="http://schemas.microsoft.com/office/powerpoint/2010/main" val="12453741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0C1BD-BF6A-49B9-BED0-20D8EA52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Large storage exists, with different forms and costs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738F7-0114-4712-A374-65325202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2BA561-74FD-4F9E-AD43-AAD25636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Retailer examples and delivery details checked 23 September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D1D2D-E19D-44E9-93A4-2FF728CF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51cf9bd2604d57"/>
          <a:stretch xmlns:a="http://schemas.openxmlformats.org/drawingml/2006/main"/>
        </p:blipFill>
        <p:spPr>
          <a:xfrm xmlns:a="http://schemas.openxmlformats.org/drawingml/2006/main">
            <a:off x="1524000" y="1628775"/>
            <a:ext cx="3333750" cy="3333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2E75C-EFE8-4E37-83F0-4624A02B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09725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40,000 L flexible bladder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61BAD-A4A5-4A21-809B-4F8C7224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95525"/>
            <a:ext cx="489585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Tanks Direct advertises a non-drinking bladder at £2,788.80 inc VAT. Verify the delivered cost, footprint, support and fire-service suitability.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0921F-2938-44CB-AE05-A295DDC0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05275"/>
            <a:ext cx="49149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20,000 L rigid tanks and 30,000 L vertical tanks are also listed. A 100,000 L farm reserve could require multiple tanks or a designed system.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DFA2C-A051-417E-B351-C0691484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657850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72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A full 40,000 L store carries roughly 40 tonnes of water.</a:t>
            </a:r>
          </a:p>
        </p:txBody>
      </p:sp>
    </p:spTree>
    <p:extLst>
      <p:ext uri="{BB962C8B-B14F-4D97-AF65-F5344CB8AC3E}">
        <p14:creationId xmlns:p14="http://schemas.microsoft.com/office/powerpoint/2010/main" val="16261327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FD27F-7B96-42D6-95E7-7F8462A06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Which England rules can apply to rainwater storage?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80281-8C61-4AF0-A5DC-E7773C9E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AF491-628D-4A06-9DE1-6E91F7FA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Each authority has a defined role; rules differ across the 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12EAB-B9DB-4BDF-A3FA-44BBBC51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47700" y="1457325"/>
          <a:ext xmlns:a="http://schemas.openxmlformats.org/drawingml/2006/main" cx="10896600" cy="4591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9775"/>
                <a:gridCol w="3209925"/>
                <a:gridCol w="5676900"/>
              </a:tblGrid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Activity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Authority / rule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Practical result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Isolated roof rain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Environment Agency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Generally no abstraction licence under its conditions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River or groundwater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Environment Agency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different activity; &gt;20,000 L/day likely needs a licence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Tank location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Local planning authority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Site, scale, land status and structure can matter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Domestic rain supply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Council / private water rules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Council decides registration and health duties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Mains connection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Water undertaker / fittings rules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Keep mains protected from backflow and cross-connection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5864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Firefighting supply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Fire and rescue authority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Adequate water duty; no 40,000 L per-station law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3502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058497-80E7-4DC1-ADE0-77E848CF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Drinking, toilets and the mains need different checks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D7DE6-CB38-40EF-8989-1D64FD4F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7F2BA-0F55-4986-94C4-8965ACBC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DWI private supply guidance; Water Fittings Regulations 1999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BFEB7-9177-4766-BD34-6ADA9ECE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72C9F-D582-4FE7-9499-61A4D94F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28775"/>
            <a:ext cx="2362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Garden 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7374F-C61A-49A8-AD35-12984663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628775"/>
            <a:ext cx="57721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Rainwater used separately for a garden avoids any mains pipe connection.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E9057-5FD8-4BCE-B00E-B261888D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90775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985706-2DE5-4EF0-8FC6-2AD9A885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2362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Bucket flush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D3E13-22D2-4894-9E22-7B219CEF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667000"/>
            <a:ext cx="57721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975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Pouring a separate bucket into a toilet pan creates no plumbing cross-connection. Ask the council about the exact domestic-supply position.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CAC382-DFF1-44C0-A896-4BB89D5A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09AB34-F1AE-4C8A-8DF0-5752615B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2362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Plumbed toilets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C1ABD-02C0-4D75-8B48-6CD55DDA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810000"/>
            <a:ext cx="57721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975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DWI says a domestic rainwater system for toilet flushing can fall within private-water-supply rules. The mains must be protected.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E4B097-560C-478A-84B3-B4948CE1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10077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E6E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5E1D87-B2EE-44D2-A22C-89442B02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24475"/>
            <a:ext cx="10191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Treatment is possible, but a tank labelled food grade and a filter alone do not prove that roof water is safe to drink.</a:t>
            </a:r>
          </a:p>
        </p:txBody>
      </p:sp>
    </p:spTree>
    <p:extLst>
      <p:ext uri="{BB962C8B-B14F-4D97-AF65-F5344CB8AC3E}">
        <p14:creationId xmlns:p14="http://schemas.microsoft.com/office/powerpoint/2010/main" val="77890356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2804E-C16E-466F-A3FF-7253B9E4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Written contacts: England and a Mid Devon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BC8E5-5334-493D-977C-617A8F4F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850F2-5FEB-43E1-A3F9-24E51562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Institutional addresses from official contact pages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478F6-FAD1-46D8-A54E-121E9A93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76275" y="1647825"/>
          <a:ext xmlns:a="http://schemas.openxmlformats.org/drawingml/2006/main" cx="10839450" cy="3886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62225"/>
                <a:gridCol w="3219450"/>
                <a:gridCol w="5057775"/>
              </a:tblGrid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Institution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Reason to write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Written contact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Environment Agency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Rainwater statement / abstraction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enquiries@environment-agency.gov.uk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Mid Devon planning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 a tank permitted at this site?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middevon.gov.uk/residents/planning/contact-us-about-planning/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Mid Devon health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Private supply classification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health@middevon.gov.uk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South West Water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Mains fittings / backflow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customercontact@southwestwater.co.uk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47700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Drinking Water Inspectorate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National quality guidance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dwi.enquiries@defra.gov.uk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2A82B-3F29-4953-995C-EFC855D0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781675"/>
            <a:ext cx="10267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Outside Mid Devon, substitute your own council and water undertaker.</a:t>
            </a:r>
          </a:p>
        </p:txBody>
      </p:sp>
    </p:spTree>
    <p:extLst>
      <p:ext uri="{BB962C8B-B14F-4D97-AF65-F5344CB8AC3E}">
        <p14:creationId xmlns:p14="http://schemas.microsoft.com/office/powerpoint/2010/main" val="2655659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23762-C597-49BF-B757-F58A6896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Fire planning and the other UK nations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2311F-E25A-4373-B542-5BBF4522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6DDA0E-5A62-405B-898B-D0A7C29F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Written contacts for the right jurisdiction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BDC9D-CD1A-4A8F-A11F-1B916134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76275" y="1562100"/>
          <a:ext xmlns:a="http://schemas.openxmlformats.org/drawingml/2006/main" cx="1083945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3362325"/>
                <a:gridCol w="4714875"/>
              </a:tblGrid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Institution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Relevant role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Written contact</a:t>
                      </a:r>
                    </a:p>
                  </a:txBody>
                  <a:tcPr marL="91440" marR="91440" marT="45720" marB="45720" anchor="ctr">
                    <a:solidFill>
                      <a:srgbClr val="102734"/>
                    </a:solidFill>
                  </a:tcPr>
                </a:tc>
              </a:tr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Devon &amp; Somerset Fire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Fire water needs and suitable stores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comments@dsfire.gov.uk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South West Water WRMP29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Water resource proposals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WRMP29@pennon-group.co.uk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Natural Resources Wales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Welsh abstraction questions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enquiries@naturalresourceswales.gov.uk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SEPA, Scotland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Scottish abstraction questions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beta.sepa.scot/about-sepa/contact-us/</a:t>
                      </a:r>
                    </a:p>
                  </a:txBody>
                  <a:tcPr marL="91440" marR="91440" marT="45720" marB="45720" anchor="ctr">
                    <a:solidFill>
                      <a:srgbClr val="F7FAFB"/>
                    </a:solidFill>
                  </a:tcPr>
                </a:tc>
              </a:tr>
              <a:tr h="642938"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1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NIEA, Northern Ireland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NI abstraction and impoundment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tIns="38100" rIns="76200" bIns="38100">
                      <a:normAutofit/>
                    </a:bodyPr>
                    <a:lstStyle/>
                    <a:p>
                      <a:r>
                        <a:rPr sz="1275" b="0">
                          <a:solidFill>
                            <a:srgbClr val="16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ail@daera-ni.gov.uk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EE66E-BA09-4924-896B-F4FE8F43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127E8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27E81"/>
                </a:solidFill>
                <a:latin typeface="DejaVu Sans"/>
                <a:ea typeface="DejaVu Sans"/>
                <a:cs typeface="DejaVu Sans"/>
              </a:rPr>
              <a:t>Each nation has its own planning and private supply framework. An England position statement cannot answer for all four nations.</a:t>
            </a:r>
          </a:p>
        </p:txBody>
      </p:sp>
    </p:spTree>
    <p:extLst>
      <p:ext uri="{BB962C8B-B14F-4D97-AF65-F5344CB8AC3E}">
        <p14:creationId xmlns:p14="http://schemas.microsoft.com/office/powerpoint/2010/main" val="9979003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1D13C5-F41F-46D4-956E-82E13628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Questions to ask after the facts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C8783-BFB8-4862-A66A-7E3D3164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487E6-6BE0-4A9A-9D29-484B3B72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Written answers and published legal grounds help everyone judge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E0BFC-E2CB-4079-A596-5558C7E0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6D222-EBAB-4504-B279-8F169980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4668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1. At a named property, what rule would require permission for an isolated roof-fed tank?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3A615-2572-439E-9766-45377999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219325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2. If an authority restricts a system, what exact law, site facts and health or environmental reason apply?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289A3-E5C2-49CF-8943-AF339C7B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97180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3. How should rainwater for toilets be separated from the drinking-water mains?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8DD99-4C5C-416A-9A0A-ED0336EC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724275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4. Would a proposed 40,000 L supply help the local fire service in practice?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D9CBEE-2F01-457E-8378-9040EB8F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4767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5. What roof, demand and drought assumptions would justify 100,000 L on a particular farm?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A4FFD-BDB2-40E1-A7B0-29CA4E3F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229225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6. What evidence, if any, could support a UK summer 2027 drought forecast?</a:t>
            </a:r>
          </a:p>
        </p:txBody>
      </p:sp>
    </p:spTree>
    <p:extLst>
      <p:ext uri="{BB962C8B-B14F-4D97-AF65-F5344CB8AC3E}">
        <p14:creationId xmlns:p14="http://schemas.microsoft.com/office/powerpoint/2010/main" val="18212338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9F532-9D0F-4339-A171-DDE1130E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2734"/>
                </a:solidFill>
                <a:latin typeface="DejaVu Sans"/>
                <a:ea typeface="DejaVu Sans"/>
                <a:cs typeface="DejaVu Sans"/>
              </a:rPr>
              <a:t>Evidence, replies and the reader’s own judgement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D8526-D89F-44E1-AA76-A5E2D5AA3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19200"/>
            <a:ext cx="10839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6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801B56-A9BC-4956-8AB7-AD35D7A1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91275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Primary source links are also in each slide’s notes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E2C6B-CDC2-4574-A32B-F67FC76C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717D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24932-9273-4D9E-B3D6-7BFF0233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6192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Observations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93067-187A-4236-ABD5-0E2B82CB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028825"/>
            <a:ext cx="1038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Met Office UK datasets and State of the UK Climate; Berkeley Earth; Copernicus.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FF2809-923D-4FDB-A0B8-03878CE1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48000"/>
            <a:ext cx="647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Forecasts and uncertainties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58B929-3091-4A0E-8658-4DB06622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476625"/>
            <a:ext cx="10382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WMO and Met Office for El Niño; NOC and IPCC for AMOC. No evidence here predicts UK summer 2027 drought.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DB79D2-63A3-4E08-BF63-9BBCCD1A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958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647C"/>
                </a:solidFill>
                <a:latin typeface="DejaVu Sans"/>
                <a:ea typeface="DejaVu Sans"/>
                <a:cs typeface="DejaVu Sans"/>
              </a:rPr>
              <a:t>Law and local answers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5C2FA-C6A0-41D3-92B9-284919DC1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124450"/>
            <a:ext cx="10382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63746"/>
                </a:solidFill>
                <a:latin typeface="DejaVu Sans"/>
                <a:ea typeface="DejaVu Sans"/>
                <a:cs typeface="DejaVu Sans"/>
              </a:rPr>
              <a:t>Environment Agency, DWI, the local council, the water company and the fire authority can give a written answer on a real plan.</a:t>
            </a:r>
          </a:p>
        </p:txBody>
      </p:sp>
    </p:spTree>
    <p:extLst>
      <p:ext uri="{BB962C8B-B14F-4D97-AF65-F5344CB8AC3E}">
        <p14:creationId xmlns:p14="http://schemas.microsoft.com/office/powerpoint/2010/main" val="12549519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2026-09-23T14:02:12.2770000Z</dcterms:created>
  <dcterms:modified xsi:type="dcterms:W3CDTF">2026-09-23T14:02:12.2770000Z</dcterms:modified>
</coreProperties>
</file>