
<file path=[Content_Types].xml><?xml version="1.0" encoding="utf-8"?>
<Types xmlns="http://schemas.openxmlformats.org/package/2006/content-types">
  <Default Extension="xml" ContentType="application/vnd.openxmlformats-package.core-properties+xml"/>
  <Default Extension="jpeg" ContentType="image/jpeg"/>
  <Default Extension="bin" ContentType="image/webp"/>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1c520d9a38d468a" /><Relationship Type="http://schemas.openxmlformats.org/officeDocument/2006/relationships/extended-properties" Target="/docProps/app.xml" Id="Rfcee1e2558f345f2" /><Relationship Type="http://schemas.openxmlformats.org/officeDocument/2006/relationships/officeDocument" Target="/ppt/presentation.xml" Id="R256ff983cf5d4e55" /></Relationships>
</file>

<file path=ppt/presentation.xml><?xml version="1.0" encoding="utf-8"?>
<p:presentation xmlns:p="http://schemas.openxmlformats.org/presentationml/2006/main">
  <p:sldMasterIdLst>
    <p:sldMasterId xmlns:r="http://schemas.openxmlformats.org/officeDocument/2006/relationships" id="2147483648" r:id="R999f8b2358fa45c5"/>
  </p:sldMasterIdLst>
  <p:notesMasterIdLst>
    <p:notesMasterId xmlns:r="http://schemas.openxmlformats.org/officeDocument/2006/relationships" r:id="R1b99a0194c6c40c8"/>
  </p:notesMasterIdLst>
  <p:sldIdLst>
    <p:sldId xmlns:r="http://schemas.openxmlformats.org/officeDocument/2006/relationships" id="256" r:id="R09aa880d08a04d9d"/>
    <p:sldId xmlns:r="http://schemas.openxmlformats.org/officeDocument/2006/relationships" id="257" r:id="R02d0dbcb257b4ea2"/>
    <p:sldId xmlns:r="http://schemas.openxmlformats.org/officeDocument/2006/relationships" id="258" r:id="Rf3bbcc62f58d4597"/>
    <p:sldId xmlns:r="http://schemas.openxmlformats.org/officeDocument/2006/relationships" id="259" r:id="R7b487ffced1a478e"/>
    <p:sldId xmlns:r="http://schemas.openxmlformats.org/officeDocument/2006/relationships" id="260" r:id="R8cafa01f33204e12"/>
    <p:sldId xmlns:r="http://schemas.openxmlformats.org/officeDocument/2006/relationships" id="261" r:id="Reedbbba5a12f42c8"/>
    <p:sldId xmlns:r="http://schemas.openxmlformats.org/officeDocument/2006/relationships" id="262" r:id="R9a4ec54b17834472"/>
    <p:sldId xmlns:r="http://schemas.openxmlformats.org/officeDocument/2006/relationships" id="263" r:id="Rd50bc5e2335b4c9e"/>
    <p:sldId xmlns:r="http://schemas.openxmlformats.org/officeDocument/2006/relationships" id="264" r:id="R39719e9ebc22457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e1d8465d4264b42" /><Relationship Type="http://schemas.openxmlformats.org/officeDocument/2006/relationships/slideMaster" Target="/ppt/slideMasters/slideMaster1.xml" Id="R999f8b2358fa45c5" /><Relationship Type="http://schemas.openxmlformats.org/officeDocument/2006/relationships/notesMaster" Target="/ppt/notesMasters/notesMaster1.xml" Id="R1b99a0194c6c40c8" /><Relationship Type="http://schemas.openxmlformats.org/officeDocument/2006/relationships/presProps" Target="/ppt/presProps.xml" Id="R523bb074d9a24e86" /><Relationship Type="http://schemas.openxmlformats.org/officeDocument/2006/relationships/tableStyles" Target="/ppt/tableStyles.xml" Id="R8bda93a3986b44b5" /><Relationship Type="http://schemas.openxmlformats.org/officeDocument/2006/relationships/slide" Target="/ppt/slides/slide1.xml" Id="R09aa880d08a04d9d" /><Relationship Type="http://schemas.openxmlformats.org/officeDocument/2006/relationships/slide" Target="/ppt/slides/slide2.xml" Id="R02d0dbcb257b4ea2" /><Relationship Type="http://schemas.openxmlformats.org/officeDocument/2006/relationships/slide" Target="/ppt/slides/slide3.xml" Id="Rf3bbcc62f58d4597" /><Relationship Type="http://schemas.openxmlformats.org/officeDocument/2006/relationships/slide" Target="/ppt/slides/slide4.xml" Id="R7b487ffced1a478e" /><Relationship Type="http://schemas.openxmlformats.org/officeDocument/2006/relationships/slide" Target="/ppt/slides/slide5.xml" Id="R8cafa01f33204e12" /><Relationship Type="http://schemas.openxmlformats.org/officeDocument/2006/relationships/slide" Target="/ppt/slides/slide6.xml" Id="Reedbbba5a12f42c8" /><Relationship Type="http://schemas.openxmlformats.org/officeDocument/2006/relationships/slide" Target="/ppt/slides/slide7.xml" Id="R9a4ec54b17834472" /><Relationship Type="http://schemas.openxmlformats.org/officeDocument/2006/relationships/slide" Target="/ppt/slides/slide8.xml" Id="Rd50bc5e2335b4c9e" /><Relationship Type="http://schemas.openxmlformats.org/officeDocument/2006/relationships/slide" Target="/ppt/slides/slide9.xml" Id="R39719e9ebc22457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c2e4787808b4d9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c44b9d6bdf84ca0" /><Relationship Type="http://schemas.openxmlformats.org/officeDocument/2006/relationships/notesMaster" Target="/ppt/notesMasters/notesMaster1.xml" Id="R558cdeab9d274f3d" /></Relationships>
</file>

<file path=ppt/notesSlides/_rels/notesSlide2.xml.rels>&#65279;<?xml version="1.0" encoding="utf-8"?><Relationships xmlns="http://schemas.openxmlformats.org/package/2006/relationships"><Relationship Type="http://schemas.openxmlformats.org/officeDocument/2006/relationships/slide" Target="/ppt/slides/slide2.xml" Id="Re0aed66e5d814448" /><Relationship Type="http://schemas.openxmlformats.org/officeDocument/2006/relationships/notesMaster" Target="/ppt/notesMasters/notesMaster1.xml" Id="R9d2e342bf4aa413b" /></Relationships>
</file>

<file path=ppt/notesSlides/_rels/notesSlide3.xml.rels>&#65279;<?xml version="1.0" encoding="utf-8"?><Relationships xmlns="http://schemas.openxmlformats.org/package/2006/relationships"><Relationship Type="http://schemas.openxmlformats.org/officeDocument/2006/relationships/slide" Target="/ppt/slides/slide3.xml" Id="Racb72879547e41aa" /><Relationship Type="http://schemas.openxmlformats.org/officeDocument/2006/relationships/notesMaster" Target="/ppt/notesMasters/notesMaster1.xml" Id="Rb2d3379582694ace" /></Relationships>
</file>

<file path=ppt/notesSlides/_rels/notesSlide4.xml.rels>&#65279;<?xml version="1.0" encoding="utf-8"?><Relationships xmlns="http://schemas.openxmlformats.org/package/2006/relationships"><Relationship Type="http://schemas.openxmlformats.org/officeDocument/2006/relationships/slide" Target="/ppt/slides/slide4.xml" Id="R637a1d72b5da4c0d" /><Relationship Type="http://schemas.openxmlformats.org/officeDocument/2006/relationships/notesMaster" Target="/ppt/notesMasters/notesMaster1.xml" Id="Ree3fb867c89c4757" /></Relationships>
</file>

<file path=ppt/notesSlides/_rels/notesSlide5.xml.rels>&#65279;<?xml version="1.0" encoding="utf-8"?><Relationships xmlns="http://schemas.openxmlformats.org/package/2006/relationships"><Relationship Type="http://schemas.openxmlformats.org/officeDocument/2006/relationships/slide" Target="/ppt/slides/slide5.xml" Id="R0fd4078d75de45c8" /><Relationship Type="http://schemas.openxmlformats.org/officeDocument/2006/relationships/notesMaster" Target="/ppt/notesMasters/notesMaster1.xml" Id="Rccd2773ca23e4700" /></Relationships>
</file>

<file path=ppt/notesSlides/_rels/notesSlide6.xml.rels>&#65279;<?xml version="1.0" encoding="utf-8"?><Relationships xmlns="http://schemas.openxmlformats.org/package/2006/relationships"><Relationship Type="http://schemas.openxmlformats.org/officeDocument/2006/relationships/slide" Target="/ppt/slides/slide6.xml" Id="Re6464ffc291040a0" /><Relationship Type="http://schemas.openxmlformats.org/officeDocument/2006/relationships/notesMaster" Target="/ppt/notesMasters/notesMaster1.xml" Id="R428ded934d1a4634" /></Relationships>
</file>

<file path=ppt/notesSlides/_rels/notesSlide7.xml.rels>&#65279;<?xml version="1.0" encoding="utf-8"?><Relationships xmlns="http://schemas.openxmlformats.org/package/2006/relationships"><Relationship Type="http://schemas.openxmlformats.org/officeDocument/2006/relationships/slide" Target="/ppt/slides/slide7.xml" Id="R6eb7263e7704493f" /><Relationship Type="http://schemas.openxmlformats.org/officeDocument/2006/relationships/notesMaster" Target="/ppt/notesMasters/notesMaster1.xml" Id="Rb0183004ab5a4e32" /></Relationships>
</file>

<file path=ppt/notesSlides/_rels/notesSlide8.xml.rels>&#65279;<?xml version="1.0" encoding="utf-8"?><Relationships xmlns="http://schemas.openxmlformats.org/package/2006/relationships"><Relationship Type="http://schemas.openxmlformats.org/officeDocument/2006/relationships/slide" Target="/ppt/slides/slide8.xml" Id="Rb432b01fcfce4f6a" /><Relationship Type="http://schemas.openxmlformats.org/officeDocument/2006/relationships/notesMaster" Target="/ppt/notesMasters/notesMaster1.xml" Id="Ra7cedbc1198c4135" /></Relationships>
</file>

<file path=ppt/notesSlides/_rels/notesSlide9.xml.rels>&#65279;<?xml version="1.0" encoding="utf-8"?><Relationships xmlns="http://schemas.openxmlformats.org/package/2006/relationships"><Relationship Type="http://schemas.openxmlformats.org/officeDocument/2006/relationships/slide" Target="/ppt/slides/slide9.xml" Id="R1a2499130ae841a7" /><Relationship Type="http://schemas.openxmlformats.org/officeDocument/2006/relationships/notesMaster" Target="/ppt/notesMasters/notesMaster1.xml" Id="R8d4d7e437515460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the idea: a visible local workshop which turns selected recovered materials into products people need and can buy. The photograph shows an existing Precious Plastic workspace, not a facility built for this proposal. Precious Plastic describes a real converted shipping container, exhibited at Dutch Design Week and later deployed with Parley in the Maldives. The workshop is a precedent for layout and access, not a supplier quotation or proof of the proposed budget.</a:t>
            </a:r>
          </a:p>
          <a:p xmlns:a="http://schemas.openxmlformats.org/drawingml/2006/main">
            <a:r>
              <a:t>Source: https://www.preciousplastic.com/our-solutions/shipping-container</a:t>
            </a:r>
          </a:p>
          <a:p xmlns:a="http://schemas.openxmlformats.org/drawingml/2006/main">
            <a:r>
              <a:t>Photo: Precious Plastic, https://cdn.prod.website-files.com/655b100fbab8837a5755c8a0/6a55c5f09a23e909fce41dea_Solutions-Container-cover.jpg</a:t>
            </a:r>
          </a:p>
          <a:p xmlns:a="http://schemas.openxmlformats.org/drawingml/2006/main">
            <a:r>
              <a:t>Research checked 10 October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slide describes our proposal, not a completed project. A local facility would accept only materials for which it has a safe process and a buyer or use. Keep reuse ahead of reprocessing where practical. The proposed shop and batch records address the user's aim of giving residents confidence that collection leads to useful outputs. The product photograph illustrates the range of objects the Precious Plastic community makes, not products already made by our project. Plastic and metal work require different machinery, quality checks and operating controls.</a:t>
            </a:r>
          </a:p>
          <a:p xmlns:a="http://schemas.openxmlformats.org/drawingml/2006/main">
            <a:r>
              <a:t>Photo and product source: https://www.preciousplastic.com/</a:t>
            </a:r>
          </a:p>
          <a:p xmlns:a="http://schemas.openxmlformats.org/drawingml/2006/main">
            <a:r>
              <a:t>Photo asset: https://cdn.prod.website-files.com/655b100fbab8837a5755c8a0/6a55ccae3911dee91ddd8b0d_5e06d156ed2a273e066bde58_hero-landing-products.jpg</a:t>
            </a:r>
          </a:p>
          <a:p xmlns:a="http://schemas.openxmlformats.org/drawingml/2006/main">
            <a:r>
              <a:t>Proposal basis: Local Recycling and Manufacturing Paper, prepared 10 October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Nzambi Matee founded Gjenge Makers in Kenya. UNEP's December 2020 profile documents her development work and the installation at Mukuru Skills Training Centre. This is evidence of a concrete community use, not a current production total or a general claim that plastic pavers outperform every alternative. Partner Impacc also describes opportunities for women, young people and waste collectors. The lesson for our project is to select a useful, repeatable product and match its formulation to its job. Pavers and house wall blocks are different applications.</a:t>
            </a:r>
          </a:p>
          <a:p xmlns:a="http://schemas.openxmlformats.org/drawingml/2006/main">
            <a:r>
              <a:t>Sources: https://www.unep.org/news-and-stories/story/building-blocks-greener-nairobi</a:t>
            </a:r>
          </a:p>
          <a:p xmlns:a="http://schemas.openxmlformats.org/drawingml/2006/main">
            <a:r>
              <a:t>https://impacc.org/portfolio/gjenge-makers</a:t>
            </a:r>
          </a:p>
          <a:p xmlns:a="http://schemas.openxmlformats.org/drawingml/2006/main">
            <a:r>
              <a:t>Portrait source: https://www.unep.org/news-and-stories/story/meet-seven-women-saving-planet</a:t>
            </a:r>
          </a:p>
          <a:p xmlns:a="http://schemas.openxmlformats.org/drawingml/2006/main">
            <a:r>
              <a:t>Photograph: Georgina Smith / UNEP, https://cdn.unenvironment.org/s3fs-public/inline-images/Nzambi_Matee_2020_UNEP_Young_Champions_of_the_Earth_winner_credit_Georgina_Smith_UNEP115-compressed.jpg?VersionId=null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Conceptos Plásticos co-founders Isabel Cristina Gámez and Óscar Andrés Méndez developed a modular construction system in Colombia and worked with UNICEF in Côte d'Ivoire. UNICEF USA's article dated 3 May 2024 reports 383 classrooms and 19,150 children in its main text. An older photograph caption on that page still states 167 classrooms, so the figures on this slide follow the dated main article. They are reported cumulative outcomes, not independently audited 2026 totals. The same article describes stronger bargaining through women's recycling collectives. Structural systems require application-specific engineering and approval.</a:t>
            </a:r>
          </a:p>
          <a:p xmlns:a="http://schemas.openxmlformats.org/drawingml/2006/main">
            <a:r>
              <a:t>Founders and portrait: https://conceptosplasticos.com/content/history.html</a:t>
            </a:r>
          </a:p>
          <a:p xmlns:a="http://schemas.openxmlformats.org/drawingml/2006/main">
            <a:r>
              <a:t>Impact: https://www.unicefusa.org/stories/benefits-building-classrooms-out-recycled-plastic-bricks</a:t>
            </a:r>
          </a:p>
          <a:p xmlns:a="http://schemas.openxmlformats.org/drawingml/2006/main">
            <a:r>
              <a:t>Portrait asset: https://conceptosplasticos.com/content/images/history_01_CPWeb.jpg</a:t>
            </a:r>
          </a:p>
          <a:p xmlns:a="http://schemas.openxmlformats.org/drawingml/2006/main">
            <a:r>
              <a:t>School photograph: © UNICEF/UN0616754/Dejongh, https://www.unicefusa.org/sites/default/files/styles/full_width/public/2024-05/UN0616754%20%281%29.jpg.webp?itok=J9QUtyky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Heidi Kujawa is identified as ByFusion's founder and CEO in the Nexus PMG interview published 12 November 2021. ByFusion describes ByBlock as a construction product made from recovered plastic. The City of Tucson reported that its 2022 pilot had led to benches in Himmel Park and San Gabriel pocket park and an enclosure at El Pueblo Community Center. That early pilot shipped collected plastic to California for processing, so it is evidence of visible local products, not proof that all processing was local. This deck makes no claim about 2026 factory operations or universal acceptance of every plastic.</a:t>
            </a:r>
          </a:p>
          <a:p xmlns:a="http://schemas.openxmlformats.org/drawingml/2006/main">
            <a:r>
              <a:t>Founder: https://medium.com/bigger-than-us/173-heidi-kujawa-ceo-and-founder-of-byfusion-a96a64b38e38</a:t>
            </a:r>
          </a:p>
          <a:p xmlns:a="http://schemas.openxmlformats.org/drawingml/2006/main">
            <a:r>
              <a:t>Product: https://byfusion.com/pages/about</a:t>
            </a:r>
          </a:p>
          <a:p xmlns:a="http://schemas.openxmlformats.org/drawingml/2006/main">
            <a:r>
              <a:t>Completed community installations: https://content.govdelivery.com/accounts/AZTUCSON/bulletins/3408f62</a:t>
            </a:r>
          </a:p>
          <a:p xmlns:a="http://schemas.openxmlformats.org/drawingml/2006/main">
            <a:r>
              <a:t>Portrait: Nexus PMG / Bigger Than Us, cropped from https://miro.medium.com/v2/resize:fit:1358/1*ujomWCxO6DrAWTggak7YAA.png</a:t>
            </a:r>
          </a:p>
          <a:p xmlns:a="http://schemas.openxmlformats.org/drawingml/2006/main">
            <a:r>
              <a:t>ByBlock photograph: ByFusion, https://byfusion.com/cdn/shop/files/ByBlock-close-up_2new_Slide1BG_1.jpg?v=1716234194&amp;width=2400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Dave Hakkens started Precious Plastic as a graduation project in 2013. The wider community, rather than one founder alone, develops workshops and products. Its open plans offer a practical starting point for local capability and training. The 2024 impact survey collected responses from 184 organisations and reports 530 employees. These figures cover participating organisations and are self-reported and unaudited. They do not measure all global recyclers, new jobs attributable to one investment, or expected staffing for our facility.</a:t>
            </a:r>
          </a:p>
          <a:p xmlns:a="http://schemas.openxmlformats.org/drawingml/2006/main">
            <a:r>
              <a:t>Origins: https://www.preciousplastic.com/about/mission</a:t>
            </a:r>
          </a:p>
          <a:p xmlns:a="http://schemas.openxmlformats.org/drawingml/2006/main">
            <a:r>
              <a:t>Products and plans: https://www.preciousplastic.com/</a:t>
            </a:r>
          </a:p>
          <a:p xmlns:a="http://schemas.openxmlformats.org/drawingml/2006/main">
            <a:r>
              <a:t>Impact methodology and figures: https://www.preciousplastic.com/results/2024</a:t>
            </a:r>
          </a:p>
          <a:p xmlns:a="http://schemas.openxmlformats.org/drawingml/2006/main">
            <a:r>
              <a:t>Portrait identity: https://www.preciousplastic.com/people/version/one</a:t>
            </a:r>
          </a:p>
          <a:p xmlns:a="http://schemas.openxmlformats.org/drawingml/2006/main">
            <a:r>
              <a:t>Photo: Precious Plastic, https://assets-global.website-files.com/5e004b03e5da773c54823bfb/5e1001c4096ef4539d9b1272_dave-hakkens.jpg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photograph shows a completed classroom project in Côte d'Ivoire, not our proposed UK workshop. The three statements on this slide are goals and design choices for our local proposal. Employment depends on sufficient demand and operating income. Environmental performance must be measured: transport distance alone does not establish lower total emissions. Compare actual energy use, yield, transport, product life and the alternative material or disposal route. Include rejected material and final destinations in the public record. This is how a facility can build confidence without promising that every input becomes a saleable product.</a:t>
            </a:r>
          </a:p>
          <a:p xmlns:a="http://schemas.openxmlformats.org/drawingml/2006/main">
            <a:r>
              <a:t>Photograph context: https://www.unicefusa.org/stories/benefits-building-classrooms-out-recycled-plastic-bricks</a:t>
            </a:r>
          </a:p>
          <a:p xmlns:a="http://schemas.openxmlformats.org/drawingml/2006/main">
            <a:r>
              <a:t>© UNICEF/UNI552220/Dejongh, https://www.unicefusa.org/sites/default/files/styles/hero_width_scale_width_1400_/public/2024-05/UNI552220%20%281%29.JPG.webp?itok=XKhMIJbq</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£18,285 prepared-feed electric starter estimate from our Local Recycling and Manufacturing Paper dated 10 October 2026, not an installed supplier quotation or a funded project. The budget includes solar equipment and allows conditional small aluminium trials in the wider paper, subject to proper site and process validation. The first product focus here is small plastic items. A small injection machine does not make house blocks. Wages, land or suitable premises, permissions and some site-specific work require additional funding. HHO is outside this starter estimate. Solar-assisted direct electric processing is the initial approach. Next steps are to choose a local buyer and product, obtain installed quotes and trial a measured batch before expanding. This does not claim zero emissions, zero residues or guaranteed discounted products.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source titles on this slide are linked. Additional source for Gjenge's local livelihoods: https://impacc.org/portfolio/gjenge-makers. Precious Plastic origins: https://www.preciousplastic.com/about/mission. Public impact figures are dated to their sources and should not be read as current audited totals. Photographs retain their original subjects; the Heidi Kujawa portrait is cropped from a podcast promotional image. No person in this presentation is represented as endorsing the proposed UK facility. Proposal and budget source: Local Recycling and Manufacturing Paper, 10 October 2026.</a:t>
            </a:r>
          </a:p>
          <a:p xmlns:a="http://schemas.openxmlformats.org/drawingml/2006/main">
            <a:r>
              <a:t>Full source index:</a:t>
            </a:r>
          </a:p>
          <a:p xmlns:a="http://schemas.openxmlformats.org/drawingml/2006/main">
            <a:r>
              <a:t>unep: https://www.unep.org/news-and-stories/story/building-blocks-greener-nairobi</a:t>
            </a:r>
          </a:p>
          <a:p xmlns:a="http://schemas.openxmlformats.org/drawingml/2006/main">
            <a:r>
              <a:t>unepPhoto: https://www.unep.org/news-and-stories/story/meet-seven-women-saving-planet</a:t>
            </a:r>
          </a:p>
          <a:p xmlns:a="http://schemas.openxmlformats.org/drawingml/2006/main">
            <a:r>
              <a:t>impacc: https://impacc.org/portfolio/gjenge-makers</a:t>
            </a:r>
          </a:p>
          <a:p xmlns:a="http://schemas.openxmlformats.org/drawingml/2006/main">
            <a:r>
              <a:t>conceptos: https://conceptosplasticos.com/content/history.html</a:t>
            </a:r>
          </a:p>
          <a:p xmlns:a="http://schemas.openxmlformats.org/drawingml/2006/main">
            <a:r>
              <a:t>unicef: https://www.unicefusa.org/stories/benefits-building-classrooms-out-recycled-plastic-bricks</a:t>
            </a:r>
          </a:p>
          <a:p xmlns:a="http://schemas.openxmlformats.org/drawingml/2006/main">
            <a:r>
              <a:t>nexus: https://medium.com/bigger-than-us/173-heidi-kujawa-ceo-and-founder-of-byfusion-a96a64b38e38</a:t>
            </a:r>
          </a:p>
          <a:p xmlns:a="http://schemas.openxmlformats.org/drawingml/2006/main">
            <a:r>
              <a:t>byfusion: https://byfusion.com/pages/about</a:t>
            </a:r>
          </a:p>
          <a:p xmlns:a="http://schemas.openxmlformats.org/drawingml/2006/main">
            <a:r>
              <a:t>tucson: https://content.govdelivery.com/accounts/AZTUCSON/bulletins/3408f62</a:t>
            </a:r>
          </a:p>
          <a:p xmlns:a="http://schemas.openxmlformats.org/drawingml/2006/main">
            <a:r>
              <a:t>pp: https://www.preciousplastic.com/</a:t>
            </a:r>
          </a:p>
          <a:p xmlns:a="http://schemas.openxmlformats.org/drawingml/2006/main">
            <a:r>
              <a:t>ppPeople: https://www.preciousplastic.com/people/version/one</a:t>
            </a:r>
          </a:p>
          <a:p xmlns:a="http://schemas.openxmlformats.org/drawingml/2006/main">
            <a:r>
              <a:t>ppMission: https://www.preciousplastic.com/about/mission</a:t>
            </a:r>
          </a:p>
          <a:p xmlns:a="http://schemas.openxmlformats.org/drawingml/2006/main">
            <a:r>
              <a:t>ppResults: https://www.preciousplastic.com/results/2024</a:t>
            </a:r>
          </a:p>
          <a:p xmlns:a="http://schemas.openxmlformats.org/drawingml/2006/main">
            <a:r>
              <a:t>container: https://www.preciousplastic.com/our-solutions/shipping-container</a:t>
            </a:r>
          </a:p>
          <a:p xmlns:a="http://schemas.openxmlformats.org/drawingml/2006/main">
            <a:r>
              <a:t>Photo assets:</a:t>
            </a:r>
          </a:p>
          <a:p xmlns:a="http://schemas.openxmlformats.org/drawingml/2006/main">
            <a:r>
              <a:t>container: https://cdn.prod.website-files.com/655b100fbab8837a5755c8a0/6a55c5f09a23e909fce41dea_Solutions-Container-cover.jpg</a:t>
            </a:r>
          </a:p>
          <a:p xmlns:a="http://schemas.openxmlformats.org/drawingml/2006/main">
            <a:r>
              <a:t>products: https://cdn.prod.website-files.com/655b100fbab8837a5755c8a0/6a55ccae3911dee91ddd8b0d_5e06d156ed2a273e066bde58_hero-landing-products.jpg</a:t>
            </a:r>
          </a:p>
          <a:p xmlns:a="http://schemas.openxmlformats.org/drawingml/2006/main">
            <a:r>
              <a:t>nzambi: https://cdn.unenvironment.org/s3fs-public/inline-images/Nzambi_Matee_2020_UNEP_Young_Champions_of_the_Earth_winner_credit_Georgina_Smith_UNEP115-compressed.jpg?VersionId=null</a:t>
            </a:r>
          </a:p>
          <a:p xmlns:a="http://schemas.openxmlformats.org/drawingml/2006/main">
            <a:r>
              <a:t>conceptos: https://conceptosplasticos.com/content/images/history_01_CPWeb.jpg</a:t>
            </a:r>
          </a:p>
          <a:p xmlns:a="http://schemas.openxmlformats.org/drawingml/2006/main">
            <a:r>
              <a:t>school: https://www.unicefusa.org/sites/default/files/styles/full_width/public/2024-05/UN0616754%20%281%29.jpg.webp?itok=J9QUtyky</a:t>
            </a:r>
          </a:p>
          <a:p xmlns:a="http://schemas.openxmlformats.org/drawingml/2006/main">
            <a:r>
              <a:t>heidi: https://miro.medium.com/v2/resize:fit:1358/1*ujomWCxO6DrAWTggak7YAA.png</a:t>
            </a:r>
          </a:p>
          <a:p xmlns:a="http://schemas.openxmlformats.org/drawingml/2006/main">
            <a:r>
              <a:t>block: https://byfusion.com/cdn/shop/files/ByBlock-close-up_2new_Slide1BG_1.jpg?v=1716234194&amp;width=2400</a:t>
            </a:r>
          </a:p>
          <a:p xmlns:a="http://schemas.openxmlformats.org/drawingml/2006/main">
            <a:r>
              <a:t>dave: https://assets-global.website-files.com/5e004b03e5da773c54823bfb/5e1001c4096ef4539d9b1272_dave-hakkens.jpg</a:t>
            </a:r>
          </a:p>
          <a:p xmlns:a="http://schemas.openxmlformats.org/drawingml/2006/main">
            <a:r>
              <a:t>classroom: https://www.unicefusa.org/sites/default/files/styles/hero_width_scale_width_1400_/public/2024-05/UNI552220%20%281%29.JPG.webp?itok=XKhMIJbq</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ec870e2d25b467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6f7a828c3aa431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6df0e5f6561440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d0697776f974f7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b716b9bda2c437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b9b49d9b5104b3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66082B6-7F2E-4752-93E3-789782543CE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E4B73BC-67AB-42D2-8F5D-8F18A8F06C1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A8CBB986-71C5-47AA-B7B7-F6A316B392A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97D6869-BD57-45D8-8662-0A569E67F5D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5054C19-561E-44CD-A5E1-36D99B47EA8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446316D-7E08-4C05-8585-BF4DA3B37AB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092BBDF-3686-4C12-B0E6-18CA69EE10F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6F3E883-369D-418A-8A9B-E3796F796FF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893F737-B0FE-4FBE-95FF-3F9D3C2F33E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AD61620-35B6-4982-9B53-90AE63EB159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a9b0a4fd250485a" /><Relationship Type="http://schemas.openxmlformats.org/officeDocument/2006/relationships/slideLayout" Target="/ppt/slideLayouts/slideLayout1.xml" Id="R2ff46352da314c78" /><Relationship Type="http://schemas.openxmlformats.org/officeDocument/2006/relationships/slideLayout" Target="/ppt/slideLayouts/slideLayout2.xml" Id="Rf37300ea8bcc4d40" /><Relationship Type="http://schemas.openxmlformats.org/officeDocument/2006/relationships/slideLayout" Target="/ppt/slideLayouts/slideLayout3.xml" Id="Rf3842f99139c4500" /><Relationship Type="http://schemas.openxmlformats.org/officeDocument/2006/relationships/slideLayout" Target="/ppt/slideLayouts/slideLayout4.xml" Id="R90a5f0fda783489b" /><Relationship Type="http://schemas.openxmlformats.org/officeDocument/2006/relationships/slideLayout" Target="/ppt/slideLayouts/slideLayout5.xml" Id="Rea180091ea0c4606" /><Relationship Type="http://schemas.openxmlformats.org/officeDocument/2006/relationships/slideLayout" Target="/ppt/slideLayouts/slideLayout6.xml" Id="Rfb7e8624b8954ef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ff46352da314c78"/>
    <p:sldLayoutId xmlns:r="http://schemas.openxmlformats.org/officeDocument/2006/relationships" id="2147483650" r:id="Rf37300ea8bcc4d40"/>
    <p:sldLayoutId xmlns:r="http://schemas.openxmlformats.org/officeDocument/2006/relationships" id="2147483651" r:id="Rf3842f99139c4500"/>
    <p:sldLayoutId xmlns:r="http://schemas.openxmlformats.org/officeDocument/2006/relationships" id="2147483652" r:id="R90a5f0fda783489b"/>
    <p:sldLayoutId xmlns:r="http://schemas.openxmlformats.org/officeDocument/2006/relationships" id="2147483653" r:id="Rea180091ea0c4606"/>
    <p:sldLayoutId xmlns:r="http://schemas.openxmlformats.org/officeDocument/2006/relationships" id="2147483654" r:id="Rfb7e8624b8954ef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64c07fada234507" /><Relationship Type="http://schemas.openxmlformats.org/officeDocument/2006/relationships/image" Target="/ppt/media/image.jpeg" Id="R4dc9d8db217640d1" /><Relationship Type="http://schemas.openxmlformats.org/officeDocument/2006/relationships/notesSlide" Target="/ppt/notesSlides/notesSlide1.xml" Id="Rbdd15e2872b24c3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1878d3701d74efb" /><Relationship Type="http://schemas.openxmlformats.org/officeDocument/2006/relationships/image" Target="/ppt/media/image2.jpeg" Id="Rc799bb4cc9f643c0" /><Relationship Type="http://schemas.openxmlformats.org/officeDocument/2006/relationships/notesSlide" Target="/ppt/notesSlides/notesSlide2.xml" Id="R26b1674092f04c8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6cb872958aac407b" /><Relationship Type="http://schemas.openxmlformats.org/officeDocument/2006/relationships/image" Target="/ppt/media/image3.jpeg" Id="Re06b7e4be16e4987" /><Relationship Type="http://schemas.openxmlformats.org/officeDocument/2006/relationships/notesSlide" Target="/ppt/notesSlides/notesSlide3.xml" Id="R9a53c364327f464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473025ff6d14488" /><Relationship Type="http://schemas.openxmlformats.org/officeDocument/2006/relationships/image" Target="/ppt/media/image4.jpeg" Id="Re5a3d2b4bfe04bba" /><Relationship Type="http://schemas.openxmlformats.org/officeDocument/2006/relationships/image" Target="/ppt/media/image.bin" Id="R533217d954e04f50" /><Relationship Type="http://schemas.openxmlformats.org/officeDocument/2006/relationships/notesSlide" Target="/ppt/notesSlides/notesSlide4.xml" Id="R1d4ba46e603b407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f6324d8c2b34387" /><Relationship Type="http://schemas.openxmlformats.org/officeDocument/2006/relationships/image" Target="/ppt/media/image.png" Id="R4255aaebf8754ff4" /><Relationship Type="http://schemas.openxmlformats.org/officeDocument/2006/relationships/image" Target="/ppt/media/image5.jpeg" Id="R5b9a50f2b1a345fb" /><Relationship Type="http://schemas.openxmlformats.org/officeDocument/2006/relationships/notesSlide" Target="/ppt/notesSlides/notesSlide5.xml" Id="R61281fa9c683411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f1c5177d1e347e1" /><Relationship Type="http://schemas.openxmlformats.org/officeDocument/2006/relationships/image" Target="/ppt/media/image6.jpeg" Id="R0317f0cf5310414a" /><Relationship Type="http://schemas.openxmlformats.org/officeDocument/2006/relationships/notesSlide" Target="/ppt/notesSlides/notesSlide6.xml" Id="R29426537adfe48af"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b2c8e82f56e4608" /><Relationship Type="http://schemas.openxmlformats.org/officeDocument/2006/relationships/image" Target="/ppt/media/image2.bin" Id="R20553258924147d8" /><Relationship Type="http://schemas.openxmlformats.org/officeDocument/2006/relationships/notesSlide" Target="/ppt/notesSlides/notesSlide7.xml" Id="Rd72580fb2be54c8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74c6cf1287e45fa" /><Relationship Type="http://schemas.openxmlformats.org/officeDocument/2006/relationships/notesSlide" Target="/ppt/notesSlides/notesSlide8.xml" Id="Reabb30cc02b54a52"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2bc66dcd62e2473b" /><Relationship Type="http://schemas.openxmlformats.org/officeDocument/2006/relationships/hyperlink" Target="https://www.unep.org/news-and-stories/story/building-blocks-greener-nairobi" TargetMode="External" Id="R56a970463ef14c00" /><Relationship Type="http://schemas.openxmlformats.org/officeDocument/2006/relationships/hyperlink" Target="https://www.unep.org/news-and-stories/story/meet-seven-women-saving-planet" TargetMode="External" Id="R2c8d16a275a34d5c" /><Relationship Type="http://schemas.openxmlformats.org/officeDocument/2006/relationships/hyperlink" Target="https://conceptosplasticos.com/content/history.html" TargetMode="External" Id="R75fcf7d6f6f245d4" /><Relationship Type="http://schemas.openxmlformats.org/officeDocument/2006/relationships/hyperlink" Target="https://www.unicefusa.org/stories/benefits-building-classrooms-out-recycled-plastic-bricks" TargetMode="External" Id="R2f1bb958d0c24815" /><Relationship Type="http://schemas.openxmlformats.org/officeDocument/2006/relationships/hyperlink" Target="https://medium.com/bigger-than-us/173-heidi-kujawa-ceo-and-founder-of-byfusion-a96a64b38e38" TargetMode="External" Id="R76c0b44d39914305" /><Relationship Type="http://schemas.openxmlformats.org/officeDocument/2006/relationships/hyperlink" Target="https://content.govdelivery.com/accounts/AZTUCSON/bulletins/3408f62" TargetMode="External" Id="R2e242c51bede4a1d" /><Relationship Type="http://schemas.openxmlformats.org/officeDocument/2006/relationships/hyperlink" Target="https://www.preciousplastic.com/" TargetMode="External" Id="R9bdf88a4fe54448f" /><Relationship Type="http://schemas.openxmlformats.org/officeDocument/2006/relationships/hyperlink" Target="https://www.preciousplastic.com/results/2024" TargetMode="External" Id="R268e55ef6bb74f82" /><Relationship Type="http://schemas.openxmlformats.org/officeDocument/2006/relationships/hyperlink" Target="https://www.preciousplastic.com/our-solutions/shipping-container" TargetMode="External" Id="Rc6215d318fd644f5" /><Relationship Type="http://schemas.openxmlformats.org/officeDocument/2006/relationships/hyperlink" Target="https://www.preciousplastic.com/people/version/one" TargetMode="External" Id="R4060ae616cf5439e" /><Relationship Type="http://schemas.openxmlformats.org/officeDocument/2006/relationships/hyperlink" Target="https://byfusion.com/pages/about" TargetMode="External" Id="R43023933f71d4a38" /><Relationship Type="http://schemas.openxmlformats.org/officeDocument/2006/relationships/hyperlink" Target="https://www.unicefusa.org/stories/benefits-building-classrooms-out-recycled-plastic-bricks" TargetMode="External" Id="Ra71ecbca6554472c" /><Relationship Type="http://schemas.openxmlformats.org/officeDocument/2006/relationships/notesSlide" Target="/ppt/notesSlides/notesSlide9.xml" Id="R79d6d8587ec94135" /></Relationships>
</file>

<file path=ppt/slides/slide1.xml><?xml version="1.0" encoding="utf-8"?>
<p:sld xmlns:p="http://schemas.openxmlformats.org/presentationml/2006/main">
  <p:cSld>
    <p:bg>
      <p:bgPr>
        <a:solidFill xmlns:a="http://schemas.openxmlformats.org/drawingml/2006/main">
          <a:srgbClr val="153F34"/>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A27F92FD-A7CB-4ACA-BC9D-DB82BD3575A4}"/>
              </a:ext>
            </a:extLst>
          </p:cNvPr>
          <p:cNvPicPr>
            <a:picLocks xmlns:a="http://schemas.openxmlformats.org/drawingml/2006/main" noChangeAspect="1"/>
          </p:cNvPicPr>
          <p:nvPr/>
        </p:nvPicPr>
        <p:blipFill>
          <a:blip xmlns:r="http://schemas.openxmlformats.org/officeDocument/2006/relationships" xmlns:a="http://schemas.openxmlformats.org/drawingml/2006/main" r:embed="R4dc9d8db217640d1"/>
          <a:srcRect xmlns:a="http://schemas.openxmlformats.org/drawingml/2006/main" l="17172" t="0" r="17172" b="0"/>
          <a:stretch xmlns:a="http://schemas.openxmlformats.org/drawingml/2006/main">
            <a:fillRect l="0" t="0" r="0" b="0"/>
          </a:stretch>
        </p:blipFill>
        <p:spPr>
          <a:xfrm xmlns:a="http://schemas.openxmlformats.org/drawingml/2006/main">
            <a:off x="4953000" y="0"/>
            <a:ext cx="7239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FD27E85-850A-4A70-B9B0-0102DC300BAF}"/>
              </a:ext>
            </a:extLst>
          </p:cNvPr>
          <p:cNvSpPr>
            <a:spLocks xmlns:a="http://schemas.openxmlformats.org/drawingml/2006/main" noGrp="1"/>
          </p:cNvSpPr>
          <p:nvPr/>
        </p:nvSpPr>
        <p:spPr>
          <a:xfrm xmlns:a="http://schemas.openxmlformats.org/drawingml/2006/main">
            <a:off x="0" y="0"/>
            <a:ext cx="5048250" cy="6858000"/>
          </a:xfrm>
          <a:prstGeom xmlns:a="http://schemas.openxmlformats.org/drawingml/2006/main" prst="rect">
            <a:avLst/>
          </a:prstGeom>
          <a:solidFill xmlns:a="http://schemas.openxmlformats.org/drawingml/2006/main">
            <a:srgbClr val="153F34"/>
          </a:solidFill>
          <a:ln xmlns:a="http://schemas.openxmlformats.org/drawingml/2006/main" w="0">
            <a:noFill/>
            <a:prstDash val="solid"/>
          </a:ln>
        </p:spPr>
      </p:sp>
      <p:sp>
        <p:nvSpPr>
          <p:cNvPr id="3" name="A LOCAL RECYCLING CONCEPT">
            <a:extLst xmlns:a="http://schemas.openxmlformats.org/drawingml/2006/main">
              <a:ext uri="{FF2B5EF4-FFF2-40B4-BE49-F238E27FC236}">
                <a16:creationId xmlns:a16="http://schemas.microsoft.com/office/drawing/2014/main" id="{B99DBF06-6580-45E4-919D-4CFF5D2D7FA4}"/>
              </a:ext>
            </a:extLst>
          </p:cNvPr>
          <p:cNvSpPr>
            <a:spLocks xmlns:a="http://schemas.openxmlformats.org/drawingml/2006/main" noGrp="1"/>
          </p:cNvSpPr>
          <p:nvPr/>
        </p:nvSpPr>
        <p:spPr>
          <a:xfrm xmlns:a="http://schemas.openxmlformats.org/drawingml/2006/main">
            <a:off x="514350" y="533400"/>
            <a:ext cx="111061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CDE68D"/>
                </a:solidFill>
                <a:latin typeface="DejaVu Sans"/>
                <a:ea typeface="DejaVu Sans"/>
                <a:cs typeface="DejaVu Sans"/>
              </a:defRPr>
            </a:defPPr>
          </a:lstStyle>
          <a:p xmlns:a="http://schemas.openxmlformats.org/drawingml/2006/main">
            <a:pPr algn="l">
              <a:defRPr sz="1275" b="1">
                <a:solidFill>
                  <a:srgbClr val="CDE68D"/>
                </a:solidFill>
                <a:latin typeface="DejaVu Sans"/>
                <a:ea typeface="DejaVu Sans"/>
                <a:cs typeface="DejaVu Sans"/>
              </a:defRPr>
            </a:pPr>
            <a:r>
              <a:rPr sz="1275" b="1">
                <a:solidFill>
                  <a:srgbClr val="CDE68D"/>
                </a:solidFill>
                <a:latin typeface="DejaVu Sans"/>
                <a:ea typeface="DejaVu Sans"/>
                <a:cs typeface="DejaVu Sans"/>
              </a:rPr>
              <a:t>A LOCAL RECYCLING CONCEPT</a:t>
            </a:r>
          </a:p>
        </p:txBody>
      </p:sp>
      <p:sp>
        <p:nvSpPr>
          <p:cNvPr id="4" name="Local&#10;recycling">
            <a:extLst xmlns:a="http://schemas.openxmlformats.org/drawingml/2006/main">
              <a:ext uri="{FF2B5EF4-FFF2-40B4-BE49-F238E27FC236}">
                <a16:creationId xmlns:a16="http://schemas.microsoft.com/office/drawing/2014/main" id="{366788C4-2A8D-45BC-AE2C-FF6EC81C174F}"/>
              </a:ext>
            </a:extLst>
          </p:cNvPr>
          <p:cNvSpPr>
            <a:spLocks xmlns:a="http://schemas.openxmlformats.org/drawingml/2006/main" noGrp="1"/>
          </p:cNvSpPr>
          <p:nvPr/>
        </p:nvSpPr>
        <p:spPr>
          <a:xfrm xmlns:a="http://schemas.openxmlformats.org/drawingml/2006/main">
            <a:off x="514350" y="1685925"/>
            <a:ext cx="414337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DejaVu Sans"/>
                <a:ea typeface="DejaVu Sans"/>
                <a:cs typeface="DejaVu Sans"/>
              </a:defRPr>
            </a:defPPr>
          </a:lstStyle>
          <a:p xmlns:a="http://schemas.openxmlformats.org/drawingml/2006/main">
            <a:pPr algn="l">
              <a:defRPr sz="4500" b="1">
                <a:solidFill>
                  <a:srgbClr val="FFFFFF"/>
                </a:solidFill>
                <a:latin typeface="DejaVu Sans"/>
                <a:ea typeface="DejaVu Sans"/>
                <a:cs typeface="DejaVu Sans"/>
              </a:defRPr>
            </a:pPr>
            <a:r>
              <a:rPr sz="4500" b="1">
                <a:solidFill>
                  <a:srgbClr val="FFFFFF"/>
                </a:solidFill>
                <a:latin typeface="DejaVu Sans"/>
                <a:ea typeface="DejaVu Sans"/>
                <a:cs typeface="DejaVu Sans"/>
              </a:rPr>
              <a:t>Local</a:t>
            </a:r>
          </a:p>
          <a:p xmlns:a="http://schemas.openxmlformats.org/drawingml/2006/main">
            <a:pPr algn="l">
              <a:defRPr sz="4500" b="1">
                <a:solidFill>
                  <a:srgbClr val="FFFFFF"/>
                </a:solidFill>
                <a:latin typeface="DejaVu Sans"/>
                <a:ea typeface="DejaVu Sans"/>
                <a:cs typeface="DejaVu Sans"/>
              </a:defRPr>
            </a:pPr>
            <a:r>
              <a:rPr sz="4500" b="1">
                <a:solidFill>
                  <a:srgbClr val="FFFFFF"/>
                </a:solidFill>
                <a:latin typeface="DejaVu Sans"/>
                <a:ea typeface="DejaVu Sans"/>
                <a:cs typeface="DejaVu Sans"/>
              </a:rPr>
              <a:t>recycling</a:t>
            </a:r>
          </a:p>
        </p:txBody>
      </p:sp>
      <p:sp>
        <p:nvSpPr>
          <p:cNvPr id="5" name="Useful products&#10;made nearby">
            <a:extLst xmlns:a="http://schemas.openxmlformats.org/drawingml/2006/main">
              <a:ext uri="{FF2B5EF4-FFF2-40B4-BE49-F238E27FC236}">
                <a16:creationId xmlns:a16="http://schemas.microsoft.com/office/drawing/2014/main" id="{55D93416-3F3C-4CD9-9293-99C9E95F3837}"/>
              </a:ext>
            </a:extLst>
          </p:cNvPr>
          <p:cNvSpPr>
            <a:spLocks xmlns:a="http://schemas.openxmlformats.org/drawingml/2006/main" noGrp="1"/>
          </p:cNvSpPr>
          <p:nvPr/>
        </p:nvSpPr>
        <p:spPr>
          <a:xfrm xmlns:a="http://schemas.openxmlformats.org/drawingml/2006/main">
            <a:off x="533400" y="3895725"/>
            <a:ext cx="4000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75" b="0">
                <a:solidFill>
                  <a:srgbClr val="FFFFFF"/>
                </a:solidFill>
                <a:latin typeface="DejaVu Sans"/>
                <a:ea typeface="DejaVu Sans"/>
                <a:cs typeface="DejaVu Sans"/>
              </a:defRPr>
            </a:defPPr>
          </a:lstStyle>
          <a:p xmlns:a="http://schemas.openxmlformats.org/drawingml/2006/main">
            <a:pPr algn="l">
              <a:defRPr sz="2475" b="0">
                <a:solidFill>
                  <a:srgbClr val="FFFFFF"/>
                </a:solidFill>
                <a:latin typeface="DejaVu Sans"/>
                <a:ea typeface="DejaVu Sans"/>
                <a:cs typeface="DejaVu Sans"/>
              </a:defRPr>
            </a:pPr>
            <a:r>
              <a:rPr sz="2475" b="0">
                <a:solidFill>
                  <a:srgbClr val="FFFFFF"/>
                </a:solidFill>
                <a:latin typeface="DejaVu Sans"/>
                <a:ea typeface="DejaVu Sans"/>
                <a:cs typeface="DejaVu Sans"/>
              </a:rPr>
              <a:t>Useful products</a:t>
            </a:r>
          </a:p>
          <a:p xmlns:a="http://schemas.openxmlformats.org/drawingml/2006/main">
            <a:pPr algn="l">
              <a:defRPr sz="2475" b="0">
                <a:solidFill>
                  <a:srgbClr val="FFFFFF"/>
                </a:solidFill>
                <a:latin typeface="DejaVu Sans"/>
                <a:ea typeface="DejaVu Sans"/>
                <a:cs typeface="DejaVu Sans"/>
              </a:defRPr>
            </a:pPr>
            <a:r>
              <a:rPr sz="2475" b="0">
                <a:solidFill>
                  <a:srgbClr val="FFFFFF"/>
                </a:solidFill>
                <a:latin typeface="DejaVu Sans"/>
                <a:ea typeface="DejaVu Sans"/>
                <a:cs typeface="DejaVu Sans"/>
              </a:rPr>
              <a:t>made nearby</a:t>
            </a:r>
          </a:p>
        </p:txBody>
      </p:sp>
      <p:sp>
        <p:nvSpPr>
          <p:cNvPr id="6" name="An introduction with examples&#10;from Kenya">
            <a:extLst xmlns:a="http://schemas.openxmlformats.org/drawingml/2006/main">
              <a:ext uri="{FF2B5EF4-FFF2-40B4-BE49-F238E27FC236}">
                <a16:creationId xmlns:a16="http://schemas.microsoft.com/office/drawing/2014/main" id="{473F5FA5-7B74-4A97-81C0-A3E8772D3216}"/>
              </a:ext>
            </a:extLst>
          </p:cNvPr>
          <p:cNvSpPr>
            <a:spLocks xmlns:a="http://schemas.openxmlformats.org/drawingml/2006/main" noGrp="1"/>
          </p:cNvSpPr>
          <p:nvPr/>
        </p:nvSpPr>
        <p:spPr>
          <a:xfrm xmlns:a="http://schemas.openxmlformats.org/drawingml/2006/main">
            <a:off x="533400" y="5534025"/>
            <a:ext cx="39909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75" b="0">
                <a:solidFill>
                  <a:srgbClr val="CDE68D"/>
                </a:solidFill>
                <a:latin typeface="DejaVu Sans"/>
                <a:ea typeface="DejaVu Sans"/>
                <a:cs typeface="DejaVu Sans"/>
              </a:defRPr>
            </a:defPPr>
          </a:lstStyle>
          <a:p xmlns:a="http://schemas.openxmlformats.org/drawingml/2006/main">
            <a:pPr algn="l">
              <a:defRPr sz="1575" b="0">
                <a:solidFill>
                  <a:srgbClr val="CDE68D"/>
                </a:solidFill>
                <a:latin typeface="DejaVu Sans"/>
                <a:ea typeface="DejaVu Sans"/>
                <a:cs typeface="DejaVu Sans"/>
              </a:defRPr>
            </a:pPr>
            <a:r>
              <a:rPr sz="1575" b="0">
                <a:solidFill>
                  <a:srgbClr val="CDE68D"/>
                </a:solidFill>
                <a:latin typeface="DejaVu Sans"/>
                <a:ea typeface="DejaVu Sans"/>
                <a:cs typeface="DejaVu Sans"/>
              </a:rPr>
              <a:t>An introduction with examples</a:t>
            </a:r>
          </a:p>
          <a:p xmlns:a="http://schemas.openxmlformats.org/drawingml/2006/main">
            <a:pPr algn="l">
              <a:defRPr sz="1575" b="0">
                <a:solidFill>
                  <a:srgbClr val="CDE68D"/>
                </a:solidFill>
                <a:latin typeface="DejaVu Sans"/>
                <a:ea typeface="DejaVu Sans"/>
                <a:cs typeface="DejaVu Sans"/>
              </a:defRPr>
            </a:pPr>
            <a:r>
              <a:rPr sz="1575" b="0">
                <a:solidFill>
                  <a:srgbClr val="CDE68D"/>
                </a:solidFill>
                <a:latin typeface="DejaVu Sans"/>
                <a:ea typeface="DejaVu Sans"/>
                <a:cs typeface="DejaVu Sans"/>
              </a:rPr>
              <a:t>from Kenya, Colombia and beyond</a:t>
            </a:r>
          </a:p>
        </p:txBody>
      </p:sp>
      <p:sp>
        <p:nvSpPr>
          <p:cNvPr id="7" name="">
            <a:extLst xmlns:a="http://schemas.openxmlformats.org/drawingml/2006/main">
              <a:ext uri="{FF2B5EF4-FFF2-40B4-BE49-F238E27FC236}">
                <a16:creationId xmlns:a16="http://schemas.microsoft.com/office/drawing/2014/main" id="{B2A4EFB1-0562-4E4F-857D-06660966F821}"/>
              </a:ext>
            </a:extLst>
          </p:cNvPr>
          <p:cNvSpPr>
            <a:spLocks xmlns:a="http://schemas.openxmlformats.org/drawingml/2006/main" noGrp="1"/>
          </p:cNvSpPr>
          <p:nvPr/>
        </p:nvSpPr>
        <p:spPr>
          <a:xfrm xmlns:a="http://schemas.openxmlformats.org/drawingml/2006/main">
            <a:off x="5048250" y="6267450"/>
            <a:ext cx="7143750" cy="590550"/>
          </a:xfrm>
          <a:prstGeom xmlns:a="http://schemas.openxmlformats.org/drawingml/2006/main" prst="rect">
            <a:avLst/>
          </a:prstGeom>
          <a:solidFill xmlns:a="http://schemas.openxmlformats.org/drawingml/2006/main">
            <a:srgbClr val="F4F2E9"/>
          </a:solidFill>
          <a:ln xmlns:a="http://schemas.openxmlformats.org/drawingml/2006/main" w="0">
            <a:noFill/>
            <a:prstDash val="solid"/>
          </a:ln>
        </p:spPr>
      </p:sp>
      <p:sp>
        <p:nvSpPr>
          <p:cNvPr id="8" name="Existing Precious Plastic container work">
            <a:extLst xmlns:a="http://schemas.openxmlformats.org/drawingml/2006/main">
              <a:ext uri="{FF2B5EF4-FFF2-40B4-BE49-F238E27FC236}">
                <a16:creationId xmlns:a16="http://schemas.microsoft.com/office/drawing/2014/main" id="{868D96A6-1715-4D6C-B5FA-32B69D979CCF}"/>
              </a:ext>
            </a:extLst>
          </p:cNvPr>
          <p:cNvSpPr>
            <a:spLocks xmlns:a="http://schemas.openxmlformats.org/drawingml/2006/main" noGrp="1"/>
          </p:cNvSpPr>
          <p:nvPr/>
        </p:nvSpPr>
        <p:spPr>
          <a:xfrm xmlns:a="http://schemas.openxmlformats.org/drawingml/2006/main">
            <a:off x="5286375" y="6448425"/>
            <a:ext cx="65913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0">
                <a:solidFill>
                  <a:srgbClr val="52615A"/>
                </a:solidFill>
                <a:latin typeface="DejaVu Sans"/>
                <a:ea typeface="DejaVu Sans"/>
                <a:cs typeface="DejaVu Sans"/>
              </a:defRPr>
            </a:defPPr>
          </a:lstStyle>
          <a:p xmlns:a="http://schemas.openxmlformats.org/drawingml/2006/main">
            <a:pPr algn="l">
              <a:defRPr sz="1050" b="0">
                <a:solidFill>
                  <a:srgbClr val="52615A"/>
                </a:solidFill>
                <a:latin typeface="DejaVu Sans"/>
                <a:ea typeface="DejaVu Sans"/>
                <a:cs typeface="DejaVu Sans"/>
              </a:defRPr>
            </a:pPr>
            <a:r>
              <a:rPr sz="1050" b="0">
                <a:solidFill>
                  <a:srgbClr val="52615A"/>
                </a:solidFill>
                <a:latin typeface="DejaVu Sans"/>
                <a:ea typeface="DejaVu Sans"/>
                <a:cs typeface="DejaVu Sans"/>
              </a:rPr>
              <a:t>Existing Precious Plastic container workshop • Photograph: Precious Plastic</a:t>
            </a:r>
          </a:p>
        </p:txBody>
      </p:sp>
    </p:spTree>
    <p:extLst>
      <p:ext uri="{BB962C8B-B14F-4D97-AF65-F5344CB8AC3E}">
        <p14:creationId xmlns:p14="http://schemas.microsoft.com/office/powerpoint/2010/main" val="1784300911"/>
      </p:ext>
    </p:extLst>
  </p:cSld>
</p:sld>
</file>

<file path=ppt/slides/slide2.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13" name="THE CONCEPT">
            <a:extLst xmlns:a="http://schemas.openxmlformats.org/drawingml/2006/main">
              <a:ext uri="{FF2B5EF4-FFF2-40B4-BE49-F238E27FC236}">
                <a16:creationId xmlns:a16="http://schemas.microsoft.com/office/drawing/2014/main" id="{8ACD195E-C65E-47F0-9576-EBC1F360D574}"/>
              </a:ext>
            </a:extLst>
          </p:cNvPr>
          <p:cNvSpPr>
            <a:spLocks xmlns:a="http://schemas.openxmlformats.org/drawingml/2006/main" noGrp="1"/>
          </p:cNvSpPr>
          <p:nvPr/>
        </p:nvSpPr>
        <p:spPr>
          <a:xfrm xmlns:a="http://schemas.openxmlformats.org/drawingml/2006/main">
            <a:off x="571500" y="381000"/>
            <a:ext cx="1104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52615A"/>
                </a:solidFill>
                <a:latin typeface="DejaVu Sans"/>
                <a:ea typeface="DejaVu Sans"/>
                <a:cs typeface="DejaVu Sans"/>
              </a:defRPr>
            </a:defPPr>
          </a:lstStyle>
          <a:p xmlns:a="http://schemas.openxmlformats.org/drawingml/2006/main">
            <a:pPr algn="l">
              <a:defRPr sz="1275" b="1">
                <a:solidFill>
                  <a:srgbClr val="52615A"/>
                </a:solidFill>
                <a:latin typeface="DejaVu Sans"/>
                <a:ea typeface="DejaVu Sans"/>
                <a:cs typeface="DejaVu Sans"/>
              </a:defRPr>
            </a:pPr>
            <a:r>
              <a:rPr sz="1275" b="1">
                <a:solidFill>
                  <a:srgbClr val="52615A"/>
                </a:solidFill>
                <a:latin typeface="DejaVu Sans"/>
                <a:ea typeface="DejaVu Sans"/>
                <a:cs typeface="DejaVu Sans"/>
              </a:rPr>
              <a:t>THE CONCEPT</a:t>
            </a:r>
          </a:p>
        </p:txBody>
      </p:sp>
      <p:sp>
        <p:nvSpPr>
          <p:cNvPr id="2" name="A workshop people can visit">
            <a:extLst xmlns:a="http://schemas.openxmlformats.org/drawingml/2006/main">
              <a:ext uri="{FF2B5EF4-FFF2-40B4-BE49-F238E27FC236}">
                <a16:creationId xmlns:a16="http://schemas.microsoft.com/office/drawing/2014/main" id="{518D1905-12E3-4B99-990C-B1426E7335B1}"/>
              </a:ext>
            </a:extLst>
          </p:cNvPr>
          <p:cNvSpPr>
            <a:spLocks xmlns:a="http://schemas.openxmlformats.org/drawingml/2006/main" noGrp="1"/>
          </p:cNvSpPr>
          <p:nvPr/>
        </p:nvSpPr>
        <p:spPr>
          <a:xfrm xmlns:a="http://schemas.openxmlformats.org/drawingml/2006/main">
            <a:off x="571500" y="838200"/>
            <a:ext cx="1085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83C33"/>
                </a:solidFill>
                <a:latin typeface="DejaVu Sans"/>
                <a:ea typeface="DejaVu Sans"/>
                <a:cs typeface="DejaVu Sans"/>
              </a:defRPr>
            </a:defPPr>
          </a:lstStyle>
          <a:p xmlns:a="http://schemas.openxmlformats.org/drawingml/2006/main">
            <a:pPr algn="l">
              <a:defRPr sz="3600" b="1">
                <a:solidFill>
                  <a:srgbClr val="183C33"/>
                </a:solidFill>
                <a:latin typeface="DejaVu Sans"/>
                <a:ea typeface="DejaVu Sans"/>
                <a:cs typeface="DejaVu Sans"/>
              </a:defRPr>
            </a:pPr>
            <a:r>
              <a:rPr sz="3600" b="1">
                <a:solidFill>
                  <a:srgbClr val="183C33"/>
                </a:solidFill>
                <a:latin typeface="DejaVu Sans"/>
                <a:ea typeface="DejaVu Sans"/>
                <a:cs typeface="DejaVu Sans"/>
              </a:rPr>
              <a:t>A workshop people can visit</a:t>
            </a:r>
          </a:p>
        </p:txBody>
      </p:sp>
      <p:pic>
        <p:nvPicPr>
          <p:cNvPr id="3" name="">
            <a:extLst xmlns:a="http://schemas.openxmlformats.org/drawingml/2006/main">
              <a:ext uri="{FF2B5EF4-FFF2-40B4-BE49-F238E27FC236}">
                <a16:creationId xmlns:a16="http://schemas.microsoft.com/office/drawing/2014/main" id="{2E8942DA-62E4-499E-BFB3-9654CED4002D}"/>
              </a:ext>
            </a:extLst>
          </p:cNvPr>
          <p:cNvPicPr>
            <a:picLocks xmlns:a="http://schemas.openxmlformats.org/drawingml/2006/main" noChangeAspect="1"/>
          </p:cNvPicPr>
          <p:nvPr/>
        </p:nvPicPr>
        <p:blipFill>
          <a:blip xmlns:r="http://schemas.openxmlformats.org/officeDocument/2006/relationships" xmlns:a="http://schemas.openxmlformats.org/drawingml/2006/main" r:embed="Rc799bb4cc9f643c0"/>
          <a:srcRect xmlns:a="http://schemas.openxmlformats.org/drawingml/2006/main" l="8280" t="0" r="8280" b="0"/>
          <a:stretch xmlns:a="http://schemas.openxmlformats.org/drawingml/2006/main">
            <a:fillRect l="0" t="0" r="0" b="0"/>
          </a:stretch>
        </p:blipFill>
        <p:spPr>
          <a:xfrm xmlns:a="http://schemas.openxmlformats.org/drawingml/2006/main">
            <a:off x="6096000" y="1819275"/>
            <a:ext cx="5524500" cy="3724275"/>
          </a:xfrm>
          <a:prstGeom xmlns:a="http://schemas.openxmlformats.org/drawingml/2006/main" prst="rect">
            <a:avLst/>
          </a:prstGeom>
        </p:spPr>
      </p:pic>
      <p:sp>
        <p:nvSpPr>
          <p:cNvPr id="4" name="Bring selected materials">
            <a:extLst xmlns:a="http://schemas.openxmlformats.org/drawingml/2006/main">
              <a:ext uri="{FF2B5EF4-FFF2-40B4-BE49-F238E27FC236}">
                <a16:creationId xmlns:a16="http://schemas.microsoft.com/office/drawing/2014/main" id="{D86A8680-6AAD-4132-BA93-02CAB724DA72}"/>
              </a:ext>
            </a:extLst>
          </p:cNvPr>
          <p:cNvSpPr>
            <a:spLocks xmlns:a="http://schemas.openxmlformats.org/drawingml/2006/main" noGrp="1"/>
          </p:cNvSpPr>
          <p:nvPr/>
        </p:nvSpPr>
        <p:spPr>
          <a:xfrm xmlns:a="http://schemas.openxmlformats.org/drawingml/2006/main">
            <a:off x="571500" y="1885950"/>
            <a:ext cx="5143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183C33"/>
                </a:solidFill>
                <a:latin typeface="DejaVu Sans"/>
                <a:ea typeface="DejaVu Sans"/>
                <a:cs typeface="DejaVu Sans"/>
              </a:defRPr>
            </a:defPPr>
          </a:lstStyle>
          <a:p xmlns:a="http://schemas.openxmlformats.org/drawingml/2006/main">
            <a:pPr algn="l">
              <a:defRPr sz="2100" b="1">
                <a:solidFill>
                  <a:srgbClr val="183C33"/>
                </a:solidFill>
                <a:latin typeface="DejaVu Sans"/>
                <a:ea typeface="DejaVu Sans"/>
                <a:cs typeface="DejaVu Sans"/>
              </a:defRPr>
            </a:pPr>
            <a:r>
              <a:rPr sz="2100" b="1">
                <a:solidFill>
                  <a:srgbClr val="183C33"/>
                </a:solidFill>
                <a:latin typeface="DejaVu Sans"/>
                <a:ea typeface="DejaVu Sans"/>
                <a:cs typeface="DejaVu Sans"/>
              </a:rPr>
              <a:t>Bring selected materials</a:t>
            </a:r>
          </a:p>
        </p:txBody>
      </p:sp>
      <p:sp>
        <p:nvSpPr>
          <p:cNvPr id="5" name="Residents and businesses supply clean, k">
            <a:extLst xmlns:a="http://schemas.openxmlformats.org/drawingml/2006/main">
              <a:ext uri="{FF2B5EF4-FFF2-40B4-BE49-F238E27FC236}">
                <a16:creationId xmlns:a16="http://schemas.microsoft.com/office/drawing/2014/main" id="{56B68A37-DBD4-49AE-A0F7-9C1394BB25A4}"/>
              </a:ext>
            </a:extLst>
          </p:cNvPr>
          <p:cNvSpPr>
            <a:spLocks xmlns:a="http://schemas.openxmlformats.org/drawingml/2006/main" noGrp="1"/>
          </p:cNvSpPr>
          <p:nvPr/>
        </p:nvSpPr>
        <p:spPr>
          <a:xfrm xmlns:a="http://schemas.openxmlformats.org/drawingml/2006/main">
            <a:off x="571500" y="2333625"/>
            <a:ext cx="50292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15A"/>
                </a:solidFill>
                <a:latin typeface="DejaVu Sans"/>
                <a:ea typeface="DejaVu Sans"/>
                <a:cs typeface="DejaVu Sans"/>
              </a:defRPr>
            </a:defPPr>
          </a:lstStyle>
          <a:p xmlns:a="http://schemas.openxmlformats.org/drawingml/2006/main">
            <a:pPr algn="l">
              <a:defRPr sz="1800" b="0">
                <a:solidFill>
                  <a:srgbClr val="52615A"/>
                </a:solidFill>
                <a:latin typeface="DejaVu Sans"/>
                <a:ea typeface="DejaVu Sans"/>
                <a:cs typeface="DejaVu Sans"/>
              </a:defRPr>
            </a:pPr>
            <a:r>
              <a:rPr sz="1800" b="0">
                <a:solidFill>
                  <a:srgbClr val="52615A"/>
                </a:solidFill>
                <a:latin typeface="DejaVu Sans"/>
                <a:ea typeface="DejaVu Sans"/>
                <a:cs typeface="DejaVu Sans"/>
              </a:rPr>
              <a:t>Residents and businesses supply clean, known materials.</a:t>
            </a:r>
          </a:p>
        </p:txBody>
      </p:sp>
      <p:sp>
        <p:nvSpPr>
          <p:cNvPr id="6" name="Make products locally">
            <a:extLst xmlns:a="http://schemas.openxmlformats.org/drawingml/2006/main">
              <a:ext uri="{FF2B5EF4-FFF2-40B4-BE49-F238E27FC236}">
                <a16:creationId xmlns:a16="http://schemas.microsoft.com/office/drawing/2014/main" id="{64D9E157-DDE2-417F-A359-9B29ED49C9E9}"/>
              </a:ext>
            </a:extLst>
          </p:cNvPr>
          <p:cNvSpPr>
            <a:spLocks xmlns:a="http://schemas.openxmlformats.org/drawingml/2006/main" noGrp="1"/>
          </p:cNvSpPr>
          <p:nvPr/>
        </p:nvSpPr>
        <p:spPr>
          <a:xfrm xmlns:a="http://schemas.openxmlformats.org/drawingml/2006/main">
            <a:off x="571500" y="3248025"/>
            <a:ext cx="5143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183C33"/>
                </a:solidFill>
                <a:latin typeface="DejaVu Sans"/>
                <a:ea typeface="DejaVu Sans"/>
                <a:cs typeface="DejaVu Sans"/>
              </a:defRPr>
            </a:defPPr>
          </a:lstStyle>
          <a:p xmlns:a="http://schemas.openxmlformats.org/drawingml/2006/main">
            <a:pPr algn="l">
              <a:defRPr sz="2100" b="1">
                <a:solidFill>
                  <a:srgbClr val="183C33"/>
                </a:solidFill>
                <a:latin typeface="DejaVu Sans"/>
                <a:ea typeface="DejaVu Sans"/>
                <a:cs typeface="DejaVu Sans"/>
              </a:defRPr>
            </a:pPr>
            <a:r>
              <a:rPr sz="2100" b="1">
                <a:solidFill>
                  <a:srgbClr val="183C33"/>
                </a:solidFill>
                <a:latin typeface="DejaVu Sans"/>
                <a:ea typeface="DejaVu Sans"/>
                <a:cs typeface="DejaVu Sans"/>
              </a:rPr>
              <a:t>Make products locally</a:t>
            </a:r>
          </a:p>
        </p:txBody>
      </p:sp>
      <p:sp>
        <p:nvSpPr>
          <p:cNvPr id="7" name="Trained staff repair, sort and turn suit">
            <a:extLst xmlns:a="http://schemas.openxmlformats.org/drawingml/2006/main">
              <a:ext uri="{FF2B5EF4-FFF2-40B4-BE49-F238E27FC236}">
                <a16:creationId xmlns:a16="http://schemas.microsoft.com/office/drawing/2014/main" id="{C5124ED1-6FEA-42D0-8639-E430C3FB428B}"/>
              </a:ext>
            </a:extLst>
          </p:cNvPr>
          <p:cNvSpPr>
            <a:spLocks xmlns:a="http://schemas.openxmlformats.org/drawingml/2006/main" noGrp="1"/>
          </p:cNvSpPr>
          <p:nvPr/>
        </p:nvSpPr>
        <p:spPr>
          <a:xfrm xmlns:a="http://schemas.openxmlformats.org/drawingml/2006/main">
            <a:off x="571500" y="3695700"/>
            <a:ext cx="50292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15A"/>
                </a:solidFill>
                <a:latin typeface="DejaVu Sans"/>
                <a:ea typeface="DejaVu Sans"/>
                <a:cs typeface="DejaVu Sans"/>
              </a:defRPr>
            </a:defPPr>
          </a:lstStyle>
          <a:p xmlns:a="http://schemas.openxmlformats.org/drawingml/2006/main">
            <a:pPr algn="l">
              <a:defRPr sz="1800" b="0">
                <a:solidFill>
                  <a:srgbClr val="52615A"/>
                </a:solidFill>
                <a:latin typeface="DejaVu Sans"/>
                <a:ea typeface="DejaVu Sans"/>
                <a:cs typeface="DejaVu Sans"/>
              </a:defRPr>
            </a:pPr>
            <a:r>
              <a:rPr sz="1800" b="0">
                <a:solidFill>
                  <a:srgbClr val="52615A"/>
                </a:solidFill>
                <a:latin typeface="DejaVu Sans"/>
                <a:ea typeface="DejaVu Sans"/>
                <a:cs typeface="DejaVu Sans"/>
              </a:rPr>
              <a:t>Trained staff repair, sort and turn suitable material into useful items.</a:t>
            </a:r>
          </a:p>
        </p:txBody>
      </p:sp>
      <p:sp>
        <p:nvSpPr>
          <p:cNvPr id="8" name="Buy and see the result">
            <a:extLst xmlns:a="http://schemas.openxmlformats.org/drawingml/2006/main">
              <a:ext uri="{FF2B5EF4-FFF2-40B4-BE49-F238E27FC236}">
                <a16:creationId xmlns:a16="http://schemas.microsoft.com/office/drawing/2014/main" id="{CD14D903-E818-4D42-85A0-857AD10C48FC}"/>
              </a:ext>
            </a:extLst>
          </p:cNvPr>
          <p:cNvSpPr>
            <a:spLocks xmlns:a="http://schemas.openxmlformats.org/drawingml/2006/main" noGrp="1"/>
          </p:cNvSpPr>
          <p:nvPr/>
        </p:nvSpPr>
        <p:spPr>
          <a:xfrm xmlns:a="http://schemas.openxmlformats.org/drawingml/2006/main">
            <a:off x="571500" y="4610100"/>
            <a:ext cx="5143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183C33"/>
                </a:solidFill>
                <a:latin typeface="DejaVu Sans"/>
                <a:ea typeface="DejaVu Sans"/>
                <a:cs typeface="DejaVu Sans"/>
              </a:defRPr>
            </a:defPPr>
          </a:lstStyle>
          <a:p xmlns:a="http://schemas.openxmlformats.org/drawingml/2006/main">
            <a:pPr algn="l">
              <a:defRPr sz="2100" b="1">
                <a:solidFill>
                  <a:srgbClr val="183C33"/>
                </a:solidFill>
                <a:latin typeface="DejaVu Sans"/>
                <a:ea typeface="DejaVu Sans"/>
                <a:cs typeface="DejaVu Sans"/>
              </a:defRPr>
            </a:pPr>
            <a:r>
              <a:rPr sz="2100" b="1">
                <a:solidFill>
                  <a:srgbClr val="183C33"/>
                </a:solidFill>
                <a:latin typeface="DejaVu Sans"/>
                <a:ea typeface="DejaVu Sans"/>
                <a:cs typeface="DejaVu Sans"/>
              </a:rPr>
              <a:t>Buy and see the result</a:t>
            </a:r>
          </a:p>
        </p:txBody>
      </p:sp>
      <p:sp>
        <p:nvSpPr>
          <p:cNvPr id="9" name="A public shop and batch records show whe">
            <a:extLst xmlns:a="http://schemas.openxmlformats.org/drawingml/2006/main">
              <a:ext uri="{FF2B5EF4-FFF2-40B4-BE49-F238E27FC236}">
                <a16:creationId xmlns:a16="http://schemas.microsoft.com/office/drawing/2014/main" id="{12AF44DE-7855-40DF-A9F4-CE85B76A8BDF}"/>
              </a:ext>
            </a:extLst>
          </p:cNvPr>
          <p:cNvSpPr>
            <a:spLocks xmlns:a="http://schemas.openxmlformats.org/drawingml/2006/main" noGrp="1"/>
          </p:cNvSpPr>
          <p:nvPr/>
        </p:nvSpPr>
        <p:spPr>
          <a:xfrm xmlns:a="http://schemas.openxmlformats.org/drawingml/2006/main">
            <a:off x="571500" y="5057775"/>
            <a:ext cx="502920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15A"/>
                </a:solidFill>
                <a:latin typeface="DejaVu Sans"/>
                <a:ea typeface="DejaVu Sans"/>
                <a:cs typeface="DejaVu Sans"/>
              </a:defRPr>
            </a:defPPr>
          </a:lstStyle>
          <a:p xmlns:a="http://schemas.openxmlformats.org/drawingml/2006/main">
            <a:pPr algn="l">
              <a:defRPr sz="1800" b="0">
                <a:solidFill>
                  <a:srgbClr val="52615A"/>
                </a:solidFill>
                <a:latin typeface="DejaVu Sans"/>
                <a:ea typeface="DejaVu Sans"/>
                <a:cs typeface="DejaVu Sans"/>
              </a:defRPr>
            </a:pPr>
            <a:r>
              <a:rPr sz="1800" b="0">
                <a:solidFill>
                  <a:srgbClr val="52615A"/>
                </a:solidFill>
                <a:latin typeface="DejaVu Sans"/>
                <a:ea typeface="DejaVu Sans"/>
                <a:cs typeface="DejaVu Sans"/>
              </a:rPr>
              <a:t>A public shop and batch records show where the material went.</a:t>
            </a:r>
          </a:p>
        </p:txBody>
      </p:sp>
      <p:sp>
        <p:nvSpPr>
          <p:cNvPr id="10" name="Product examples: Precious Plastic commu">
            <a:extLst xmlns:a="http://schemas.openxmlformats.org/drawingml/2006/main">
              <a:ext uri="{FF2B5EF4-FFF2-40B4-BE49-F238E27FC236}">
                <a16:creationId xmlns:a16="http://schemas.microsoft.com/office/drawing/2014/main" id="{9CE343F3-7196-47BD-98F3-2AD88D9B285B}"/>
              </a:ext>
            </a:extLst>
          </p:cNvPr>
          <p:cNvSpPr>
            <a:spLocks xmlns:a="http://schemas.openxmlformats.org/drawingml/2006/main" noGrp="1"/>
          </p:cNvSpPr>
          <p:nvPr/>
        </p:nvSpPr>
        <p:spPr>
          <a:xfrm xmlns:a="http://schemas.openxmlformats.org/drawingml/2006/main">
            <a:off x="6143625" y="5667375"/>
            <a:ext cx="5334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0">
                <a:solidFill>
                  <a:srgbClr val="52615A"/>
                </a:solidFill>
                <a:latin typeface="DejaVu Sans"/>
                <a:ea typeface="DejaVu Sans"/>
                <a:cs typeface="DejaVu Sans"/>
              </a:defRPr>
            </a:defPPr>
          </a:lstStyle>
          <a:p xmlns:a="http://schemas.openxmlformats.org/drawingml/2006/main">
            <a:pPr algn="l">
              <a:defRPr sz="1050" b="0">
                <a:solidFill>
                  <a:srgbClr val="52615A"/>
                </a:solidFill>
                <a:latin typeface="DejaVu Sans"/>
                <a:ea typeface="DejaVu Sans"/>
                <a:cs typeface="DejaVu Sans"/>
              </a:defRPr>
            </a:pPr>
            <a:r>
              <a:rPr sz="1050" b="0">
                <a:solidFill>
                  <a:srgbClr val="52615A"/>
                </a:solidFill>
                <a:latin typeface="DejaVu Sans"/>
                <a:ea typeface="DejaVu Sans"/>
                <a:cs typeface="DejaVu Sans"/>
              </a:rPr>
              <a:t>Product examples: Precious Plastic community</a:t>
            </a:r>
          </a:p>
        </p:txBody>
      </p:sp>
      <p:sp>
        <p:nvSpPr>
          <p:cNvPr id="11" name="Plastic processing and metal recovery us">
            <a:extLst xmlns:a="http://schemas.openxmlformats.org/drawingml/2006/main">
              <a:ext uri="{FF2B5EF4-FFF2-40B4-BE49-F238E27FC236}">
                <a16:creationId xmlns:a16="http://schemas.microsoft.com/office/drawing/2014/main" id="{91CD9017-4904-4D08-A792-D3B18C30E0A0}"/>
              </a:ext>
            </a:extLst>
          </p:cNvPr>
          <p:cNvSpPr>
            <a:spLocks xmlns:a="http://schemas.openxmlformats.org/drawingml/2006/main" noGrp="1"/>
          </p:cNvSpPr>
          <p:nvPr/>
        </p:nvSpPr>
        <p:spPr>
          <a:xfrm xmlns:a="http://schemas.openxmlformats.org/drawingml/2006/main">
            <a:off x="571500" y="6134100"/>
            <a:ext cx="10287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575" b="0">
                <a:solidFill>
                  <a:srgbClr val="52615A"/>
                </a:solidFill>
                <a:latin typeface="DejaVu Sans"/>
                <a:ea typeface="DejaVu Sans"/>
                <a:cs typeface="DejaVu Sans"/>
              </a:defRPr>
            </a:defPPr>
          </a:lstStyle>
          <a:p xmlns:a="http://schemas.openxmlformats.org/drawingml/2006/main">
            <a:pPr algn="l">
              <a:defRPr sz="1575" b="0">
                <a:solidFill>
                  <a:srgbClr val="52615A"/>
                </a:solidFill>
                <a:latin typeface="DejaVu Sans"/>
                <a:ea typeface="DejaVu Sans"/>
                <a:cs typeface="DejaVu Sans"/>
              </a:defRPr>
            </a:pPr>
            <a:r>
              <a:rPr sz="1575" b="0">
                <a:solidFill>
                  <a:srgbClr val="52615A"/>
                </a:solidFill>
                <a:latin typeface="DejaVu Sans"/>
                <a:ea typeface="DejaVu Sans"/>
                <a:cs typeface="DejaVu Sans"/>
              </a:rPr>
              <a:t>Plastic processing and metal recovery use separate equipment and routes.</a:t>
            </a:r>
          </a:p>
        </p:txBody>
      </p:sp>
      <p:sp>
        <p:nvSpPr>
          <p:cNvPr id="12" name="02">
            <a:extLst xmlns:a="http://schemas.openxmlformats.org/drawingml/2006/main">
              <a:ext uri="{FF2B5EF4-FFF2-40B4-BE49-F238E27FC236}">
                <a16:creationId xmlns:a16="http://schemas.microsoft.com/office/drawing/2014/main" id="{B806D9B7-93B9-4543-B3CE-CC7546B878EB}"/>
              </a:ext>
            </a:extLst>
          </p:cNvPr>
          <p:cNvSpPr>
            <a:spLocks xmlns:a="http://schemas.openxmlformats.org/drawingml/2006/main" noGrp="1"/>
          </p:cNvSpPr>
          <p:nvPr/>
        </p:nvSpPr>
        <p:spPr>
          <a:xfrm xmlns:a="http://schemas.openxmlformats.org/drawingml/2006/main">
            <a:off x="11382375" y="6419850"/>
            <a:ext cx="304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15A"/>
                </a:solidFill>
                <a:latin typeface="DejaVu Sans"/>
                <a:ea typeface="DejaVu Sans"/>
                <a:cs typeface="DejaVu Sans"/>
              </a:defRPr>
            </a:defPPr>
          </a:lstStyle>
          <a:p xmlns:a="http://schemas.openxmlformats.org/drawingml/2006/main">
            <a:pPr algn="l">
              <a:defRPr sz="1200" b="0">
                <a:solidFill>
                  <a:srgbClr val="52615A"/>
                </a:solidFill>
                <a:latin typeface="DejaVu Sans"/>
                <a:ea typeface="DejaVu Sans"/>
                <a:cs typeface="DejaVu Sans"/>
              </a:defRPr>
            </a:pPr>
            <a:r>
              <a:rPr sz="1200" b="0">
                <a:solidFill>
                  <a:srgbClr val="52615A"/>
                </a:solidFill>
                <a:latin typeface="DejaVu Sans"/>
                <a:ea typeface="DejaVu Sans"/>
                <a:cs typeface="DejaVu Sans"/>
              </a:rPr>
              <a:t>02</a:t>
            </a:r>
          </a:p>
        </p:txBody>
      </p:sp>
    </p:spTree>
    <p:extLst>
      <p:ext uri="{BB962C8B-B14F-4D97-AF65-F5344CB8AC3E}">
        <p14:creationId xmlns:p14="http://schemas.microsoft.com/office/powerpoint/2010/main" val="1594971824"/>
      </p:ext>
    </p:extLst>
  </p:cSld>
</p:sld>
</file>

<file path=ppt/slides/slide3.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0A2451ED-4698-449B-BA15-55031C54BCC3}"/>
              </a:ext>
            </a:extLst>
          </p:cNvPr>
          <p:cNvPicPr>
            <a:picLocks xmlns:a="http://schemas.openxmlformats.org/drawingml/2006/main" noChangeAspect="1"/>
          </p:cNvPicPr>
          <p:nvPr/>
        </p:nvPicPr>
        <p:blipFill>
          <a:blip xmlns:r="http://schemas.openxmlformats.org/officeDocument/2006/relationships" xmlns:a="http://schemas.openxmlformats.org/drawingml/2006/main" r:embed="Re06b7e4be16e4987"/>
          <a:srcRect xmlns:a="http://schemas.openxmlformats.org/drawingml/2006/main" l="18701" t="0" r="18701" b="0"/>
          <a:stretch xmlns:a="http://schemas.openxmlformats.org/drawingml/2006/main">
            <a:fillRect l="0" t="0" r="0" b="0"/>
          </a:stretch>
        </p:blipFill>
        <p:spPr>
          <a:xfrm xmlns:a="http://schemas.openxmlformats.org/drawingml/2006/main">
            <a:off x="0" y="0"/>
            <a:ext cx="5372100" cy="6191250"/>
          </a:xfrm>
          <a:prstGeom xmlns:a="http://schemas.openxmlformats.org/drawingml/2006/main" prst="rect">
            <a:avLst/>
          </a:prstGeom>
        </p:spPr>
      </p:pic>
      <p:sp>
        <p:nvSpPr>
          <p:cNvPr id="2" name="Photograph: Georgina Smith / UNEP">
            <a:extLst xmlns:a="http://schemas.openxmlformats.org/drawingml/2006/main">
              <a:ext uri="{FF2B5EF4-FFF2-40B4-BE49-F238E27FC236}">
                <a16:creationId xmlns:a16="http://schemas.microsoft.com/office/drawing/2014/main" id="{1E4977DF-717D-4CE8-84B6-9E8763D02CB7}"/>
              </a:ext>
            </a:extLst>
          </p:cNvPr>
          <p:cNvSpPr>
            <a:spLocks xmlns:a="http://schemas.openxmlformats.org/drawingml/2006/main" noGrp="1"/>
          </p:cNvSpPr>
          <p:nvPr/>
        </p:nvSpPr>
        <p:spPr>
          <a:xfrm xmlns:a="http://schemas.openxmlformats.org/drawingml/2006/main">
            <a:off x="285750" y="6419850"/>
            <a:ext cx="50006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0">
                <a:solidFill>
                  <a:srgbClr val="52615A"/>
                </a:solidFill>
                <a:latin typeface="DejaVu Sans"/>
                <a:ea typeface="DejaVu Sans"/>
                <a:cs typeface="DejaVu Sans"/>
              </a:defRPr>
            </a:defPPr>
          </a:lstStyle>
          <a:p xmlns:a="http://schemas.openxmlformats.org/drawingml/2006/main">
            <a:pPr algn="l">
              <a:defRPr sz="1050" b="0">
                <a:solidFill>
                  <a:srgbClr val="52615A"/>
                </a:solidFill>
                <a:latin typeface="DejaVu Sans"/>
                <a:ea typeface="DejaVu Sans"/>
                <a:cs typeface="DejaVu Sans"/>
              </a:defRPr>
            </a:pPr>
            <a:r>
              <a:rPr sz="1050" b="0">
                <a:solidFill>
                  <a:srgbClr val="52615A"/>
                </a:solidFill>
                <a:latin typeface="DejaVu Sans"/>
                <a:ea typeface="DejaVu Sans"/>
                <a:cs typeface="DejaVu Sans"/>
              </a:rPr>
              <a:t>Photograph: Georgina Smith / UNEP</a:t>
            </a:r>
          </a:p>
        </p:txBody>
      </p:sp>
      <p:sp>
        <p:nvSpPr>
          <p:cNvPr id="3" name="GJENGE MAKERS · NAIROBI, KENYA">
            <a:extLst xmlns:a="http://schemas.openxmlformats.org/drawingml/2006/main">
              <a:ext uri="{FF2B5EF4-FFF2-40B4-BE49-F238E27FC236}">
                <a16:creationId xmlns:a16="http://schemas.microsoft.com/office/drawing/2014/main" id="{2658C012-5D80-44F8-8EE9-FFAF4EA68936}"/>
              </a:ext>
            </a:extLst>
          </p:cNvPr>
          <p:cNvSpPr>
            <a:spLocks xmlns:a="http://schemas.openxmlformats.org/drawingml/2006/main" noGrp="1"/>
          </p:cNvSpPr>
          <p:nvPr/>
        </p:nvSpPr>
        <p:spPr>
          <a:xfrm xmlns:a="http://schemas.openxmlformats.org/drawingml/2006/main">
            <a:off x="5857875" y="428625"/>
            <a:ext cx="57626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52615A"/>
                </a:solidFill>
                <a:latin typeface="DejaVu Sans"/>
                <a:ea typeface="DejaVu Sans"/>
                <a:cs typeface="DejaVu Sans"/>
              </a:defRPr>
            </a:defPPr>
          </a:lstStyle>
          <a:p xmlns:a="http://schemas.openxmlformats.org/drawingml/2006/main">
            <a:pPr algn="l">
              <a:defRPr sz="1275" b="1">
                <a:solidFill>
                  <a:srgbClr val="52615A"/>
                </a:solidFill>
                <a:latin typeface="DejaVu Sans"/>
                <a:ea typeface="DejaVu Sans"/>
                <a:cs typeface="DejaVu Sans"/>
              </a:defRPr>
            </a:pPr>
            <a:r>
              <a:rPr sz="1275" b="1">
                <a:solidFill>
                  <a:srgbClr val="52615A"/>
                </a:solidFill>
                <a:latin typeface="DejaVu Sans"/>
                <a:ea typeface="DejaVu Sans"/>
                <a:cs typeface="DejaVu Sans"/>
              </a:rPr>
              <a:t>GJENGE MAKERS · NAIROBI, KENYA</a:t>
            </a:r>
          </a:p>
        </p:txBody>
      </p:sp>
      <p:sp>
        <p:nvSpPr>
          <p:cNvPr id="4" name="Nzambi Matee">
            <a:extLst xmlns:a="http://schemas.openxmlformats.org/drawingml/2006/main">
              <a:ext uri="{FF2B5EF4-FFF2-40B4-BE49-F238E27FC236}">
                <a16:creationId xmlns:a16="http://schemas.microsoft.com/office/drawing/2014/main" id="{A25E33F6-6BBA-4E27-9C2E-9FFFA7B4CD0F}"/>
              </a:ext>
            </a:extLst>
          </p:cNvPr>
          <p:cNvSpPr>
            <a:spLocks xmlns:a="http://schemas.openxmlformats.org/drawingml/2006/main" noGrp="1"/>
          </p:cNvSpPr>
          <p:nvPr/>
        </p:nvSpPr>
        <p:spPr>
          <a:xfrm xmlns:a="http://schemas.openxmlformats.org/drawingml/2006/main">
            <a:off x="5857875" y="971550"/>
            <a:ext cx="56197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75" b="1">
                <a:solidFill>
                  <a:srgbClr val="183C33"/>
                </a:solidFill>
                <a:latin typeface="DejaVu Sans"/>
                <a:ea typeface="DejaVu Sans"/>
                <a:cs typeface="DejaVu Sans"/>
              </a:defRPr>
            </a:defPPr>
          </a:lstStyle>
          <a:p xmlns:a="http://schemas.openxmlformats.org/drawingml/2006/main">
            <a:pPr algn="l">
              <a:defRPr sz="3675" b="1">
                <a:solidFill>
                  <a:srgbClr val="183C33"/>
                </a:solidFill>
                <a:latin typeface="DejaVu Sans"/>
                <a:ea typeface="DejaVu Sans"/>
                <a:cs typeface="DejaVu Sans"/>
              </a:defRPr>
            </a:pPr>
            <a:r>
              <a:rPr sz="3675" b="1">
                <a:solidFill>
                  <a:srgbClr val="183C33"/>
                </a:solidFill>
                <a:latin typeface="DejaVu Sans"/>
                <a:ea typeface="DejaVu Sans"/>
                <a:cs typeface="DejaVu Sans"/>
              </a:rPr>
              <a:t>Nzambi Matee</a:t>
            </a:r>
          </a:p>
        </p:txBody>
      </p:sp>
      <p:sp>
        <p:nvSpPr>
          <p:cNvPr id="5" name="Plastic and sand&#10;become paving blocks">
            <a:extLst xmlns:a="http://schemas.openxmlformats.org/drawingml/2006/main">
              <a:ext uri="{FF2B5EF4-FFF2-40B4-BE49-F238E27FC236}">
                <a16:creationId xmlns:a16="http://schemas.microsoft.com/office/drawing/2014/main" id="{12B54E97-C80D-40CF-B774-1A7F8DCE9D85}"/>
              </a:ext>
            </a:extLst>
          </p:cNvPr>
          <p:cNvSpPr>
            <a:spLocks xmlns:a="http://schemas.openxmlformats.org/drawingml/2006/main" noGrp="1"/>
          </p:cNvSpPr>
          <p:nvPr/>
        </p:nvSpPr>
        <p:spPr>
          <a:xfrm xmlns:a="http://schemas.openxmlformats.org/drawingml/2006/main">
            <a:off x="5857875" y="1952625"/>
            <a:ext cx="54292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00" b="1">
                <a:solidFill>
                  <a:srgbClr val="183C33"/>
                </a:solidFill>
                <a:latin typeface="DejaVu Sans"/>
                <a:ea typeface="DejaVu Sans"/>
                <a:cs typeface="DejaVu Sans"/>
              </a:defRPr>
            </a:defPPr>
          </a:lstStyle>
          <a:p xmlns:a="http://schemas.openxmlformats.org/drawingml/2006/main">
            <a:pPr algn="l">
              <a:defRPr sz="2700" b="1">
                <a:solidFill>
                  <a:srgbClr val="183C33"/>
                </a:solidFill>
                <a:latin typeface="DejaVu Sans"/>
                <a:ea typeface="DejaVu Sans"/>
                <a:cs typeface="DejaVu Sans"/>
              </a:defRPr>
            </a:pPr>
            <a:r>
              <a:rPr sz="2700" b="1">
                <a:solidFill>
                  <a:srgbClr val="183C33"/>
                </a:solidFill>
                <a:latin typeface="DejaVu Sans"/>
                <a:ea typeface="DejaVu Sans"/>
                <a:cs typeface="DejaVu Sans"/>
              </a:rPr>
              <a:t>Plastic and sand</a:t>
            </a:r>
          </a:p>
          <a:p xmlns:a="http://schemas.openxmlformats.org/drawingml/2006/main">
            <a:pPr algn="l">
              <a:defRPr sz="2700" b="1">
                <a:solidFill>
                  <a:srgbClr val="183C33"/>
                </a:solidFill>
                <a:latin typeface="DejaVu Sans"/>
                <a:ea typeface="DejaVu Sans"/>
                <a:cs typeface="DejaVu Sans"/>
              </a:defRPr>
            </a:pPr>
            <a:r>
              <a:rPr sz="2700" b="1">
                <a:solidFill>
                  <a:srgbClr val="183C33"/>
                </a:solidFill>
                <a:latin typeface="DejaVu Sans"/>
                <a:ea typeface="DejaVu Sans"/>
                <a:cs typeface="DejaVu Sans"/>
              </a:rPr>
              <a:t>become paving blocks</a:t>
            </a:r>
          </a:p>
        </p:txBody>
      </p:sp>
      <p:sp>
        <p:nvSpPr>
          <p:cNvPr id="6" name="Matee developed a process and machinery ">
            <a:extLst xmlns:a="http://schemas.openxmlformats.org/drawingml/2006/main">
              <a:ext uri="{FF2B5EF4-FFF2-40B4-BE49-F238E27FC236}">
                <a16:creationId xmlns:a16="http://schemas.microsoft.com/office/drawing/2014/main" id="{73ACE24E-2AB5-45DC-9C8D-D0234B77DBFB}"/>
              </a:ext>
            </a:extLst>
          </p:cNvPr>
          <p:cNvSpPr>
            <a:spLocks xmlns:a="http://schemas.openxmlformats.org/drawingml/2006/main" noGrp="1"/>
          </p:cNvSpPr>
          <p:nvPr/>
        </p:nvSpPr>
        <p:spPr>
          <a:xfrm xmlns:a="http://schemas.openxmlformats.org/drawingml/2006/main">
            <a:off x="5857875" y="3314700"/>
            <a:ext cx="52578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0">
                <a:solidFill>
                  <a:srgbClr val="52615A"/>
                </a:solidFill>
                <a:latin typeface="DejaVu Sans"/>
                <a:ea typeface="DejaVu Sans"/>
                <a:cs typeface="DejaVu Sans"/>
              </a:defRPr>
            </a:defPPr>
          </a:lstStyle>
          <a:p xmlns:a="http://schemas.openxmlformats.org/drawingml/2006/main">
            <a:pPr algn="l">
              <a:defRPr sz="1950" b="0">
                <a:solidFill>
                  <a:srgbClr val="52615A"/>
                </a:solidFill>
                <a:latin typeface="DejaVu Sans"/>
                <a:ea typeface="DejaVu Sans"/>
                <a:cs typeface="DejaVu Sans"/>
              </a:defRPr>
            </a:pPr>
            <a:r>
              <a:rPr sz="1950" b="0">
                <a:solidFill>
                  <a:srgbClr val="52615A"/>
                </a:solidFill>
                <a:latin typeface="DejaVu Sans"/>
                <a:ea typeface="DejaVu Sans"/>
                <a:cs typeface="DejaVu Sans"/>
              </a:rPr>
              <a:t>Matee developed a process and machinery to turn discarded plastic into paving products.</a:t>
            </a:r>
          </a:p>
        </p:txBody>
      </p:sp>
      <p:sp>
        <p:nvSpPr>
          <p:cNvPr id="7" name="A change people can walk on">
            <a:extLst xmlns:a="http://schemas.openxmlformats.org/drawingml/2006/main">
              <a:ext uri="{FF2B5EF4-FFF2-40B4-BE49-F238E27FC236}">
                <a16:creationId xmlns:a16="http://schemas.microsoft.com/office/drawing/2014/main" id="{BCD0AEA6-5519-4F2D-B0A3-50A2499F4ED7}"/>
              </a:ext>
            </a:extLst>
          </p:cNvPr>
          <p:cNvSpPr>
            <a:spLocks xmlns:a="http://schemas.openxmlformats.org/drawingml/2006/main" noGrp="1"/>
          </p:cNvSpPr>
          <p:nvPr/>
        </p:nvSpPr>
        <p:spPr>
          <a:xfrm xmlns:a="http://schemas.openxmlformats.org/drawingml/2006/main">
            <a:off x="5857875" y="4676775"/>
            <a:ext cx="5238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1">
                <a:solidFill>
                  <a:srgbClr val="183C33"/>
                </a:solidFill>
                <a:latin typeface="DejaVu Sans"/>
                <a:ea typeface="DejaVu Sans"/>
                <a:cs typeface="DejaVu Sans"/>
              </a:defRPr>
            </a:defPPr>
          </a:lstStyle>
          <a:p xmlns:a="http://schemas.openxmlformats.org/drawingml/2006/main">
            <a:pPr algn="l">
              <a:defRPr sz="2100" b="1">
                <a:solidFill>
                  <a:srgbClr val="183C33"/>
                </a:solidFill>
                <a:latin typeface="DejaVu Sans"/>
                <a:ea typeface="DejaVu Sans"/>
                <a:cs typeface="DejaVu Sans"/>
              </a:defRPr>
            </a:pPr>
            <a:r>
              <a:rPr sz="2100" b="1">
                <a:solidFill>
                  <a:srgbClr val="183C33"/>
                </a:solidFill>
                <a:latin typeface="DejaVu Sans"/>
                <a:ea typeface="DejaVu Sans"/>
                <a:cs typeface="DejaVu Sans"/>
              </a:rPr>
              <a:t>A change people can walk on</a:t>
            </a:r>
          </a:p>
        </p:txBody>
      </p:sp>
      <p:sp>
        <p:nvSpPr>
          <p:cNvPr id="8" name="At Mukuru Skills Training Centre, colour">
            <a:extLst xmlns:a="http://schemas.openxmlformats.org/drawingml/2006/main">
              <a:ext uri="{FF2B5EF4-FFF2-40B4-BE49-F238E27FC236}">
                <a16:creationId xmlns:a16="http://schemas.microsoft.com/office/drawing/2014/main" id="{8B2D56CE-F5AA-4F1B-B310-A82538A71434}"/>
              </a:ext>
            </a:extLst>
          </p:cNvPr>
          <p:cNvSpPr>
            <a:spLocks xmlns:a="http://schemas.openxmlformats.org/drawingml/2006/main" noGrp="1"/>
          </p:cNvSpPr>
          <p:nvPr/>
        </p:nvSpPr>
        <p:spPr>
          <a:xfrm xmlns:a="http://schemas.openxmlformats.org/drawingml/2006/main">
            <a:off x="5857875" y="5191125"/>
            <a:ext cx="52006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52615A"/>
                </a:solidFill>
                <a:latin typeface="DejaVu Sans"/>
                <a:ea typeface="DejaVu Sans"/>
                <a:cs typeface="DejaVu Sans"/>
              </a:defRPr>
            </a:defPPr>
          </a:lstStyle>
          <a:p xmlns:a="http://schemas.openxmlformats.org/drawingml/2006/main">
            <a:pPr algn="l">
              <a:defRPr sz="1875" b="0">
                <a:solidFill>
                  <a:srgbClr val="52615A"/>
                </a:solidFill>
                <a:latin typeface="DejaVu Sans"/>
                <a:ea typeface="DejaVu Sans"/>
                <a:cs typeface="DejaVu Sans"/>
              </a:defRPr>
            </a:pPr>
            <a:r>
              <a:rPr sz="1875" b="0">
                <a:solidFill>
                  <a:srgbClr val="52615A"/>
                </a:solidFill>
                <a:latin typeface="DejaVu Sans"/>
                <a:ea typeface="DejaVu Sans"/>
                <a:cs typeface="DejaVu Sans"/>
              </a:rPr>
              <a:t>At Mukuru Skills Training Centre, colourful pavers replaced dirt paths and playground surfaces.</a:t>
            </a:r>
          </a:p>
        </p:txBody>
      </p:sp>
      <p:sp>
        <p:nvSpPr>
          <p:cNvPr id="9" name="03">
            <a:extLst xmlns:a="http://schemas.openxmlformats.org/drawingml/2006/main">
              <a:ext uri="{FF2B5EF4-FFF2-40B4-BE49-F238E27FC236}">
                <a16:creationId xmlns:a16="http://schemas.microsoft.com/office/drawing/2014/main" id="{9311716D-06AD-4738-BE0D-A3D98C879EF3}"/>
              </a:ext>
            </a:extLst>
          </p:cNvPr>
          <p:cNvSpPr>
            <a:spLocks xmlns:a="http://schemas.openxmlformats.org/drawingml/2006/main" noGrp="1"/>
          </p:cNvSpPr>
          <p:nvPr/>
        </p:nvSpPr>
        <p:spPr>
          <a:xfrm xmlns:a="http://schemas.openxmlformats.org/drawingml/2006/main">
            <a:off x="11382375" y="6419850"/>
            <a:ext cx="304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15A"/>
                </a:solidFill>
                <a:latin typeface="DejaVu Sans"/>
                <a:ea typeface="DejaVu Sans"/>
                <a:cs typeface="DejaVu Sans"/>
              </a:defRPr>
            </a:defPPr>
          </a:lstStyle>
          <a:p xmlns:a="http://schemas.openxmlformats.org/drawingml/2006/main">
            <a:pPr algn="l">
              <a:defRPr sz="1200" b="0">
                <a:solidFill>
                  <a:srgbClr val="52615A"/>
                </a:solidFill>
                <a:latin typeface="DejaVu Sans"/>
                <a:ea typeface="DejaVu Sans"/>
                <a:cs typeface="DejaVu Sans"/>
              </a:defRPr>
            </a:pPr>
            <a:r>
              <a:rPr sz="1200" b="0">
                <a:solidFill>
                  <a:srgbClr val="52615A"/>
                </a:solidFill>
                <a:latin typeface="DejaVu Sans"/>
                <a:ea typeface="DejaVu Sans"/>
                <a:cs typeface="DejaVu Sans"/>
              </a:rPr>
              <a:t>03</a:t>
            </a:r>
          </a:p>
        </p:txBody>
      </p:sp>
    </p:spTree>
    <p:extLst>
      <p:ext uri="{BB962C8B-B14F-4D97-AF65-F5344CB8AC3E}">
        <p14:creationId xmlns:p14="http://schemas.microsoft.com/office/powerpoint/2010/main" val="63428461"/>
      </p:ext>
    </p:extLst>
  </p:cSld>
</p:sld>
</file>

<file path=ppt/slides/slide4.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pic>
        <p:nvPicPr>
          <p:cNvPr id="12" name="">
            <a:extLst xmlns:a="http://schemas.openxmlformats.org/drawingml/2006/main">
              <a:ext uri="{FF2B5EF4-FFF2-40B4-BE49-F238E27FC236}">
                <a16:creationId xmlns:a16="http://schemas.microsoft.com/office/drawing/2014/main" id="{7E1CF4D0-E11D-4CAF-9D86-2815760D79C1}"/>
              </a:ext>
            </a:extLst>
          </p:cNvPr>
          <p:cNvPicPr>
            <a:picLocks xmlns:a="http://schemas.openxmlformats.org/drawingml/2006/main" noChangeAspect="1"/>
          </p:cNvPicPr>
          <p:nvPr/>
        </p:nvPicPr>
        <p:blipFill>
          <a:blip xmlns:r="http://schemas.openxmlformats.org/officeDocument/2006/relationships" xmlns:a="http://schemas.openxmlformats.org/drawingml/2006/main" r:embed="Re5a3d2b4bfe04bba"/>
          <a:srcRect xmlns:a="http://schemas.openxmlformats.org/drawingml/2006/main" l="14293" t="0" r="14293" b="0"/>
          <a:stretch xmlns:a="http://schemas.openxmlformats.org/drawingml/2006/main">
            <a:fillRect l="0" t="0" r="0" b="0"/>
          </a:stretch>
        </p:blipFill>
        <p:spPr>
          <a:xfrm xmlns:a="http://schemas.openxmlformats.org/drawingml/2006/main">
            <a:off x="0" y="0"/>
            <a:ext cx="3962400" cy="6153150"/>
          </a:xfrm>
          <a:prstGeom xmlns:a="http://schemas.openxmlformats.org/drawingml/2006/main" prst="rect">
            <a:avLst/>
          </a:prstGeom>
        </p:spPr>
      </p:pic>
      <p:sp>
        <p:nvSpPr>
          <p:cNvPr id="2" name="Gámez (left), Méndez (right)&#10;Photograph:">
            <a:extLst xmlns:a="http://schemas.openxmlformats.org/drawingml/2006/main">
              <a:ext uri="{FF2B5EF4-FFF2-40B4-BE49-F238E27FC236}">
                <a16:creationId xmlns:a16="http://schemas.microsoft.com/office/drawing/2014/main" id="{E580F5D8-42A3-4D42-B23B-FA30E796653F}"/>
              </a:ext>
            </a:extLst>
          </p:cNvPr>
          <p:cNvSpPr>
            <a:spLocks xmlns:a="http://schemas.openxmlformats.org/drawingml/2006/main" noGrp="1"/>
          </p:cNvSpPr>
          <p:nvPr/>
        </p:nvSpPr>
        <p:spPr>
          <a:xfrm xmlns:a="http://schemas.openxmlformats.org/drawingml/2006/main">
            <a:off x="228600" y="6286500"/>
            <a:ext cx="36385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0">
                <a:solidFill>
                  <a:srgbClr val="52615A"/>
                </a:solidFill>
                <a:latin typeface="DejaVu Sans"/>
                <a:ea typeface="DejaVu Sans"/>
                <a:cs typeface="DejaVu Sans"/>
              </a:defRPr>
            </a:defPPr>
          </a:lstStyle>
          <a:p xmlns:a="http://schemas.openxmlformats.org/drawingml/2006/main">
            <a:pPr algn="l">
              <a:defRPr sz="1050" b="0">
                <a:solidFill>
                  <a:srgbClr val="52615A"/>
                </a:solidFill>
                <a:latin typeface="DejaVu Sans"/>
                <a:ea typeface="DejaVu Sans"/>
                <a:cs typeface="DejaVu Sans"/>
              </a:defRPr>
            </a:pPr>
            <a:r>
              <a:rPr sz="1050" b="0">
                <a:solidFill>
                  <a:srgbClr val="52615A"/>
                </a:solidFill>
                <a:latin typeface="DejaVu Sans"/>
                <a:ea typeface="DejaVu Sans"/>
                <a:cs typeface="DejaVu Sans"/>
              </a:rPr>
              <a:t>Gámez (left), Méndez (right)</a:t>
            </a:r>
          </a:p>
          <a:p xmlns:a="http://schemas.openxmlformats.org/drawingml/2006/main">
            <a:pPr algn="l">
              <a:defRPr sz="1050" b="0">
                <a:solidFill>
                  <a:srgbClr val="52615A"/>
                </a:solidFill>
                <a:latin typeface="DejaVu Sans"/>
                <a:ea typeface="DejaVu Sans"/>
                <a:cs typeface="DejaVu Sans"/>
              </a:defRPr>
            </a:pPr>
            <a:r>
              <a:rPr sz="1050" b="0">
                <a:solidFill>
                  <a:srgbClr val="52615A"/>
                </a:solidFill>
                <a:latin typeface="DejaVu Sans"/>
                <a:ea typeface="DejaVu Sans"/>
                <a:cs typeface="DejaVu Sans"/>
              </a:rPr>
              <a:t>Photograph: Conceptos Plásticos</a:t>
            </a:r>
          </a:p>
        </p:txBody>
      </p:sp>
      <p:sp>
        <p:nvSpPr>
          <p:cNvPr id="3" name="CONCEPTOS PLÁSTICOS · COLOMBIA + CÔTE D’">
            <a:extLst xmlns:a="http://schemas.openxmlformats.org/drawingml/2006/main">
              <a:ext uri="{FF2B5EF4-FFF2-40B4-BE49-F238E27FC236}">
                <a16:creationId xmlns:a16="http://schemas.microsoft.com/office/drawing/2014/main" id="{62FD1572-6DCD-4BE6-A3C7-B3BEB49BC42E}"/>
              </a:ext>
            </a:extLst>
          </p:cNvPr>
          <p:cNvSpPr>
            <a:spLocks xmlns:a="http://schemas.openxmlformats.org/drawingml/2006/main" noGrp="1"/>
          </p:cNvSpPr>
          <p:nvPr/>
        </p:nvSpPr>
        <p:spPr>
          <a:xfrm xmlns:a="http://schemas.openxmlformats.org/drawingml/2006/main">
            <a:off x="4400550" y="352425"/>
            <a:ext cx="72199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52615A"/>
                </a:solidFill>
                <a:latin typeface="DejaVu Sans"/>
                <a:ea typeface="DejaVu Sans"/>
                <a:cs typeface="DejaVu Sans"/>
              </a:defRPr>
            </a:defPPr>
          </a:lstStyle>
          <a:p xmlns:a="http://schemas.openxmlformats.org/drawingml/2006/main">
            <a:pPr algn="l">
              <a:defRPr sz="1275" b="1">
                <a:solidFill>
                  <a:srgbClr val="52615A"/>
                </a:solidFill>
                <a:latin typeface="DejaVu Sans"/>
                <a:ea typeface="DejaVu Sans"/>
                <a:cs typeface="DejaVu Sans"/>
              </a:defRPr>
            </a:pPr>
            <a:r>
              <a:rPr sz="1275" b="1">
                <a:solidFill>
                  <a:srgbClr val="52615A"/>
                </a:solidFill>
                <a:latin typeface="DejaVu Sans"/>
                <a:ea typeface="DejaVu Sans"/>
                <a:cs typeface="DejaVu Sans"/>
              </a:rPr>
              <a:t>CONCEPTOS PLÁSTICOS · COLOMBIA + CÔTE D’IVOIRE</a:t>
            </a:r>
          </a:p>
        </p:txBody>
      </p:sp>
      <p:sp>
        <p:nvSpPr>
          <p:cNvPr id="4" name="Isabel Cristina Gámez&#10;&amp; Óscar Andrés Mén">
            <a:extLst xmlns:a="http://schemas.openxmlformats.org/drawingml/2006/main">
              <a:ext uri="{FF2B5EF4-FFF2-40B4-BE49-F238E27FC236}">
                <a16:creationId xmlns:a16="http://schemas.microsoft.com/office/drawing/2014/main" id="{9491691A-C92F-44D7-8BD4-3A40D57DE620}"/>
              </a:ext>
            </a:extLst>
          </p:cNvPr>
          <p:cNvSpPr>
            <a:spLocks xmlns:a="http://schemas.openxmlformats.org/drawingml/2006/main" noGrp="1"/>
          </p:cNvSpPr>
          <p:nvPr/>
        </p:nvSpPr>
        <p:spPr>
          <a:xfrm xmlns:a="http://schemas.openxmlformats.org/drawingml/2006/main">
            <a:off x="4400550" y="828675"/>
            <a:ext cx="7115175" cy="1171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075" b="1">
                <a:solidFill>
                  <a:srgbClr val="183C33"/>
                </a:solidFill>
                <a:latin typeface="DejaVu Sans"/>
                <a:ea typeface="DejaVu Sans"/>
                <a:cs typeface="DejaVu Sans"/>
              </a:defRPr>
            </a:defPPr>
          </a:lstStyle>
          <a:p xmlns:a="http://schemas.openxmlformats.org/drawingml/2006/main">
            <a:pPr algn="l">
              <a:defRPr sz="3075" b="1">
                <a:solidFill>
                  <a:srgbClr val="183C33"/>
                </a:solidFill>
                <a:latin typeface="DejaVu Sans"/>
                <a:ea typeface="DejaVu Sans"/>
                <a:cs typeface="DejaVu Sans"/>
              </a:defRPr>
            </a:pPr>
            <a:r>
              <a:rPr sz="3075" b="1">
                <a:solidFill>
                  <a:srgbClr val="183C33"/>
                </a:solidFill>
                <a:latin typeface="DejaVu Sans"/>
                <a:ea typeface="DejaVu Sans"/>
                <a:cs typeface="DejaVu Sans"/>
              </a:rPr>
              <a:t>Isabel Cristina Gámez</a:t>
            </a:r>
          </a:p>
          <a:p xmlns:a="http://schemas.openxmlformats.org/drawingml/2006/main">
            <a:pPr algn="l">
              <a:defRPr sz="3075" b="1">
                <a:solidFill>
                  <a:srgbClr val="183C33"/>
                </a:solidFill>
                <a:latin typeface="DejaVu Sans"/>
                <a:ea typeface="DejaVu Sans"/>
                <a:cs typeface="DejaVu Sans"/>
              </a:defRPr>
            </a:pPr>
            <a:r>
              <a:rPr sz="3075" b="1">
                <a:solidFill>
                  <a:srgbClr val="183C33"/>
                </a:solidFill>
                <a:latin typeface="DejaVu Sans"/>
                <a:ea typeface="DejaVu Sans"/>
                <a:cs typeface="DejaVu Sans"/>
              </a:rPr>
              <a:t>&amp; Óscar Andrés Méndez</a:t>
            </a:r>
          </a:p>
        </p:txBody>
      </p:sp>
      <p:sp>
        <p:nvSpPr>
          <p:cNvPr id="5" name="Their modular plastic bricks helped UNIC">
            <a:extLst xmlns:a="http://schemas.openxmlformats.org/drawingml/2006/main">
              <a:ext uri="{FF2B5EF4-FFF2-40B4-BE49-F238E27FC236}">
                <a16:creationId xmlns:a16="http://schemas.microsoft.com/office/drawing/2014/main" id="{A41DADA5-C668-438F-975A-2A16AC6EA97F}"/>
              </a:ext>
            </a:extLst>
          </p:cNvPr>
          <p:cNvSpPr>
            <a:spLocks xmlns:a="http://schemas.openxmlformats.org/drawingml/2006/main" noGrp="1"/>
          </p:cNvSpPr>
          <p:nvPr/>
        </p:nvSpPr>
        <p:spPr>
          <a:xfrm xmlns:a="http://schemas.openxmlformats.org/drawingml/2006/main">
            <a:off x="4419600" y="2228850"/>
            <a:ext cx="6877050" cy="8858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0">
                <a:solidFill>
                  <a:srgbClr val="52615A"/>
                </a:solidFill>
                <a:latin typeface="DejaVu Sans"/>
                <a:ea typeface="DejaVu Sans"/>
                <a:cs typeface="DejaVu Sans"/>
              </a:defRPr>
            </a:defPPr>
          </a:lstStyle>
          <a:p xmlns:a="http://schemas.openxmlformats.org/drawingml/2006/main">
            <a:pPr algn="l">
              <a:defRPr sz="2175" b="0">
                <a:solidFill>
                  <a:srgbClr val="52615A"/>
                </a:solidFill>
                <a:latin typeface="DejaVu Sans"/>
                <a:ea typeface="DejaVu Sans"/>
                <a:cs typeface="DejaVu Sans"/>
              </a:defRPr>
            </a:pPr>
            <a:r>
              <a:rPr sz="2175" b="0">
                <a:solidFill>
                  <a:srgbClr val="52615A"/>
                </a:solidFill>
                <a:latin typeface="DejaVu Sans"/>
                <a:ea typeface="DejaVu Sans"/>
                <a:cs typeface="DejaVu Sans"/>
              </a:rPr>
              <a:t>Their modular plastic bricks helped UNICEF build classrooms in Côte d’Ivoire.</a:t>
            </a:r>
          </a:p>
        </p:txBody>
      </p:sp>
      <p:sp>
        <p:nvSpPr>
          <p:cNvPr id="6" name="383">
            <a:extLst xmlns:a="http://schemas.openxmlformats.org/drawingml/2006/main">
              <a:ext uri="{FF2B5EF4-FFF2-40B4-BE49-F238E27FC236}">
                <a16:creationId xmlns:a16="http://schemas.microsoft.com/office/drawing/2014/main" id="{143D24F7-0CF6-4601-97E7-A782C2B6ADA6}"/>
              </a:ext>
            </a:extLst>
          </p:cNvPr>
          <p:cNvSpPr>
            <a:spLocks xmlns:a="http://schemas.openxmlformats.org/drawingml/2006/main" noGrp="1"/>
          </p:cNvSpPr>
          <p:nvPr/>
        </p:nvSpPr>
        <p:spPr>
          <a:xfrm xmlns:a="http://schemas.openxmlformats.org/drawingml/2006/main">
            <a:off x="4419600" y="3581400"/>
            <a:ext cx="2762250" cy="8667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700" b="1">
                <a:solidFill>
                  <a:srgbClr val="183C33"/>
                </a:solidFill>
                <a:latin typeface="DejaVu Sans"/>
                <a:ea typeface="DejaVu Sans"/>
                <a:cs typeface="DejaVu Sans"/>
              </a:defRPr>
            </a:defPPr>
          </a:lstStyle>
          <a:p xmlns:a="http://schemas.openxmlformats.org/drawingml/2006/main">
            <a:pPr algn="l">
              <a:defRPr sz="5700" b="1">
                <a:solidFill>
                  <a:srgbClr val="183C33"/>
                </a:solidFill>
                <a:latin typeface="DejaVu Sans"/>
                <a:ea typeface="DejaVu Sans"/>
                <a:cs typeface="DejaVu Sans"/>
              </a:defRPr>
            </a:pPr>
            <a:r>
              <a:rPr sz="5700" b="1">
                <a:solidFill>
                  <a:srgbClr val="183C33"/>
                </a:solidFill>
                <a:latin typeface="DejaVu Sans"/>
                <a:ea typeface="DejaVu Sans"/>
                <a:cs typeface="DejaVu Sans"/>
              </a:rPr>
              <a:t>383</a:t>
            </a:r>
          </a:p>
        </p:txBody>
      </p:sp>
      <p:sp>
        <p:nvSpPr>
          <p:cNvPr id="7" name="classrooms reported&#10;by UNICEF USA in 202">
            <a:extLst xmlns:a="http://schemas.openxmlformats.org/drawingml/2006/main">
              <a:ext uri="{FF2B5EF4-FFF2-40B4-BE49-F238E27FC236}">
                <a16:creationId xmlns:a16="http://schemas.microsoft.com/office/drawing/2014/main" id="{526E4825-EDC2-43B9-93E8-F4AA0C9F8929}"/>
              </a:ext>
            </a:extLst>
          </p:cNvPr>
          <p:cNvSpPr>
            <a:spLocks xmlns:a="http://schemas.openxmlformats.org/drawingml/2006/main" noGrp="1"/>
          </p:cNvSpPr>
          <p:nvPr/>
        </p:nvSpPr>
        <p:spPr>
          <a:xfrm xmlns:a="http://schemas.openxmlformats.org/drawingml/2006/main">
            <a:off x="4419600" y="4533900"/>
            <a:ext cx="268605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15A"/>
                </a:solidFill>
                <a:latin typeface="DejaVu Sans"/>
                <a:ea typeface="DejaVu Sans"/>
                <a:cs typeface="DejaVu Sans"/>
              </a:defRPr>
            </a:defPPr>
          </a:lstStyle>
          <a:p xmlns:a="http://schemas.openxmlformats.org/drawingml/2006/main">
            <a:pPr algn="l">
              <a:defRPr sz="1800" b="0">
                <a:solidFill>
                  <a:srgbClr val="52615A"/>
                </a:solidFill>
                <a:latin typeface="DejaVu Sans"/>
                <a:ea typeface="DejaVu Sans"/>
                <a:cs typeface="DejaVu Sans"/>
              </a:defRPr>
            </a:pPr>
            <a:r>
              <a:rPr sz="1800" b="0">
                <a:solidFill>
                  <a:srgbClr val="52615A"/>
                </a:solidFill>
                <a:latin typeface="DejaVu Sans"/>
                <a:ea typeface="DejaVu Sans"/>
                <a:cs typeface="DejaVu Sans"/>
              </a:rPr>
              <a:t>classrooms reported</a:t>
            </a:r>
          </a:p>
          <a:p xmlns:a="http://schemas.openxmlformats.org/drawingml/2006/main">
            <a:pPr algn="l">
              <a:defRPr sz="1800" b="0">
                <a:solidFill>
                  <a:srgbClr val="52615A"/>
                </a:solidFill>
                <a:latin typeface="DejaVu Sans"/>
                <a:ea typeface="DejaVu Sans"/>
                <a:cs typeface="DejaVu Sans"/>
              </a:defRPr>
            </a:pPr>
            <a:r>
              <a:rPr sz="1800" b="0">
                <a:solidFill>
                  <a:srgbClr val="52615A"/>
                </a:solidFill>
                <a:latin typeface="DejaVu Sans"/>
                <a:ea typeface="DejaVu Sans"/>
                <a:cs typeface="DejaVu Sans"/>
              </a:rPr>
              <a:t>by UNICEF USA in 2024</a:t>
            </a:r>
          </a:p>
        </p:txBody>
      </p:sp>
      <p:sp>
        <p:nvSpPr>
          <p:cNvPr id="8" name="Serving 19,150 children">
            <a:extLst xmlns:a="http://schemas.openxmlformats.org/drawingml/2006/main">
              <a:ext uri="{FF2B5EF4-FFF2-40B4-BE49-F238E27FC236}">
                <a16:creationId xmlns:a16="http://schemas.microsoft.com/office/drawing/2014/main" id="{715A4EA4-695E-4E98-B950-FED28793AD0C}"/>
              </a:ext>
            </a:extLst>
          </p:cNvPr>
          <p:cNvSpPr>
            <a:spLocks xmlns:a="http://schemas.openxmlformats.org/drawingml/2006/main" noGrp="1"/>
          </p:cNvSpPr>
          <p:nvPr/>
        </p:nvSpPr>
        <p:spPr>
          <a:xfrm xmlns:a="http://schemas.openxmlformats.org/drawingml/2006/main">
            <a:off x="4419600" y="548640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1">
                <a:solidFill>
                  <a:srgbClr val="183C33"/>
                </a:solidFill>
                <a:latin typeface="DejaVu Sans"/>
                <a:ea typeface="DejaVu Sans"/>
                <a:cs typeface="DejaVu Sans"/>
              </a:defRPr>
            </a:defPPr>
          </a:lstStyle>
          <a:p xmlns:a="http://schemas.openxmlformats.org/drawingml/2006/main">
            <a:pPr algn="l">
              <a:defRPr sz="1950" b="1">
                <a:solidFill>
                  <a:srgbClr val="183C33"/>
                </a:solidFill>
                <a:latin typeface="DejaVu Sans"/>
                <a:ea typeface="DejaVu Sans"/>
                <a:cs typeface="DejaVu Sans"/>
              </a:defRPr>
            </a:pPr>
            <a:r>
              <a:rPr sz="1950" b="1">
                <a:solidFill>
                  <a:srgbClr val="183C33"/>
                </a:solidFill>
                <a:latin typeface="DejaVu Sans"/>
                <a:ea typeface="DejaVu Sans"/>
                <a:cs typeface="DejaVu Sans"/>
              </a:rPr>
              <a:t>Serving 19,150 children</a:t>
            </a:r>
          </a:p>
        </p:txBody>
      </p:sp>
      <p:pic>
        <p:nvPicPr>
          <p:cNvPr id="9" name="">
            <a:extLst xmlns:a="http://schemas.openxmlformats.org/drawingml/2006/main">
              <a:ext uri="{FF2B5EF4-FFF2-40B4-BE49-F238E27FC236}">
                <a16:creationId xmlns:a16="http://schemas.microsoft.com/office/drawing/2014/main" id="{EE2B0875-1629-458B-B323-642B035BC29E}"/>
              </a:ext>
            </a:extLst>
          </p:cNvPr>
          <p:cNvPicPr>
            <a:picLocks xmlns:a="http://schemas.openxmlformats.org/drawingml/2006/main" noChangeAspect="1"/>
          </p:cNvPicPr>
          <p:nvPr/>
        </p:nvPicPr>
        <p:blipFill>
          <a:blip xmlns:r="http://schemas.openxmlformats.org/officeDocument/2006/relationships" xmlns:a="http://schemas.openxmlformats.org/drawingml/2006/main" r:embed="R533217d954e04f50"/>
          <a:srcRect xmlns:a="http://schemas.openxmlformats.org/drawingml/2006/main" l="0" t="2790" r="0" b="2790"/>
          <a:stretch xmlns:a="http://schemas.openxmlformats.org/drawingml/2006/main">
            <a:fillRect l="0" t="0" r="0" b="0"/>
          </a:stretch>
        </p:blipFill>
        <p:spPr>
          <a:xfrm xmlns:a="http://schemas.openxmlformats.org/drawingml/2006/main">
            <a:off x="7391400" y="3533775"/>
            <a:ext cx="4267200" cy="2686050"/>
          </a:xfrm>
          <a:prstGeom xmlns:a="http://schemas.openxmlformats.org/drawingml/2006/main" prst="rect">
            <a:avLst/>
          </a:prstGeom>
        </p:spPr>
      </p:pic>
      <p:sp>
        <p:nvSpPr>
          <p:cNvPr id="10" name="© UNICEF / UN0616754 / Dejongh">
            <a:extLst xmlns:a="http://schemas.openxmlformats.org/drawingml/2006/main">
              <a:ext uri="{FF2B5EF4-FFF2-40B4-BE49-F238E27FC236}">
                <a16:creationId xmlns:a16="http://schemas.microsoft.com/office/drawing/2014/main" id="{D699D774-29E2-4C3D-8E0A-C5B0433E46AE}"/>
              </a:ext>
            </a:extLst>
          </p:cNvPr>
          <p:cNvSpPr>
            <a:spLocks xmlns:a="http://schemas.openxmlformats.org/drawingml/2006/main" noGrp="1"/>
          </p:cNvSpPr>
          <p:nvPr/>
        </p:nvSpPr>
        <p:spPr>
          <a:xfrm xmlns:a="http://schemas.openxmlformats.org/drawingml/2006/main">
            <a:off x="7429500" y="6334125"/>
            <a:ext cx="40386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0">
                <a:solidFill>
                  <a:srgbClr val="52615A"/>
                </a:solidFill>
                <a:latin typeface="DejaVu Sans"/>
                <a:ea typeface="DejaVu Sans"/>
                <a:cs typeface="DejaVu Sans"/>
              </a:defRPr>
            </a:defPPr>
          </a:lstStyle>
          <a:p xmlns:a="http://schemas.openxmlformats.org/drawingml/2006/main">
            <a:pPr algn="l">
              <a:defRPr sz="1050" b="0">
                <a:solidFill>
                  <a:srgbClr val="52615A"/>
                </a:solidFill>
                <a:latin typeface="DejaVu Sans"/>
                <a:ea typeface="DejaVu Sans"/>
                <a:cs typeface="DejaVu Sans"/>
              </a:defRPr>
            </a:pPr>
            <a:r>
              <a:rPr sz="1050" b="0">
                <a:solidFill>
                  <a:srgbClr val="52615A"/>
                </a:solidFill>
                <a:latin typeface="DejaVu Sans"/>
                <a:ea typeface="DejaVu Sans"/>
                <a:cs typeface="DejaVu Sans"/>
              </a:rPr>
              <a:t>© UNICEF / UN0616754 / Dejongh</a:t>
            </a:r>
          </a:p>
        </p:txBody>
      </p:sp>
      <p:sp>
        <p:nvSpPr>
          <p:cNvPr id="11" name="04">
            <a:extLst xmlns:a="http://schemas.openxmlformats.org/drawingml/2006/main">
              <a:ext uri="{FF2B5EF4-FFF2-40B4-BE49-F238E27FC236}">
                <a16:creationId xmlns:a16="http://schemas.microsoft.com/office/drawing/2014/main" id="{49F74DBB-8B7D-465C-8665-09BE6FA4AEA9}"/>
              </a:ext>
            </a:extLst>
          </p:cNvPr>
          <p:cNvSpPr>
            <a:spLocks xmlns:a="http://schemas.openxmlformats.org/drawingml/2006/main" noGrp="1"/>
          </p:cNvSpPr>
          <p:nvPr/>
        </p:nvSpPr>
        <p:spPr>
          <a:xfrm xmlns:a="http://schemas.openxmlformats.org/drawingml/2006/main">
            <a:off x="11382375" y="6419850"/>
            <a:ext cx="304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15A"/>
                </a:solidFill>
                <a:latin typeface="DejaVu Sans"/>
                <a:ea typeface="DejaVu Sans"/>
                <a:cs typeface="DejaVu Sans"/>
              </a:defRPr>
            </a:defPPr>
          </a:lstStyle>
          <a:p xmlns:a="http://schemas.openxmlformats.org/drawingml/2006/main">
            <a:pPr algn="l">
              <a:defRPr sz="1200" b="0">
                <a:solidFill>
                  <a:srgbClr val="52615A"/>
                </a:solidFill>
                <a:latin typeface="DejaVu Sans"/>
                <a:ea typeface="DejaVu Sans"/>
                <a:cs typeface="DejaVu Sans"/>
              </a:defRPr>
            </a:pPr>
            <a:r>
              <a:rPr sz="1200" b="0">
                <a:solidFill>
                  <a:srgbClr val="52615A"/>
                </a:solidFill>
                <a:latin typeface="DejaVu Sans"/>
                <a:ea typeface="DejaVu Sans"/>
                <a:cs typeface="DejaVu Sans"/>
              </a:rPr>
              <a:t>04</a:t>
            </a:r>
          </a:p>
        </p:txBody>
      </p:sp>
    </p:spTree>
    <p:extLst>
      <p:ext uri="{BB962C8B-B14F-4D97-AF65-F5344CB8AC3E}">
        <p14:creationId xmlns:p14="http://schemas.microsoft.com/office/powerpoint/2010/main" val="1378694685"/>
      </p:ext>
    </p:extLst>
  </p:cSld>
</p:sld>
</file>

<file path=ppt/slides/slide5.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13" name="BYFUSION · UNITED STATES">
            <a:extLst xmlns:a="http://schemas.openxmlformats.org/drawingml/2006/main">
              <a:ext uri="{FF2B5EF4-FFF2-40B4-BE49-F238E27FC236}">
                <a16:creationId xmlns:a16="http://schemas.microsoft.com/office/drawing/2014/main" id="{0E46968C-8537-4778-8D96-F2B85F3A27B2}"/>
              </a:ext>
            </a:extLst>
          </p:cNvPr>
          <p:cNvSpPr>
            <a:spLocks xmlns:a="http://schemas.openxmlformats.org/drawingml/2006/main" noGrp="1"/>
          </p:cNvSpPr>
          <p:nvPr/>
        </p:nvSpPr>
        <p:spPr>
          <a:xfrm xmlns:a="http://schemas.openxmlformats.org/drawingml/2006/main">
            <a:off x="571500" y="381000"/>
            <a:ext cx="1104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52615A"/>
                </a:solidFill>
                <a:latin typeface="DejaVu Sans"/>
                <a:ea typeface="DejaVu Sans"/>
                <a:cs typeface="DejaVu Sans"/>
              </a:defRPr>
            </a:defPPr>
          </a:lstStyle>
          <a:p xmlns:a="http://schemas.openxmlformats.org/drawingml/2006/main">
            <a:pPr algn="l">
              <a:defRPr sz="1275" b="1">
                <a:solidFill>
                  <a:srgbClr val="52615A"/>
                </a:solidFill>
                <a:latin typeface="DejaVu Sans"/>
                <a:ea typeface="DejaVu Sans"/>
                <a:cs typeface="DejaVu Sans"/>
              </a:defRPr>
            </a:pPr>
            <a:r>
              <a:rPr sz="1275" b="1">
                <a:solidFill>
                  <a:srgbClr val="52615A"/>
                </a:solidFill>
                <a:latin typeface="DejaVu Sans"/>
                <a:ea typeface="DejaVu Sans"/>
                <a:cs typeface="DejaVu Sans"/>
              </a:rPr>
              <a:t>BYFUSION · UNITED STATES</a:t>
            </a:r>
          </a:p>
        </p:txBody>
      </p:sp>
      <p:sp>
        <p:nvSpPr>
          <p:cNvPr id="2" name="Heidi Kujawa">
            <a:extLst xmlns:a="http://schemas.openxmlformats.org/drawingml/2006/main">
              <a:ext uri="{FF2B5EF4-FFF2-40B4-BE49-F238E27FC236}">
                <a16:creationId xmlns:a16="http://schemas.microsoft.com/office/drawing/2014/main" id="{0B0BBDD8-B8E8-441A-A9B4-C35D9A0384B9}"/>
              </a:ext>
            </a:extLst>
          </p:cNvPr>
          <p:cNvSpPr>
            <a:spLocks xmlns:a="http://schemas.openxmlformats.org/drawingml/2006/main" noGrp="1"/>
          </p:cNvSpPr>
          <p:nvPr/>
        </p:nvSpPr>
        <p:spPr>
          <a:xfrm xmlns:a="http://schemas.openxmlformats.org/drawingml/2006/main">
            <a:off x="571500" y="800100"/>
            <a:ext cx="10287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83C33"/>
                </a:solidFill>
                <a:latin typeface="DejaVu Sans"/>
                <a:ea typeface="DejaVu Sans"/>
                <a:cs typeface="DejaVu Sans"/>
              </a:defRPr>
            </a:defPPr>
          </a:lstStyle>
          <a:p xmlns:a="http://schemas.openxmlformats.org/drawingml/2006/main">
            <a:pPr algn="l">
              <a:defRPr sz="3600" b="1">
                <a:solidFill>
                  <a:srgbClr val="183C33"/>
                </a:solidFill>
                <a:latin typeface="DejaVu Sans"/>
                <a:ea typeface="DejaVu Sans"/>
                <a:cs typeface="DejaVu Sans"/>
              </a:defRPr>
            </a:pPr>
            <a:r>
              <a:rPr sz="3600" b="1">
                <a:solidFill>
                  <a:srgbClr val="183C33"/>
                </a:solidFill>
                <a:latin typeface="DejaVu Sans"/>
                <a:ea typeface="DejaVu Sans"/>
                <a:cs typeface="DejaVu Sans"/>
              </a:rPr>
              <a:t>Heidi Kujawa</a:t>
            </a:r>
          </a:p>
        </p:txBody>
      </p:sp>
      <p:pic>
        <p:nvPicPr>
          <p:cNvPr id="3" name="">
            <a:extLst xmlns:a="http://schemas.openxmlformats.org/drawingml/2006/main">
              <a:ext uri="{FF2B5EF4-FFF2-40B4-BE49-F238E27FC236}">
                <a16:creationId xmlns:a16="http://schemas.microsoft.com/office/drawing/2014/main" id="{E3C7932C-8A50-4300-A1DF-CCFBD6D92224}"/>
              </a:ext>
            </a:extLst>
          </p:cNvPr>
          <p:cNvPicPr>
            <a:picLocks xmlns:a="http://schemas.openxmlformats.org/drawingml/2006/main" noChangeAspect="1"/>
          </p:cNvPicPr>
          <p:nvPr/>
        </p:nvPicPr>
        <p:blipFill>
          <a:blip xmlns:r="http://schemas.openxmlformats.org/officeDocument/2006/relationships" xmlns:a="http://schemas.openxmlformats.org/drawingml/2006/main" r:embed="R4255aaebf8754ff4"/>
          <a:srcRect xmlns:a="http://schemas.openxmlformats.org/drawingml/2006/main" l="14000" t="21000" r="58000" b="11000"/>
          <a:stretch xmlns:a="http://schemas.openxmlformats.org/drawingml/2006/main"/>
        </p:blipFill>
        <p:spPr>
          <a:xfrm xmlns:a="http://schemas.openxmlformats.org/drawingml/2006/main">
            <a:off x="571500" y="1743075"/>
            <a:ext cx="2771775" cy="3695700"/>
          </a:xfrm>
          <a:prstGeom xmlns:a="http://schemas.openxmlformats.org/drawingml/2006/main" prst="rect">
            <a:avLst/>
          </a:prstGeom>
        </p:spPr>
      </p:pic>
      <p:pic>
        <p:nvPicPr>
          <p:cNvPr id="4" name="">
            <a:extLst xmlns:a="http://schemas.openxmlformats.org/drawingml/2006/main">
              <a:ext uri="{FF2B5EF4-FFF2-40B4-BE49-F238E27FC236}">
                <a16:creationId xmlns:a16="http://schemas.microsoft.com/office/drawing/2014/main" id="{0DA91DDE-F0A5-4077-96B2-4138CDDEA3CD}"/>
              </a:ext>
            </a:extLst>
          </p:cNvPr>
          <p:cNvPicPr>
            <a:picLocks xmlns:a="http://schemas.openxmlformats.org/drawingml/2006/main" noChangeAspect="1"/>
          </p:cNvPicPr>
          <p:nvPr/>
        </p:nvPicPr>
        <p:blipFill>
          <a:blip xmlns:r="http://schemas.openxmlformats.org/officeDocument/2006/relationships" xmlns:a="http://schemas.openxmlformats.org/drawingml/2006/main" r:embed="R5b9a50f2b1a345fb"/>
          <a:srcRect xmlns:a="http://schemas.openxmlformats.org/drawingml/2006/main" l="26079" t="0" r="26079" b="0"/>
          <a:stretch xmlns:a="http://schemas.openxmlformats.org/drawingml/2006/main">
            <a:fillRect l="0" t="0" r="0" b="0"/>
          </a:stretch>
        </p:blipFill>
        <p:spPr>
          <a:xfrm xmlns:a="http://schemas.openxmlformats.org/drawingml/2006/main">
            <a:off x="3590925" y="1743075"/>
            <a:ext cx="3143250" cy="3695700"/>
          </a:xfrm>
          <a:prstGeom xmlns:a="http://schemas.openxmlformats.org/drawingml/2006/main" prst="rect">
            <a:avLst/>
          </a:prstGeom>
        </p:spPr>
      </p:pic>
      <p:sp>
        <p:nvSpPr>
          <p:cNvPr id="5" name="Portrait: Nexus PMG&#10;Bigger Than Us, 2021">
            <a:extLst xmlns:a="http://schemas.openxmlformats.org/drawingml/2006/main">
              <a:ext uri="{FF2B5EF4-FFF2-40B4-BE49-F238E27FC236}">
                <a16:creationId xmlns:a16="http://schemas.microsoft.com/office/drawing/2014/main" id="{6F460123-B257-4407-A6E4-1CFDBAD07D48}"/>
              </a:ext>
            </a:extLst>
          </p:cNvPr>
          <p:cNvSpPr>
            <a:spLocks xmlns:a="http://schemas.openxmlformats.org/drawingml/2006/main" noGrp="1"/>
          </p:cNvSpPr>
          <p:nvPr/>
        </p:nvSpPr>
        <p:spPr>
          <a:xfrm xmlns:a="http://schemas.openxmlformats.org/drawingml/2006/main">
            <a:off x="571500" y="5600700"/>
            <a:ext cx="27908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0">
                <a:solidFill>
                  <a:srgbClr val="52615A"/>
                </a:solidFill>
                <a:latin typeface="DejaVu Sans"/>
                <a:ea typeface="DejaVu Sans"/>
                <a:cs typeface="DejaVu Sans"/>
              </a:defRPr>
            </a:defPPr>
          </a:lstStyle>
          <a:p xmlns:a="http://schemas.openxmlformats.org/drawingml/2006/main">
            <a:pPr algn="l">
              <a:defRPr sz="1050" b="0">
                <a:solidFill>
                  <a:srgbClr val="52615A"/>
                </a:solidFill>
                <a:latin typeface="DejaVu Sans"/>
                <a:ea typeface="DejaVu Sans"/>
                <a:cs typeface="DejaVu Sans"/>
              </a:defRPr>
            </a:pPr>
            <a:r>
              <a:rPr sz="1050" b="0">
                <a:solidFill>
                  <a:srgbClr val="52615A"/>
                </a:solidFill>
                <a:latin typeface="DejaVu Sans"/>
                <a:ea typeface="DejaVu Sans"/>
                <a:cs typeface="DejaVu Sans"/>
              </a:rPr>
              <a:t>Portrait: Nexus PMG</a:t>
            </a:r>
          </a:p>
          <a:p xmlns:a="http://schemas.openxmlformats.org/drawingml/2006/main">
            <a:pPr algn="l">
              <a:defRPr sz="1050" b="0">
                <a:solidFill>
                  <a:srgbClr val="52615A"/>
                </a:solidFill>
                <a:latin typeface="DejaVu Sans"/>
                <a:ea typeface="DejaVu Sans"/>
                <a:cs typeface="DejaVu Sans"/>
              </a:defRPr>
            </a:pPr>
            <a:r>
              <a:rPr sz="1050" b="0">
                <a:solidFill>
                  <a:srgbClr val="52615A"/>
                </a:solidFill>
                <a:latin typeface="DejaVu Sans"/>
                <a:ea typeface="DejaVu Sans"/>
                <a:cs typeface="DejaVu Sans"/>
              </a:rPr>
              <a:t>Bigger Than Us, 2021</a:t>
            </a:r>
          </a:p>
        </p:txBody>
      </p:sp>
      <p:sp>
        <p:nvSpPr>
          <p:cNvPr id="6" name="ByBlock photograph: ByFusion">
            <a:extLst xmlns:a="http://schemas.openxmlformats.org/drawingml/2006/main">
              <a:ext uri="{FF2B5EF4-FFF2-40B4-BE49-F238E27FC236}">
                <a16:creationId xmlns:a16="http://schemas.microsoft.com/office/drawing/2014/main" id="{E67C4658-CAD1-4164-9A65-A4EF4CB1D8DD}"/>
              </a:ext>
            </a:extLst>
          </p:cNvPr>
          <p:cNvSpPr>
            <a:spLocks xmlns:a="http://schemas.openxmlformats.org/drawingml/2006/main" noGrp="1"/>
          </p:cNvSpPr>
          <p:nvPr/>
        </p:nvSpPr>
        <p:spPr>
          <a:xfrm xmlns:a="http://schemas.openxmlformats.org/drawingml/2006/main">
            <a:off x="3619500" y="5600700"/>
            <a:ext cx="3133725"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0">
                <a:solidFill>
                  <a:srgbClr val="52615A"/>
                </a:solidFill>
                <a:latin typeface="DejaVu Sans"/>
                <a:ea typeface="DejaVu Sans"/>
                <a:cs typeface="DejaVu Sans"/>
              </a:defRPr>
            </a:defPPr>
          </a:lstStyle>
          <a:p xmlns:a="http://schemas.openxmlformats.org/drawingml/2006/main">
            <a:pPr algn="l">
              <a:defRPr sz="1050" b="0">
                <a:solidFill>
                  <a:srgbClr val="52615A"/>
                </a:solidFill>
                <a:latin typeface="DejaVu Sans"/>
                <a:ea typeface="DejaVu Sans"/>
                <a:cs typeface="DejaVu Sans"/>
              </a:defRPr>
            </a:pPr>
            <a:r>
              <a:rPr sz="1050" b="0">
                <a:solidFill>
                  <a:srgbClr val="52615A"/>
                </a:solidFill>
                <a:latin typeface="DejaVu Sans"/>
                <a:ea typeface="DejaVu Sans"/>
                <a:cs typeface="DejaVu Sans"/>
              </a:rPr>
              <a:t>ByBlock photograph: ByFusion</a:t>
            </a:r>
          </a:p>
        </p:txBody>
      </p:sp>
      <p:sp>
        <p:nvSpPr>
          <p:cNvPr id="7" name="Difficult-to-recycle plastic&#10;becomes ByB">
            <a:extLst xmlns:a="http://schemas.openxmlformats.org/drawingml/2006/main">
              <a:ext uri="{FF2B5EF4-FFF2-40B4-BE49-F238E27FC236}">
                <a16:creationId xmlns:a16="http://schemas.microsoft.com/office/drawing/2014/main" id="{3F06CEB7-74A0-404E-A138-4DD483918F09}"/>
              </a:ext>
            </a:extLst>
          </p:cNvPr>
          <p:cNvSpPr>
            <a:spLocks xmlns:a="http://schemas.openxmlformats.org/drawingml/2006/main" noGrp="1"/>
          </p:cNvSpPr>
          <p:nvPr/>
        </p:nvSpPr>
        <p:spPr>
          <a:xfrm xmlns:a="http://schemas.openxmlformats.org/drawingml/2006/main">
            <a:off x="7172325" y="1752600"/>
            <a:ext cx="45148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625" b="1">
                <a:solidFill>
                  <a:srgbClr val="183C33"/>
                </a:solidFill>
                <a:latin typeface="DejaVu Sans"/>
                <a:ea typeface="DejaVu Sans"/>
                <a:cs typeface="DejaVu Sans"/>
              </a:defRPr>
            </a:defPPr>
          </a:lstStyle>
          <a:p xmlns:a="http://schemas.openxmlformats.org/drawingml/2006/main">
            <a:pPr algn="l">
              <a:defRPr sz="2625" b="1">
                <a:solidFill>
                  <a:srgbClr val="183C33"/>
                </a:solidFill>
                <a:latin typeface="DejaVu Sans"/>
                <a:ea typeface="DejaVu Sans"/>
                <a:cs typeface="DejaVu Sans"/>
              </a:defRPr>
            </a:pPr>
            <a:r>
              <a:rPr sz="2625" b="1">
                <a:solidFill>
                  <a:srgbClr val="183C33"/>
                </a:solidFill>
                <a:latin typeface="DejaVu Sans"/>
                <a:ea typeface="DejaVu Sans"/>
                <a:cs typeface="DejaVu Sans"/>
              </a:rPr>
              <a:t>Difficult-to-recycle plastic</a:t>
            </a:r>
          </a:p>
          <a:p xmlns:a="http://schemas.openxmlformats.org/drawingml/2006/main">
            <a:pPr algn="l">
              <a:defRPr sz="2625" b="1">
                <a:solidFill>
                  <a:srgbClr val="183C33"/>
                </a:solidFill>
                <a:latin typeface="DejaVu Sans"/>
                <a:ea typeface="DejaVu Sans"/>
                <a:cs typeface="DejaVu Sans"/>
              </a:defRPr>
            </a:pPr>
            <a:r>
              <a:rPr sz="2625" b="1">
                <a:solidFill>
                  <a:srgbClr val="183C33"/>
                </a:solidFill>
                <a:latin typeface="DejaVu Sans"/>
                <a:ea typeface="DejaVu Sans"/>
                <a:cs typeface="DejaVu Sans"/>
              </a:rPr>
              <a:t>becomes ByBlock</a:t>
            </a:r>
          </a:p>
        </p:txBody>
      </p:sp>
      <p:sp>
        <p:nvSpPr>
          <p:cNvPr id="8" name="Kujawa founded ByFusion to turn recovere">
            <a:extLst xmlns:a="http://schemas.openxmlformats.org/drawingml/2006/main">
              <a:ext uri="{FF2B5EF4-FFF2-40B4-BE49-F238E27FC236}">
                <a16:creationId xmlns:a16="http://schemas.microsoft.com/office/drawing/2014/main" id="{7CE94182-7705-4566-B639-6E320C9A4ECB}"/>
              </a:ext>
            </a:extLst>
          </p:cNvPr>
          <p:cNvSpPr>
            <a:spLocks xmlns:a="http://schemas.openxmlformats.org/drawingml/2006/main" noGrp="1"/>
          </p:cNvSpPr>
          <p:nvPr/>
        </p:nvSpPr>
        <p:spPr>
          <a:xfrm xmlns:a="http://schemas.openxmlformats.org/drawingml/2006/main">
            <a:off x="7172325" y="3105150"/>
            <a:ext cx="44196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52615A"/>
                </a:solidFill>
                <a:latin typeface="DejaVu Sans"/>
                <a:ea typeface="DejaVu Sans"/>
                <a:cs typeface="DejaVu Sans"/>
              </a:defRPr>
            </a:defPPr>
          </a:lstStyle>
          <a:p xmlns:a="http://schemas.openxmlformats.org/drawingml/2006/main">
            <a:pPr algn="l">
              <a:defRPr sz="1875" b="0">
                <a:solidFill>
                  <a:srgbClr val="52615A"/>
                </a:solidFill>
                <a:latin typeface="DejaVu Sans"/>
                <a:ea typeface="DejaVu Sans"/>
                <a:cs typeface="DejaVu Sans"/>
              </a:defRPr>
            </a:pPr>
            <a:r>
              <a:rPr sz="1875" b="0">
                <a:solidFill>
                  <a:srgbClr val="52615A"/>
                </a:solidFill>
                <a:latin typeface="DejaVu Sans"/>
                <a:ea typeface="DejaVu Sans"/>
                <a:cs typeface="DejaVu Sans"/>
              </a:rPr>
              <a:t>Kujawa founded ByFusion to turn recovered plastics into building products.</a:t>
            </a:r>
          </a:p>
        </p:txBody>
      </p:sp>
      <p:sp>
        <p:nvSpPr>
          <p:cNvPr id="9" name="Tucson made it visible">
            <a:extLst xmlns:a="http://schemas.openxmlformats.org/drawingml/2006/main">
              <a:ext uri="{FF2B5EF4-FFF2-40B4-BE49-F238E27FC236}">
                <a16:creationId xmlns:a16="http://schemas.microsoft.com/office/drawing/2014/main" id="{222CB420-7DB9-4E4A-AAC4-F3FFA3AD2525}"/>
              </a:ext>
            </a:extLst>
          </p:cNvPr>
          <p:cNvSpPr>
            <a:spLocks xmlns:a="http://schemas.openxmlformats.org/drawingml/2006/main" noGrp="1"/>
          </p:cNvSpPr>
          <p:nvPr/>
        </p:nvSpPr>
        <p:spPr>
          <a:xfrm xmlns:a="http://schemas.openxmlformats.org/drawingml/2006/main">
            <a:off x="7172325" y="4476750"/>
            <a:ext cx="4448175"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183C33"/>
                </a:solidFill>
                <a:latin typeface="DejaVu Sans"/>
                <a:ea typeface="DejaVu Sans"/>
                <a:cs typeface="DejaVu Sans"/>
              </a:defRPr>
            </a:defPPr>
          </a:lstStyle>
          <a:p xmlns:a="http://schemas.openxmlformats.org/drawingml/2006/main">
            <a:pPr algn="l">
              <a:defRPr sz="2175" b="1">
                <a:solidFill>
                  <a:srgbClr val="183C33"/>
                </a:solidFill>
                <a:latin typeface="DejaVu Sans"/>
                <a:ea typeface="DejaVu Sans"/>
                <a:cs typeface="DejaVu Sans"/>
              </a:defRPr>
            </a:pPr>
            <a:r>
              <a:rPr sz="2175" b="1">
                <a:solidFill>
                  <a:srgbClr val="183C33"/>
                </a:solidFill>
                <a:latin typeface="DejaVu Sans"/>
                <a:ea typeface="DejaVu Sans"/>
                <a:cs typeface="DejaVu Sans"/>
              </a:rPr>
              <a:t>Tucson made it visible</a:t>
            </a:r>
          </a:p>
        </p:txBody>
      </p:sp>
      <p:sp>
        <p:nvSpPr>
          <p:cNvPr id="10" name="Its 2022 pilot produced park benches and">
            <a:extLst xmlns:a="http://schemas.openxmlformats.org/drawingml/2006/main">
              <a:ext uri="{FF2B5EF4-FFF2-40B4-BE49-F238E27FC236}">
                <a16:creationId xmlns:a16="http://schemas.microsoft.com/office/drawing/2014/main" id="{DC5D3121-15C8-4D78-A5AB-BC3299FB88BF}"/>
              </a:ext>
            </a:extLst>
          </p:cNvPr>
          <p:cNvSpPr>
            <a:spLocks xmlns:a="http://schemas.openxmlformats.org/drawingml/2006/main" noGrp="1"/>
          </p:cNvSpPr>
          <p:nvPr/>
        </p:nvSpPr>
        <p:spPr>
          <a:xfrm xmlns:a="http://schemas.openxmlformats.org/drawingml/2006/main">
            <a:off x="7172325" y="5038725"/>
            <a:ext cx="44577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52615A"/>
                </a:solidFill>
                <a:latin typeface="DejaVu Sans"/>
                <a:ea typeface="DejaVu Sans"/>
                <a:cs typeface="DejaVu Sans"/>
              </a:defRPr>
            </a:defPPr>
          </a:lstStyle>
          <a:p xmlns:a="http://schemas.openxmlformats.org/drawingml/2006/main">
            <a:pPr algn="l">
              <a:defRPr sz="1875" b="0">
                <a:solidFill>
                  <a:srgbClr val="52615A"/>
                </a:solidFill>
                <a:latin typeface="DejaVu Sans"/>
                <a:ea typeface="DejaVu Sans"/>
                <a:cs typeface="DejaVu Sans"/>
              </a:defRPr>
            </a:pPr>
            <a:r>
              <a:rPr sz="1875" b="0">
                <a:solidFill>
                  <a:srgbClr val="52615A"/>
                </a:solidFill>
                <a:latin typeface="DejaVu Sans"/>
                <a:ea typeface="DejaVu Sans"/>
                <a:cs typeface="DejaVu Sans"/>
              </a:rPr>
              <a:t>Its 2022 pilot produced park benches and a community-centre enclosure.</a:t>
            </a:r>
          </a:p>
        </p:txBody>
      </p:sp>
      <p:sp>
        <p:nvSpPr>
          <p:cNvPr id="11" name="City of Tucson report, January 2023">
            <a:extLst xmlns:a="http://schemas.openxmlformats.org/drawingml/2006/main">
              <a:ext uri="{FF2B5EF4-FFF2-40B4-BE49-F238E27FC236}">
                <a16:creationId xmlns:a16="http://schemas.microsoft.com/office/drawing/2014/main" id="{59E7EBF9-3AE6-4510-A37D-9C03E6D46BEF}"/>
              </a:ext>
            </a:extLst>
          </p:cNvPr>
          <p:cNvSpPr>
            <a:spLocks xmlns:a="http://schemas.openxmlformats.org/drawingml/2006/main" noGrp="1"/>
          </p:cNvSpPr>
          <p:nvPr/>
        </p:nvSpPr>
        <p:spPr>
          <a:xfrm xmlns:a="http://schemas.openxmlformats.org/drawingml/2006/main">
            <a:off x="7172325" y="6162675"/>
            <a:ext cx="409575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0">
                <a:solidFill>
                  <a:srgbClr val="52615A"/>
                </a:solidFill>
                <a:latin typeface="DejaVu Sans"/>
                <a:ea typeface="DejaVu Sans"/>
                <a:cs typeface="DejaVu Sans"/>
              </a:defRPr>
            </a:defPPr>
          </a:lstStyle>
          <a:p xmlns:a="http://schemas.openxmlformats.org/drawingml/2006/main">
            <a:pPr algn="l">
              <a:defRPr sz="1050" b="0">
                <a:solidFill>
                  <a:srgbClr val="52615A"/>
                </a:solidFill>
                <a:latin typeface="DejaVu Sans"/>
                <a:ea typeface="DejaVu Sans"/>
                <a:cs typeface="DejaVu Sans"/>
              </a:defRPr>
            </a:pPr>
            <a:r>
              <a:rPr sz="1050" b="0">
                <a:solidFill>
                  <a:srgbClr val="52615A"/>
                </a:solidFill>
                <a:latin typeface="DejaVu Sans"/>
                <a:ea typeface="DejaVu Sans"/>
                <a:cs typeface="DejaVu Sans"/>
              </a:rPr>
              <a:t>City of Tucson report, January 2023</a:t>
            </a:r>
          </a:p>
        </p:txBody>
      </p:sp>
      <p:sp>
        <p:nvSpPr>
          <p:cNvPr id="12" name="05">
            <a:extLst xmlns:a="http://schemas.openxmlformats.org/drawingml/2006/main">
              <a:ext uri="{FF2B5EF4-FFF2-40B4-BE49-F238E27FC236}">
                <a16:creationId xmlns:a16="http://schemas.microsoft.com/office/drawing/2014/main" id="{54D9233C-077B-4154-9F58-C637608B3BF9}"/>
              </a:ext>
            </a:extLst>
          </p:cNvPr>
          <p:cNvSpPr>
            <a:spLocks xmlns:a="http://schemas.openxmlformats.org/drawingml/2006/main" noGrp="1"/>
          </p:cNvSpPr>
          <p:nvPr/>
        </p:nvSpPr>
        <p:spPr>
          <a:xfrm xmlns:a="http://schemas.openxmlformats.org/drawingml/2006/main">
            <a:off x="11382375" y="6419850"/>
            <a:ext cx="304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15A"/>
                </a:solidFill>
                <a:latin typeface="DejaVu Sans"/>
                <a:ea typeface="DejaVu Sans"/>
                <a:cs typeface="DejaVu Sans"/>
              </a:defRPr>
            </a:defPPr>
          </a:lstStyle>
          <a:p xmlns:a="http://schemas.openxmlformats.org/drawingml/2006/main">
            <a:pPr algn="l">
              <a:defRPr sz="1200" b="0">
                <a:solidFill>
                  <a:srgbClr val="52615A"/>
                </a:solidFill>
                <a:latin typeface="DejaVu Sans"/>
                <a:ea typeface="DejaVu Sans"/>
                <a:cs typeface="DejaVu Sans"/>
              </a:defRPr>
            </a:pPr>
            <a:r>
              <a:rPr sz="1200" b="0">
                <a:solidFill>
                  <a:srgbClr val="52615A"/>
                </a:solidFill>
                <a:latin typeface="DejaVu Sans"/>
                <a:ea typeface="DejaVu Sans"/>
                <a:cs typeface="DejaVu Sans"/>
              </a:rPr>
              <a:t>05</a:t>
            </a:r>
          </a:p>
        </p:txBody>
      </p:sp>
    </p:spTree>
    <p:extLst>
      <p:ext uri="{BB962C8B-B14F-4D97-AF65-F5344CB8AC3E}">
        <p14:creationId xmlns:p14="http://schemas.microsoft.com/office/powerpoint/2010/main" val="225627321"/>
      </p:ext>
    </p:extLst>
  </p:cSld>
</p:sld>
</file>

<file path=ppt/slides/slide6.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13" name="PRECIOUS PLASTIC · AN INTERNATIONAL COMM">
            <a:extLst xmlns:a="http://schemas.openxmlformats.org/drawingml/2006/main">
              <a:ext uri="{FF2B5EF4-FFF2-40B4-BE49-F238E27FC236}">
                <a16:creationId xmlns:a16="http://schemas.microsoft.com/office/drawing/2014/main" id="{6E9D2B00-76ED-4B02-B351-9D48949FB595}"/>
              </a:ext>
            </a:extLst>
          </p:cNvPr>
          <p:cNvSpPr>
            <a:spLocks xmlns:a="http://schemas.openxmlformats.org/drawingml/2006/main" noGrp="1"/>
          </p:cNvSpPr>
          <p:nvPr/>
        </p:nvSpPr>
        <p:spPr>
          <a:xfrm xmlns:a="http://schemas.openxmlformats.org/drawingml/2006/main">
            <a:off x="571500" y="381000"/>
            <a:ext cx="1104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52615A"/>
                </a:solidFill>
                <a:latin typeface="DejaVu Sans"/>
                <a:ea typeface="DejaVu Sans"/>
                <a:cs typeface="DejaVu Sans"/>
              </a:defRPr>
            </a:defPPr>
          </a:lstStyle>
          <a:p xmlns:a="http://schemas.openxmlformats.org/drawingml/2006/main">
            <a:pPr algn="l">
              <a:defRPr sz="1275" b="1">
                <a:solidFill>
                  <a:srgbClr val="52615A"/>
                </a:solidFill>
                <a:latin typeface="DejaVu Sans"/>
                <a:ea typeface="DejaVu Sans"/>
                <a:cs typeface="DejaVu Sans"/>
              </a:defRPr>
            </a:pPr>
            <a:r>
              <a:rPr sz="1275" b="1">
                <a:solidFill>
                  <a:srgbClr val="52615A"/>
                </a:solidFill>
                <a:latin typeface="DejaVu Sans"/>
                <a:ea typeface="DejaVu Sans"/>
                <a:cs typeface="DejaVu Sans"/>
              </a:rPr>
              <a:t>PRECIOUS PLASTIC · AN INTERNATIONAL COMMUNITY</a:t>
            </a:r>
          </a:p>
        </p:txBody>
      </p:sp>
      <p:sp>
        <p:nvSpPr>
          <p:cNvPr id="2" name="Dave Hakkens and the makers">
            <a:extLst xmlns:a="http://schemas.openxmlformats.org/drawingml/2006/main">
              <a:ext uri="{FF2B5EF4-FFF2-40B4-BE49-F238E27FC236}">
                <a16:creationId xmlns:a16="http://schemas.microsoft.com/office/drawing/2014/main" id="{6F23D9D6-99E1-407A-AE68-5ADFF5DF34B3}"/>
              </a:ext>
            </a:extLst>
          </p:cNvPr>
          <p:cNvSpPr>
            <a:spLocks xmlns:a="http://schemas.openxmlformats.org/drawingml/2006/main" noGrp="1"/>
          </p:cNvSpPr>
          <p:nvPr/>
        </p:nvSpPr>
        <p:spPr>
          <a:xfrm xmlns:a="http://schemas.openxmlformats.org/drawingml/2006/main">
            <a:off x="571500" y="790575"/>
            <a:ext cx="11049000" cy="657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50" b="1">
                <a:solidFill>
                  <a:srgbClr val="183C33"/>
                </a:solidFill>
                <a:latin typeface="DejaVu Sans"/>
                <a:ea typeface="DejaVu Sans"/>
                <a:cs typeface="DejaVu Sans"/>
              </a:defRPr>
            </a:defPPr>
          </a:lstStyle>
          <a:p xmlns:a="http://schemas.openxmlformats.org/drawingml/2006/main">
            <a:pPr algn="l">
              <a:defRPr sz="3450" b="1">
                <a:solidFill>
                  <a:srgbClr val="183C33"/>
                </a:solidFill>
                <a:latin typeface="DejaVu Sans"/>
                <a:ea typeface="DejaVu Sans"/>
                <a:cs typeface="DejaVu Sans"/>
              </a:defRPr>
            </a:pPr>
            <a:r>
              <a:rPr sz="3450" b="1">
                <a:solidFill>
                  <a:srgbClr val="183C33"/>
                </a:solidFill>
                <a:latin typeface="DejaVu Sans"/>
                <a:ea typeface="DejaVu Sans"/>
                <a:cs typeface="DejaVu Sans"/>
              </a:rPr>
              <a:t>Dave Hakkens and the makers</a:t>
            </a:r>
          </a:p>
        </p:txBody>
      </p:sp>
      <p:pic>
        <p:nvPicPr>
          <p:cNvPr id="3" name="">
            <a:extLst xmlns:a="http://schemas.openxmlformats.org/drawingml/2006/main">
              <a:ext uri="{FF2B5EF4-FFF2-40B4-BE49-F238E27FC236}">
                <a16:creationId xmlns:a16="http://schemas.microsoft.com/office/drawing/2014/main" id="{3893EDE5-BBCF-4101-9219-9E20598851FF}"/>
              </a:ext>
            </a:extLst>
          </p:cNvPr>
          <p:cNvPicPr>
            <a:picLocks xmlns:a="http://schemas.openxmlformats.org/drawingml/2006/main" noChangeAspect="1"/>
          </p:cNvPicPr>
          <p:nvPr/>
        </p:nvPicPr>
        <p:blipFill>
          <a:blip xmlns:r="http://schemas.openxmlformats.org/officeDocument/2006/relationships" xmlns:a="http://schemas.openxmlformats.org/drawingml/2006/main" r:embed="R0317f0cf5310414a"/>
          <a:srcRect xmlns:a="http://schemas.openxmlformats.org/drawingml/2006/main" l="0" t="0" r="0" b="0"/>
          <a:stretch xmlns:a="http://schemas.openxmlformats.org/drawingml/2006/main">
            <a:fillRect l="0" t="0" r="0" b="0"/>
          </a:stretch>
        </p:blipFill>
        <p:spPr>
          <a:xfrm xmlns:a="http://schemas.openxmlformats.org/drawingml/2006/main">
            <a:off x="571500" y="1724025"/>
            <a:ext cx="3981450" cy="3981450"/>
          </a:xfrm>
          <a:prstGeom xmlns:a="http://schemas.openxmlformats.org/drawingml/2006/main" prst="rect">
            <a:avLst/>
          </a:prstGeom>
        </p:spPr>
      </p:pic>
      <p:sp>
        <p:nvSpPr>
          <p:cNvPr id="4" name="Dave Hakkens · Photograph: Precious Plas">
            <a:extLst xmlns:a="http://schemas.openxmlformats.org/drawingml/2006/main">
              <a:ext uri="{FF2B5EF4-FFF2-40B4-BE49-F238E27FC236}">
                <a16:creationId xmlns:a16="http://schemas.microsoft.com/office/drawing/2014/main" id="{C791FEDD-5208-45EA-8D08-D42F158851E1}"/>
              </a:ext>
            </a:extLst>
          </p:cNvPr>
          <p:cNvSpPr>
            <a:spLocks xmlns:a="http://schemas.openxmlformats.org/drawingml/2006/main" noGrp="1"/>
          </p:cNvSpPr>
          <p:nvPr/>
        </p:nvSpPr>
        <p:spPr>
          <a:xfrm xmlns:a="http://schemas.openxmlformats.org/drawingml/2006/main">
            <a:off x="600075" y="5848350"/>
            <a:ext cx="44196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0">
                <a:solidFill>
                  <a:srgbClr val="52615A"/>
                </a:solidFill>
                <a:latin typeface="DejaVu Sans"/>
                <a:ea typeface="DejaVu Sans"/>
                <a:cs typeface="DejaVu Sans"/>
              </a:defRPr>
            </a:defPPr>
          </a:lstStyle>
          <a:p xmlns:a="http://schemas.openxmlformats.org/drawingml/2006/main">
            <a:pPr algn="l">
              <a:defRPr sz="1050" b="0">
                <a:solidFill>
                  <a:srgbClr val="52615A"/>
                </a:solidFill>
                <a:latin typeface="DejaVu Sans"/>
                <a:ea typeface="DejaVu Sans"/>
                <a:cs typeface="DejaVu Sans"/>
              </a:defRPr>
            </a:pPr>
            <a:r>
              <a:rPr sz="1050" b="0">
                <a:solidFill>
                  <a:srgbClr val="52615A"/>
                </a:solidFill>
                <a:latin typeface="DejaVu Sans"/>
                <a:ea typeface="DejaVu Sans"/>
                <a:cs typeface="DejaVu Sans"/>
              </a:rPr>
              <a:t>Dave Hakkens · Photograph: Precious Plastic</a:t>
            </a:r>
          </a:p>
        </p:txBody>
      </p:sp>
      <p:sp>
        <p:nvSpPr>
          <p:cNvPr id="5" name="Open plans let more people make">
            <a:extLst xmlns:a="http://schemas.openxmlformats.org/drawingml/2006/main">
              <a:ext uri="{FF2B5EF4-FFF2-40B4-BE49-F238E27FC236}">
                <a16:creationId xmlns:a16="http://schemas.microsoft.com/office/drawing/2014/main" id="{05C99E15-C598-4D8D-B336-0088D6021038}"/>
              </a:ext>
            </a:extLst>
          </p:cNvPr>
          <p:cNvSpPr>
            <a:spLocks xmlns:a="http://schemas.openxmlformats.org/drawingml/2006/main" noGrp="1"/>
          </p:cNvSpPr>
          <p:nvPr/>
        </p:nvSpPr>
        <p:spPr>
          <a:xfrm xmlns:a="http://schemas.openxmlformats.org/drawingml/2006/main">
            <a:off x="5029200" y="1733550"/>
            <a:ext cx="657225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625" b="1">
                <a:solidFill>
                  <a:srgbClr val="183C33"/>
                </a:solidFill>
                <a:latin typeface="DejaVu Sans"/>
                <a:ea typeface="DejaVu Sans"/>
                <a:cs typeface="DejaVu Sans"/>
              </a:defRPr>
            </a:defPPr>
          </a:lstStyle>
          <a:p xmlns:a="http://schemas.openxmlformats.org/drawingml/2006/main">
            <a:pPr algn="l">
              <a:defRPr sz="2625" b="1">
                <a:solidFill>
                  <a:srgbClr val="183C33"/>
                </a:solidFill>
                <a:latin typeface="DejaVu Sans"/>
                <a:ea typeface="DejaVu Sans"/>
                <a:cs typeface="DejaVu Sans"/>
              </a:defRPr>
            </a:pPr>
            <a:r>
              <a:rPr sz="2625" b="1">
                <a:solidFill>
                  <a:srgbClr val="183C33"/>
                </a:solidFill>
                <a:latin typeface="DejaVu Sans"/>
                <a:ea typeface="DejaVu Sans"/>
                <a:cs typeface="DejaVu Sans"/>
              </a:rPr>
              <a:t>Open plans let more people make</a:t>
            </a:r>
          </a:p>
        </p:txBody>
      </p:sp>
      <p:sp>
        <p:nvSpPr>
          <p:cNvPr id="6" name="Hakkens began Precious Plastic in 2013. ">
            <a:extLst xmlns:a="http://schemas.openxmlformats.org/drawingml/2006/main">
              <a:ext uri="{FF2B5EF4-FFF2-40B4-BE49-F238E27FC236}">
                <a16:creationId xmlns:a16="http://schemas.microsoft.com/office/drawing/2014/main" id="{CE0B7D28-5265-4ED5-893E-EBE8DA14AF81}"/>
              </a:ext>
            </a:extLst>
          </p:cNvPr>
          <p:cNvSpPr>
            <a:spLocks xmlns:a="http://schemas.openxmlformats.org/drawingml/2006/main" noGrp="1"/>
          </p:cNvSpPr>
          <p:nvPr/>
        </p:nvSpPr>
        <p:spPr>
          <a:xfrm xmlns:a="http://schemas.openxmlformats.org/drawingml/2006/main">
            <a:off x="5048250" y="2762250"/>
            <a:ext cx="636270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950" b="0">
                <a:solidFill>
                  <a:srgbClr val="52615A"/>
                </a:solidFill>
                <a:latin typeface="DejaVu Sans"/>
                <a:ea typeface="DejaVu Sans"/>
                <a:cs typeface="DejaVu Sans"/>
              </a:defRPr>
            </a:defPPr>
          </a:lstStyle>
          <a:p xmlns:a="http://schemas.openxmlformats.org/drawingml/2006/main">
            <a:pPr algn="l">
              <a:defRPr sz="1950" b="0">
                <a:solidFill>
                  <a:srgbClr val="52615A"/>
                </a:solidFill>
                <a:latin typeface="DejaVu Sans"/>
                <a:ea typeface="DejaVu Sans"/>
                <a:cs typeface="DejaVu Sans"/>
              </a:defRPr>
            </a:pPr>
            <a:r>
              <a:rPr sz="1950" b="0">
                <a:solidFill>
                  <a:srgbClr val="52615A"/>
                </a:solidFill>
                <a:latin typeface="DejaVu Sans"/>
                <a:ea typeface="DejaVu Sans"/>
                <a:cs typeface="DejaVu Sans"/>
              </a:rPr>
              <a:t>Hakkens began Precious Plastic in 2013. The community shares machinery designs and know-how for sheets, furniture and everyday objects.</a:t>
            </a:r>
          </a:p>
        </p:txBody>
      </p:sp>
      <p:sp>
        <p:nvSpPr>
          <p:cNvPr id="7" name="184">
            <a:extLst xmlns:a="http://schemas.openxmlformats.org/drawingml/2006/main">
              <a:ext uri="{FF2B5EF4-FFF2-40B4-BE49-F238E27FC236}">
                <a16:creationId xmlns:a16="http://schemas.microsoft.com/office/drawing/2014/main" id="{E59E74E3-E806-4386-81C4-A46CE27C1DD4}"/>
              </a:ext>
            </a:extLst>
          </p:cNvPr>
          <p:cNvSpPr>
            <a:spLocks xmlns:a="http://schemas.openxmlformats.org/drawingml/2006/main" noGrp="1"/>
          </p:cNvSpPr>
          <p:nvPr/>
        </p:nvSpPr>
        <p:spPr>
          <a:xfrm xmlns:a="http://schemas.openxmlformats.org/drawingml/2006/main">
            <a:off x="5048250" y="4305300"/>
            <a:ext cx="25717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950" b="1">
                <a:solidFill>
                  <a:srgbClr val="183C33"/>
                </a:solidFill>
                <a:latin typeface="DejaVu Sans"/>
                <a:ea typeface="DejaVu Sans"/>
                <a:cs typeface="DejaVu Sans"/>
              </a:defRPr>
            </a:defPPr>
          </a:lstStyle>
          <a:p xmlns:a="http://schemas.openxmlformats.org/drawingml/2006/main">
            <a:pPr algn="l">
              <a:defRPr sz="4950" b="1">
                <a:solidFill>
                  <a:srgbClr val="183C33"/>
                </a:solidFill>
                <a:latin typeface="DejaVu Sans"/>
                <a:ea typeface="DejaVu Sans"/>
                <a:cs typeface="DejaVu Sans"/>
              </a:defRPr>
            </a:pPr>
            <a:r>
              <a:rPr sz="4950" b="1">
                <a:solidFill>
                  <a:srgbClr val="183C33"/>
                </a:solidFill>
                <a:latin typeface="DejaVu Sans"/>
                <a:ea typeface="DejaVu Sans"/>
                <a:cs typeface="DejaVu Sans"/>
              </a:rPr>
              <a:t>184</a:t>
            </a:r>
          </a:p>
        </p:txBody>
      </p:sp>
      <p:sp>
        <p:nvSpPr>
          <p:cNvPr id="8" name="organisations in the survey">
            <a:extLst xmlns:a="http://schemas.openxmlformats.org/drawingml/2006/main">
              <a:ext uri="{FF2B5EF4-FFF2-40B4-BE49-F238E27FC236}">
                <a16:creationId xmlns:a16="http://schemas.microsoft.com/office/drawing/2014/main" id="{0544A6AF-F50A-4EB8-992D-38D446CD6A6A}"/>
              </a:ext>
            </a:extLst>
          </p:cNvPr>
          <p:cNvSpPr>
            <a:spLocks xmlns:a="http://schemas.openxmlformats.org/drawingml/2006/main" noGrp="1"/>
          </p:cNvSpPr>
          <p:nvPr/>
        </p:nvSpPr>
        <p:spPr>
          <a:xfrm xmlns:a="http://schemas.openxmlformats.org/drawingml/2006/main">
            <a:off x="5048250" y="5210175"/>
            <a:ext cx="259080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15A"/>
                </a:solidFill>
                <a:latin typeface="DejaVu Sans"/>
                <a:ea typeface="DejaVu Sans"/>
                <a:cs typeface="DejaVu Sans"/>
              </a:defRPr>
            </a:defPPr>
          </a:lstStyle>
          <a:p xmlns:a="http://schemas.openxmlformats.org/drawingml/2006/main">
            <a:pPr algn="l">
              <a:defRPr sz="1800" b="0">
                <a:solidFill>
                  <a:srgbClr val="52615A"/>
                </a:solidFill>
                <a:latin typeface="DejaVu Sans"/>
                <a:ea typeface="DejaVu Sans"/>
                <a:cs typeface="DejaVu Sans"/>
              </a:defRPr>
            </a:pPr>
            <a:r>
              <a:rPr sz="1800" b="0">
                <a:solidFill>
                  <a:srgbClr val="52615A"/>
                </a:solidFill>
                <a:latin typeface="DejaVu Sans"/>
                <a:ea typeface="DejaVu Sans"/>
                <a:cs typeface="DejaVu Sans"/>
              </a:rPr>
              <a:t>organisations in the survey</a:t>
            </a:r>
          </a:p>
        </p:txBody>
      </p:sp>
      <p:sp>
        <p:nvSpPr>
          <p:cNvPr id="9" name="530">
            <a:extLst xmlns:a="http://schemas.openxmlformats.org/drawingml/2006/main">
              <a:ext uri="{FF2B5EF4-FFF2-40B4-BE49-F238E27FC236}">
                <a16:creationId xmlns:a16="http://schemas.microsoft.com/office/drawing/2014/main" id="{0D2A7A68-A013-4000-83F6-5388D7265A72}"/>
              </a:ext>
            </a:extLst>
          </p:cNvPr>
          <p:cNvSpPr>
            <a:spLocks xmlns:a="http://schemas.openxmlformats.org/drawingml/2006/main" noGrp="1"/>
          </p:cNvSpPr>
          <p:nvPr/>
        </p:nvSpPr>
        <p:spPr>
          <a:xfrm xmlns:a="http://schemas.openxmlformats.org/drawingml/2006/main">
            <a:off x="8429625" y="4305300"/>
            <a:ext cx="26670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950" b="1">
                <a:solidFill>
                  <a:srgbClr val="183C33"/>
                </a:solidFill>
                <a:latin typeface="DejaVu Sans"/>
                <a:ea typeface="DejaVu Sans"/>
                <a:cs typeface="DejaVu Sans"/>
              </a:defRPr>
            </a:defPPr>
          </a:lstStyle>
          <a:p xmlns:a="http://schemas.openxmlformats.org/drawingml/2006/main">
            <a:pPr algn="l">
              <a:defRPr sz="4950" b="1">
                <a:solidFill>
                  <a:srgbClr val="183C33"/>
                </a:solidFill>
                <a:latin typeface="DejaVu Sans"/>
                <a:ea typeface="DejaVu Sans"/>
                <a:cs typeface="DejaVu Sans"/>
              </a:defRPr>
            </a:pPr>
            <a:r>
              <a:rPr sz="4950" b="1">
                <a:solidFill>
                  <a:srgbClr val="183C33"/>
                </a:solidFill>
                <a:latin typeface="DejaVu Sans"/>
                <a:ea typeface="DejaVu Sans"/>
                <a:cs typeface="DejaVu Sans"/>
              </a:rPr>
              <a:t>530</a:t>
            </a:r>
          </a:p>
        </p:txBody>
      </p:sp>
      <p:sp>
        <p:nvSpPr>
          <p:cNvPr id="10" name="employees reported">
            <a:extLst xmlns:a="http://schemas.openxmlformats.org/drawingml/2006/main">
              <a:ext uri="{FF2B5EF4-FFF2-40B4-BE49-F238E27FC236}">
                <a16:creationId xmlns:a16="http://schemas.microsoft.com/office/drawing/2014/main" id="{3CC4B940-6B09-49D2-9F1A-F64FE8843DE7}"/>
              </a:ext>
            </a:extLst>
          </p:cNvPr>
          <p:cNvSpPr>
            <a:spLocks xmlns:a="http://schemas.openxmlformats.org/drawingml/2006/main" noGrp="1"/>
          </p:cNvSpPr>
          <p:nvPr/>
        </p:nvSpPr>
        <p:spPr>
          <a:xfrm xmlns:a="http://schemas.openxmlformats.org/drawingml/2006/main">
            <a:off x="8429625" y="5210175"/>
            <a:ext cx="28003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15A"/>
                </a:solidFill>
                <a:latin typeface="DejaVu Sans"/>
                <a:ea typeface="DejaVu Sans"/>
                <a:cs typeface="DejaVu Sans"/>
              </a:defRPr>
            </a:defPPr>
          </a:lstStyle>
          <a:p xmlns:a="http://schemas.openxmlformats.org/drawingml/2006/main">
            <a:pPr algn="l">
              <a:defRPr sz="1800" b="0">
                <a:solidFill>
                  <a:srgbClr val="52615A"/>
                </a:solidFill>
                <a:latin typeface="DejaVu Sans"/>
                <a:ea typeface="DejaVu Sans"/>
                <a:cs typeface="DejaVu Sans"/>
              </a:defRPr>
            </a:pPr>
            <a:r>
              <a:rPr sz="1800" b="0">
                <a:solidFill>
                  <a:srgbClr val="52615A"/>
                </a:solidFill>
                <a:latin typeface="DejaVu Sans"/>
                <a:ea typeface="DejaVu Sans"/>
                <a:cs typeface="DejaVu Sans"/>
              </a:rPr>
              <a:t>employees reported</a:t>
            </a:r>
          </a:p>
        </p:txBody>
      </p:sp>
      <p:sp>
        <p:nvSpPr>
          <p:cNvPr id="11" name="2024 participant survey. Self-reported a">
            <a:extLst xmlns:a="http://schemas.openxmlformats.org/drawingml/2006/main">
              <a:ext uri="{FF2B5EF4-FFF2-40B4-BE49-F238E27FC236}">
                <a16:creationId xmlns:a16="http://schemas.microsoft.com/office/drawing/2014/main" id="{134690AC-34CE-4E57-93B2-D90CC38615B5}"/>
              </a:ext>
            </a:extLst>
          </p:cNvPr>
          <p:cNvSpPr>
            <a:spLocks xmlns:a="http://schemas.openxmlformats.org/drawingml/2006/main" noGrp="1"/>
          </p:cNvSpPr>
          <p:nvPr/>
        </p:nvSpPr>
        <p:spPr>
          <a:xfrm xmlns:a="http://schemas.openxmlformats.org/drawingml/2006/main">
            <a:off x="5048250" y="6210300"/>
            <a:ext cx="62103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0">
                <a:solidFill>
                  <a:srgbClr val="52615A"/>
                </a:solidFill>
                <a:latin typeface="DejaVu Sans"/>
                <a:ea typeface="DejaVu Sans"/>
                <a:cs typeface="DejaVu Sans"/>
              </a:defRPr>
            </a:defPPr>
          </a:lstStyle>
          <a:p xmlns:a="http://schemas.openxmlformats.org/drawingml/2006/main">
            <a:pPr algn="l">
              <a:defRPr sz="1050" b="0">
                <a:solidFill>
                  <a:srgbClr val="52615A"/>
                </a:solidFill>
                <a:latin typeface="DejaVu Sans"/>
                <a:ea typeface="DejaVu Sans"/>
                <a:cs typeface="DejaVu Sans"/>
              </a:defRPr>
            </a:pPr>
            <a:r>
              <a:rPr sz="1050" b="0">
                <a:solidFill>
                  <a:srgbClr val="52615A"/>
                </a:solidFill>
                <a:latin typeface="DejaVu Sans"/>
                <a:ea typeface="DejaVu Sans"/>
                <a:cs typeface="DejaVu Sans"/>
              </a:rPr>
              <a:t>2024 participant survey. Self-reported and unaudited.</a:t>
            </a:r>
          </a:p>
        </p:txBody>
      </p:sp>
      <p:sp>
        <p:nvSpPr>
          <p:cNvPr id="12" name="06">
            <a:extLst xmlns:a="http://schemas.openxmlformats.org/drawingml/2006/main">
              <a:ext uri="{FF2B5EF4-FFF2-40B4-BE49-F238E27FC236}">
                <a16:creationId xmlns:a16="http://schemas.microsoft.com/office/drawing/2014/main" id="{8785A0AF-BE71-4D31-81BD-18FE8D323808}"/>
              </a:ext>
            </a:extLst>
          </p:cNvPr>
          <p:cNvSpPr>
            <a:spLocks xmlns:a="http://schemas.openxmlformats.org/drawingml/2006/main" noGrp="1"/>
          </p:cNvSpPr>
          <p:nvPr/>
        </p:nvSpPr>
        <p:spPr>
          <a:xfrm xmlns:a="http://schemas.openxmlformats.org/drawingml/2006/main">
            <a:off x="11382375" y="6419850"/>
            <a:ext cx="304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15A"/>
                </a:solidFill>
                <a:latin typeface="DejaVu Sans"/>
                <a:ea typeface="DejaVu Sans"/>
                <a:cs typeface="DejaVu Sans"/>
              </a:defRPr>
            </a:defPPr>
          </a:lstStyle>
          <a:p xmlns:a="http://schemas.openxmlformats.org/drawingml/2006/main">
            <a:pPr algn="l">
              <a:defRPr sz="1200" b="0">
                <a:solidFill>
                  <a:srgbClr val="52615A"/>
                </a:solidFill>
                <a:latin typeface="DejaVu Sans"/>
                <a:ea typeface="DejaVu Sans"/>
                <a:cs typeface="DejaVu Sans"/>
              </a:defRPr>
            </a:pPr>
            <a:r>
              <a:rPr sz="1200" b="0">
                <a:solidFill>
                  <a:srgbClr val="52615A"/>
                </a:solidFill>
                <a:latin typeface="DejaVu Sans"/>
                <a:ea typeface="DejaVu Sans"/>
                <a:cs typeface="DejaVu Sans"/>
              </a:rPr>
              <a:t>06</a:t>
            </a:r>
          </a:p>
        </p:txBody>
      </p:sp>
    </p:spTree>
    <p:extLst>
      <p:ext uri="{BB962C8B-B14F-4D97-AF65-F5344CB8AC3E}">
        <p14:creationId xmlns:p14="http://schemas.microsoft.com/office/powerpoint/2010/main" val="1604465153"/>
      </p:ext>
    </p:extLst>
  </p:cSld>
</p:sld>
</file>

<file path=ppt/slides/slide7.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pic>
        <p:nvPicPr>
          <p:cNvPr id="14" name="">
            <a:extLst xmlns:a="http://schemas.openxmlformats.org/drawingml/2006/main">
              <a:ext uri="{FF2B5EF4-FFF2-40B4-BE49-F238E27FC236}">
                <a16:creationId xmlns:a16="http://schemas.microsoft.com/office/drawing/2014/main" id="{F94450A4-3EBD-4348-AFC0-CCED6D1BF2AD}"/>
              </a:ext>
            </a:extLst>
          </p:cNvPr>
          <p:cNvPicPr>
            <a:picLocks xmlns:a="http://schemas.openxmlformats.org/drawingml/2006/main" noChangeAspect="1"/>
          </p:cNvPicPr>
          <p:nvPr/>
        </p:nvPicPr>
        <p:blipFill>
          <a:blip xmlns:r="http://schemas.openxmlformats.org/officeDocument/2006/relationships" xmlns:a="http://schemas.openxmlformats.org/drawingml/2006/main" r:embed="R20553258924147d8"/>
          <a:srcRect xmlns:a="http://schemas.openxmlformats.org/drawingml/2006/main" l="20416" t="0" r="20416" b="0"/>
          <a:stretch xmlns:a="http://schemas.openxmlformats.org/drawingml/2006/main">
            <a:fillRect l="0" t="0" r="0" b="0"/>
          </a:stretch>
        </p:blipFill>
        <p:spPr>
          <a:xfrm xmlns:a="http://schemas.openxmlformats.org/drawingml/2006/main">
            <a:off x="0" y="0"/>
            <a:ext cx="5429250" cy="6115050"/>
          </a:xfrm>
          <a:prstGeom xmlns:a="http://schemas.openxmlformats.org/drawingml/2006/main" prst="rect">
            <a:avLst/>
          </a:prstGeom>
        </p:spPr>
      </p:pic>
      <p:sp>
        <p:nvSpPr>
          <p:cNvPr id="2" name="Classroom in Côte d’Ivoire&#10;© UNICEF / UN">
            <a:extLst xmlns:a="http://schemas.openxmlformats.org/drawingml/2006/main">
              <a:ext uri="{FF2B5EF4-FFF2-40B4-BE49-F238E27FC236}">
                <a16:creationId xmlns:a16="http://schemas.microsoft.com/office/drawing/2014/main" id="{C3178595-44DF-4F04-A8A1-0E848B3EE61D}"/>
              </a:ext>
            </a:extLst>
          </p:cNvPr>
          <p:cNvSpPr>
            <a:spLocks xmlns:a="http://schemas.openxmlformats.org/drawingml/2006/main" noGrp="1"/>
          </p:cNvSpPr>
          <p:nvPr/>
        </p:nvSpPr>
        <p:spPr>
          <a:xfrm xmlns:a="http://schemas.openxmlformats.org/drawingml/2006/main">
            <a:off x="266700" y="6257925"/>
            <a:ext cx="50673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 b="0">
                <a:solidFill>
                  <a:srgbClr val="52615A"/>
                </a:solidFill>
                <a:latin typeface="DejaVu Sans"/>
                <a:ea typeface="DejaVu Sans"/>
                <a:cs typeface="DejaVu Sans"/>
              </a:defRPr>
            </a:defPPr>
          </a:lstStyle>
          <a:p xmlns:a="http://schemas.openxmlformats.org/drawingml/2006/main">
            <a:pPr algn="l">
              <a:defRPr sz="1050" b="0">
                <a:solidFill>
                  <a:srgbClr val="52615A"/>
                </a:solidFill>
                <a:latin typeface="DejaVu Sans"/>
                <a:ea typeface="DejaVu Sans"/>
                <a:cs typeface="DejaVu Sans"/>
              </a:defRPr>
            </a:pPr>
            <a:r>
              <a:rPr sz="1050" b="0">
                <a:solidFill>
                  <a:srgbClr val="52615A"/>
                </a:solidFill>
                <a:latin typeface="DejaVu Sans"/>
                <a:ea typeface="DejaVu Sans"/>
                <a:cs typeface="DejaVu Sans"/>
              </a:rPr>
              <a:t>Classroom in Côte d’Ivoire</a:t>
            </a:r>
          </a:p>
          <a:p xmlns:a="http://schemas.openxmlformats.org/drawingml/2006/main">
            <a:pPr algn="l">
              <a:defRPr sz="1050" b="0">
                <a:solidFill>
                  <a:srgbClr val="52615A"/>
                </a:solidFill>
                <a:latin typeface="DejaVu Sans"/>
                <a:ea typeface="DejaVu Sans"/>
                <a:cs typeface="DejaVu Sans"/>
              </a:defRPr>
            </a:pPr>
            <a:r>
              <a:rPr sz="1050" b="0">
                <a:solidFill>
                  <a:srgbClr val="52615A"/>
                </a:solidFill>
                <a:latin typeface="DejaVu Sans"/>
                <a:ea typeface="DejaVu Sans"/>
                <a:cs typeface="DejaVu Sans"/>
              </a:rPr>
              <a:t>© UNICEF / UNI552220 / Dejongh</a:t>
            </a:r>
          </a:p>
        </p:txBody>
      </p:sp>
      <p:sp>
        <p:nvSpPr>
          <p:cNvPr id="3" name="LESSONS FOR OUR TOWN">
            <a:extLst xmlns:a="http://schemas.openxmlformats.org/drawingml/2006/main">
              <a:ext uri="{FF2B5EF4-FFF2-40B4-BE49-F238E27FC236}">
                <a16:creationId xmlns:a16="http://schemas.microsoft.com/office/drawing/2014/main" id="{12F7AB34-06C3-4828-A978-BAB48D5475F7}"/>
              </a:ext>
            </a:extLst>
          </p:cNvPr>
          <p:cNvSpPr>
            <a:spLocks xmlns:a="http://schemas.openxmlformats.org/drawingml/2006/main" noGrp="1"/>
          </p:cNvSpPr>
          <p:nvPr/>
        </p:nvSpPr>
        <p:spPr>
          <a:xfrm xmlns:a="http://schemas.openxmlformats.org/drawingml/2006/main">
            <a:off x="5895975" y="390525"/>
            <a:ext cx="5724525"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52615A"/>
                </a:solidFill>
                <a:latin typeface="DejaVu Sans"/>
                <a:ea typeface="DejaVu Sans"/>
                <a:cs typeface="DejaVu Sans"/>
              </a:defRPr>
            </a:defPPr>
          </a:lstStyle>
          <a:p xmlns:a="http://schemas.openxmlformats.org/drawingml/2006/main">
            <a:pPr algn="l">
              <a:defRPr sz="1275" b="1">
                <a:solidFill>
                  <a:srgbClr val="52615A"/>
                </a:solidFill>
                <a:latin typeface="DejaVu Sans"/>
                <a:ea typeface="DejaVu Sans"/>
                <a:cs typeface="DejaVu Sans"/>
              </a:defRPr>
            </a:pPr>
            <a:r>
              <a:rPr sz="1275" b="1">
                <a:solidFill>
                  <a:srgbClr val="52615A"/>
                </a:solidFill>
                <a:latin typeface="DejaVu Sans"/>
                <a:ea typeface="DejaVu Sans"/>
                <a:cs typeface="DejaVu Sans"/>
              </a:rPr>
              <a:t>LESSONS FOR OUR TOWN</a:t>
            </a:r>
          </a:p>
        </p:txBody>
      </p:sp>
      <p:sp>
        <p:nvSpPr>
          <p:cNvPr id="4" name="What a town&#10;could gain">
            <a:extLst xmlns:a="http://schemas.openxmlformats.org/drawingml/2006/main">
              <a:ext uri="{FF2B5EF4-FFF2-40B4-BE49-F238E27FC236}">
                <a16:creationId xmlns:a16="http://schemas.microsoft.com/office/drawing/2014/main" id="{EE06C9A2-865D-461A-ABCE-BB7569DBAE25}"/>
              </a:ext>
            </a:extLst>
          </p:cNvPr>
          <p:cNvSpPr>
            <a:spLocks xmlns:a="http://schemas.openxmlformats.org/drawingml/2006/main" noGrp="1"/>
          </p:cNvSpPr>
          <p:nvPr/>
        </p:nvSpPr>
        <p:spPr>
          <a:xfrm xmlns:a="http://schemas.openxmlformats.org/drawingml/2006/main">
            <a:off x="5895975" y="866775"/>
            <a:ext cx="5429250" cy="1181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50" b="1">
                <a:solidFill>
                  <a:srgbClr val="183C33"/>
                </a:solidFill>
                <a:latin typeface="DejaVu Sans"/>
                <a:ea typeface="DejaVu Sans"/>
                <a:cs typeface="DejaVu Sans"/>
              </a:defRPr>
            </a:defPPr>
          </a:lstStyle>
          <a:p xmlns:a="http://schemas.openxmlformats.org/drawingml/2006/main">
            <a:pPr algn="l">
              <a:defRPr sz="3450" b="1">
                <a:solidFill>
                  <a:srgbClr val="183C33"/>
                </a:solidFill>
                <a:latin typeface="DejaVu Sans"/>
                <a:ea typeface="DejaVu Sans"/>
                <a:cs typeface="DejaVu Sans"/>
              </a:defRPr>
            </a:pPr>
            <a:r>
              <a:rPr sz="3450" b="1">
                <a:solidFill>
                  <a:srgbClr val="183C33"/>
                </a:solidFill>
                <a:latin typeface="DejaVu Sans"/>
                <a:ea typeface="DejaVu Sans"/>
                <a:cs typeface="DejaVu Sans"/>
              </a:rPr>
              <a:t>What a town</a:t>
            </a:r>
          </a:p>
          <a:p xmlns:a="http://schemas.openxmlformats.org/drawingml/2006/main">
            <a:pPr algn="l">
              <a:defRPr sz="3450" b="1">
                <a:solidFill>
                  <a:srgbClr val="183C33"/>
                </a:solidFill>
                <a:latin typeface="DejaVu Sans"/>
                <a:ea typeface="DejaVu Sans"/>
                <a:cs typeface="DejaVu Sans"/>
              </a:defRPr>
            </a:pPr>
            <a:r>
              <a:rPr sz="3450" b="1">
                <a:solidFill>
                  <a:srgbClr val="183C33"/>
                </a:solidFill>
                <a:latin typeface="DejaVu Sans"/>
                <a:ea typeface="DejaVu Sans"/>
                <a:cs typeface="DejaVu Sans"/>
              </a:rPr>
              <a:t>could gain</a:t>
            </a:r>
          </a:p>
        </p:txBody>
      </p:sp>
      <p:sp>
        <p:nvSpPr>
          <p:cNvPr id="5" name="Useful things close to home">
            <a:extLst xmlns:a="http://schemas.openxmlformats.org/drawingml/2006/main">
              <a:ext uri="{FF2B5EF4-FFF2-40B4-BE49-F238E27FC236}">
                <a16:creationId xmlns:a16="http://schemas.microsoft.com/office/drawing/2014/main" id="{A2AD537A-1647-4FD5-B6E3-96CA3B46E6ED}"/>
              </a:ext>
            </a:extLst>
          </p:cNvPr>
          <p:cNvSpPr>
            <a:spLocks xmlns:a="http://schemas.openxmlformats.org/drawingml/2006/main" noGrp="1"/>
          </p:cNvSpPr>
          <p:nvPr/>
        </p:nvSpPr>
        <p:spPr>
          <a:xfrm xmlns:a="http://schemas.openxmlformats.org/drawingml/2006/main">
            <a:off x="5895975" y="2238375"/>
            <a:ext cx="54006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83C33"/>
                </a:solidFill>
                <a:latin typeface="DejaVu Sans"/>
                <a:ea typeface="DejaVu Sans"/>
                <a:cs typeface="DejaVu Sans"/>
              </a:defRPr>
            </a:defPPr>
          </a:lstStyle>
          <a:p xmlns:a="http://schemas.openxmlformats.org/drawingml/2006/main">
            <a:pPr algn="l">
              <a:defRPr sz="1875" b="1">
                <a:solidFill>
                  <a:srgbClr val="183C33"/>
                </a:solidFill>
                <a:latin typeface="DejaVu Sans"/>
                <a:ea typeface="DejaVu Sans"/>
                <a:cs typeface="DejaVu Sans"/>
              </a:defRPr>
            </a:pPr>
            <a:r>
              <a:rPr sz="1875" b="1">
                <a:solidFill>
                  <a:srgbClr val="183C33"/>
                </a:solidFill>
                <a:latin typeface="DejaVu Sans"/>
                <a:ea typeface="DejaVu Sans"/>
                <a:cs typeface="DejaVu Sans"/>
              </a:rPr>
              <a:t>Useful things close to home</a:t>
            </a:r>
          </a:p>
        </p:txBody>
      </p:sp>
      <p:sp>
        <p:nvSpPr>
          <p:cNvPr id="6" name="Local buyers help decide what the worksh">
            <a:extLst xmlns:a="http://schemas.openxmlformats.org/drawingml/2006/main">
              <a:ext uri="{FF2B5EF4-FFF2-40B4-BE49-F238E27FC236}">
                <a16:creationId xmlns:a16="http://schemas.microsoft.com/office/drawing/2014/main" id="{73F14BCA-70BB-4612-A1DB-BB2F72B9ECF0}"/>
              </a:ext>
            </a:extLst>
          </p:cNvPr>
          <p:cNvSpPr>
            <a:spLocks xmlns:a="http://schemas.openxmlformats.org/drawingml/2006/main" noGrp="1"/>
          </p:cNvSpPr>
          <p:nvPr/>
        </p:nvSpPr>
        <p:spPr>
          <a:xfrm xmlns:a="http://schemas.openxmlformats.org/drawingml/2006/main">
            <a:off x="5895975" y="2647950"/>
            <a:ext cx="52959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15A"/>
                </a:solidFill>
                <a:latin typeface="DejaVu Sans"/>
                <a:ea typeface="DejaVu Sans"/>
                <a:cs typeface="DejaVu Sans"/>
              </a:defRPr>
            </a:defPPr>
          </a:lstStyle>
          <a:p xmlns:a="http://schemas.openxmlformats.org/drawingml/2006/main">
            <a:pPr algn="l">
              <a:defRPr sz="1725" b="0">
                <a:solidFill>
                  <a:srgbClr val="52615A"/>
                </a:solidFill>
                <a:latin typeface="DejaVu Sans"/>
                <a:ea typeface="DejaVu Sans"/>
                <a:cs typeface="DejaVu Sans"/>
              </a:defRPr>
            </a:pPr>
            <a:r>
              <a:rPr sz="1725" b="0">
                <a:solidFill>
                  <a:srgbClr val="52615A"/>
                </a:solidFill>
                <a:latin typeface="DejaVu Sans"/>
                <a:ea typeface="DejaVu Sans"/>
                <a:cs typeface="DejaVu Sans"/>
              </a:rPr>
              <a:t>Local buyers help decide what the workshop makes.</a:t>
            </a:r>
          </a:p>
        </p:txBody>
      </p:sp>
      <p:sp>
        <p:nvSpPr>
          <p:cNvPr id="7" name="Paid work and practical skills">
            <a:extLst xmlns:a="http://schemas.openxmlformats.org/drawingml/2006/main">
              <a:ext uri="{FF2B5EF4-FFF2-40B4-BE49-F238E27FC236}">
                <a16:creationId xmlns:a16="http://schemas.microsoft.com/office/drawing/2014/main" id="{ED59B673-9C19-451C-829D-C847377C5A58}"/>
              </a:ext>
            </a:extLst>
          </p:cNvPr>
          <p:cNvSpPr>
            <a:spLocks xmlns:a="http://schemas.openxmlformats.org/drawingml/2006/main" noGrp="1"/>
          </p:cNvSpPr>
          <p:nvPr/>
        </p:nvSpPr>
        <p:spPr>
          <a:xfrm xmlns:a="http://schemas.openxmlformats.org/drawingml/2006/main">
            <a:off x="5895975" y="3286125"/>
            <a:ext cx="54006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83C33"/>
                </a:solidFill>
                <a:latin typeface="DejaVu Sans"/>
                <a:ea typeface="DejaVu Sans"/>
                <a:cs typeface="DejaVu Sans"/>
              </a:defRPr>
            </a:defPPr>
          </a:lstStyle>
          <a:p xmlns:a="http://schemas.openxmlformats.org/drawingml/2006/main">
            <a:pPr algn="l">
              <a:defRPr sz="1875" b="1">
                <a:solidFill>
                  <a:srgbClr val="183C33"/>
                </a:solidFill>
                <a:latin typeface="DejaVu Sans"/>
                <a:ea typeface="DejaVu Sans"/>
                <a:cs typeface="DejaVu Sans"/>
              </a:defRPr>
            </a:pPr>
            <a:r>
              <a:rPr sz="1875" b="1">
                <a:solidFill>
                  <a:srgbClr val="183C33"/>
                </a:solidFill>
                <a:latin typeface="DejaVu Sans"/>
                <a:ea typeface="DejaVu Sans"/>
                <a:cs typeface="DejaVu Sans"/>
              </a:rPr>
              <a:t>Paid work and practical skills</a:t>
            </a:r>
          </a:p>
        </p:txBody>
      </p:sp>
      <p:sp>
        <p:nvSpPr>
          <p:cNvPr id="8" name="Sales and service income can support tra">
            <a:extLst xmlns:a="http://schemas.openxmlformats.org/drawingml/2006/main">
              <a:ext uri="{FF2B5EF4-FFF2-40B4-BE49-F238E27FC236}">
                <a16:creationId xmlns:a16="http://schemas.microsoft.com/office/drawing/2014/main" id="{DA898BBD-D266-4E6F-A7C7-9C8FC6CE1C0D}"/>
              </a:ext>
            </a:extLst>
          </p:cNvPr>
          <p:cNvSpPr>
            <a:spLocks xmlns:a="http://schemas.openxmlformats.org/drawingml/2006/main" noGrp="1"/>
          </p:cNvSpPr>
          <p:nvPr/>
        </p:nvSpPr>
        <p:spPr>
          <a:xfrm xmlns:a="http://schemas.openxmlformats.org/drawingml/2006/main">
            <a:off x="5895975" y="3695700"/>
            <a:ext cx="52959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15A"/>
                </a:solidFill>
                <a:latin typeface="DejaVu Sans"/>
                <a:ea typeface="DejaVu Sans"/>
                <a:cs typeface="DejaVu Sans"/>
              </a:defRPr>
            </a:defPPr>
          </a:lstStyle>
          <a:p xmlns:a="http://schemas.openxmlformats.org/drawingml/2006/main">
            <a:pPr algn="l">
              <a:defRPr sz="1725" b="0">
                <a:solidFill>
                  <a:srgbClr val="52615A"/>
                </a:solidFill>
                <a:latin typeface="DejaVu Sans"/>
                <a:ea typeface="DejaVu Sans"/>
                <a:cs typeface="DejaVu Sans"/>
              </a:defRPr>
            </a:pPr>
            <a:r>
              <a:rPr sz="1725" b="0">
                <a:solidFill>
                  <a:srgbClr val="52615A"/>
                </a:solidFill>
                <a:latin typeface="DejaVu Sans"/>
                <a:ea typeface="DejaVu Sans"/>
                <a:cs typeface="DejaVu Sans"/>
              </a:rPr>
              <a:t>Sales and service income can support trained staff.</a:t>
            </a:r>
          </a:p>
        </p:txBody>
      </p:sp>
      <p:sp>
        <p:nvSpPr>
          <p:cNvPr id="9" name="Confidence in the result">
            <a:extLst xmlns:a="http://schemas.openxmlformats.org/drawingml/2006/main">
              <a:ext uri="{FF2B5EF4-FFF2-40B4-BE49-F238E27FC236}">
                <a16:creationId xmlns:a16="http://schemas.microsoft.com/office/drawing/2014/main" id="{FBEC693B-F3C6-43ED-933F-9FCDBCC837FC}"/>
              </a:ext>
            </a:extLst>
          </p:cNvPr>
          <p:cNvSpPr>
            <a:spLocks xmlns:a="http://schemas.openxmlformats.org/drawingml/2006/main" noGrp="1"/>
          </p:cNvSpPr>
          <p:nvPr/>
        </p:nvSpPr>
        <p:spPr>
          <a:xfrm xmlns:a="http://schemas.openxmlformats.org/drawingml/2006/main">
            <a:off x="5895975" y="4333875"/>
            <a:ext cx="54006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83C33"/>
                </a:solidFill>
                <a:latin typeface="DejaVu Sans"/>
                <a:ea typeface="DejaVu Sans"/>
                <a:cs typeface="DejaVu Sans"/>
              </a:defRPr>
            </a:defPPr>
          </a:lstStyle>
          <a:p xmlns:a="http://schemas.openxmlformats.org/drawingml/2006/main">
            <a:pPr algn="l">
              <a:defRPr sz="1875" b="1">
                <a:solidFill>
                  <a:srgbClr val="183C33"/>
                </a:solidFill>
                <a:latin typeface="DejaVu Sans"/>
                <a:ea typeface="DejaVu Sans"/>
                <a:cs typeface="DejaVu Sans"/>
              </a:defRPr>
            </a:pPr>
            <a:r>
              <a:rPr sz="1875" b="1">
                <a:solidFill>
                  <a:srgbClr val="183C33"/>
                </a:solidFill>
                <a:latin typeface="DejaVu Sans"/>
                <a:ea typeface="DejaVu Sans"/>
                <a:cs typeface="DejaVu Sans"/>
              </a:rPr>
              <a:t>Confidence in the result</a:t>
            </a:r>
          </a:p>
        </p:txBody>
      </p:sp>
      <p:sp>
        <p:nvSpPr>
          <p:cNvPr id="10" name="Public records connect materials to prod">
            <a:extLst xmlns:a="http://schemas.openxmlformats.org/drawingml/2006/main">
              <a:ext uri="{FF2B5EF4-FFF2-40B4-BE49-F238E27FC236}">
                <a16:creationId xmlns:a16="http://schemas.microsoft.com/office/drawing/2014/main" id="{EA95C65C-4029-4CA6-BE2A-688343F048F2}"/>
              </a:ext>
            </a:extLst>
          </p:cNvPr>
          <p:cNvSpPr>
            <a:spLocks xmlns:a="http://schemas.openxmlformats.org/drawingml/2006/main" noGrp="1"/>
          </p:cNvSpPr>
          <p:nvPr/>
        </p:nvSpPr>
        <p:spPr>
          <a:xfrm xmlns:a="http://schemas.openxmlformats.org/drawingml/2006/main">
            <a:off x="5895975" y="4743450"/>
            <a:ext cx="52959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15A"/>
                </a:solidFill>
                <a:latin typeface="DejaVu Sans"/>
                <a:ea typeface="DejaVu Sans"/>
                <a:cs typeface="DejaVu Sans"/>
              </a:defRPr>
            </a:defPPr>
          </a:lstStyle>
          <a:p xmlns:a="http://schemas.openxmlformats.org/drawingml/2006/main">
            <a:pPr algn="l">
              <a:defRPr sz="1725" b="0">
                <a:solidFill>
                  <a:srgbClr val="52615A"/>
                </a:solidFill>
                <a:latin typeface="DejaVu Sans"/>
                <a:ea typeface="DejaVu Sans"/>
                <a:cs typeface="DejaVu Sans"/>
              </a:defRPr>
            </a:pPr>
            <a:r>
              <a:rPr sz="1725" b="0">
                <a:solidFill>
                  <a:srgbClr val="52615A"/>
                </a:solidFill>
                <a:latin typeface="DejaVu Sans"/>
                <a:ea typeface="DejaVu Sans"/>
                <a:cs typeface="DejaVu Sans"/>
              </a:rPr>
              <a:t>Public records connect materials to products sold.</a:t>
            </a:r>
          </a:p>
        </p:txBody>
      </p:sp>
      <p:sp>
        <p:nvSpPr>
          <p:cNvPr id="11" name="Less waste and avoidable transport">
            <a:extLst xmlns:a="http://schemas.openxmlformats.org/drawingml/2006/main">
              <a:ext uri="{FF2B5EF4-FFF2-40B4-BE49-F238E27FC236}">
                <a16:creationId xmlns:a16="http://schemas.microsoft.com/office/drawing/2014/main" id="{6C89FA0A-5F3D-498A-9ABB-30741955BA7B}"/>
              </a:ext>
            </a:extLst>
          </p:cNvPr>
          <p:cNvSpPr>
            <a:spLocks xmlns:a="http://schemas.openxmlformats.org/drawingml/2006/main" noGrp="1"/>
          </p:cNvSpPr>
          <p:nvPr/>
        </p:nvSpPr>
        <p:spPr>
          <a:xfrm xmlns:a="http://schemas.openxmlformats.org/drawingml/2006/main">
            <a:off x="5895975" y="5381625"/>
            <a:ext cx="5400675"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83C33"/>
                </a:solidFill>
                <a:latin typeface="DejaVu Sans"/>
                <a:ea typeface="DejaVu Sans"/>
                <a:cs typeface="DejaVu Sans"/>
              </a:defRPr>
            </a:defPPr>
          </a:lstStyle>
          <a:p xmlns:a="http://schemas.openxmlformats.org/drawingml/2006/main">
            <a:pPr algn="l">
              <a:defRPr sz="1875" b="1">
                <a:solidFill>
                  <a:srgbClr val="183C33"/>
                </a:solidFill>
                <a:latin typeface="DejaVu Sans"/>
                <a:ea typeface="DejaVu Sans"/>
                <a:cs typeface="DejaVu Sans"/>
              </a:defRPr>
            </a:pPr>
            <a:r>
              <a:rPr sz="1875" b="1">
                <a:solidFill>
                  <a:srgbClr val="183C33"/>
                </a:solidFill>
                <a:latin typeface="DejaVu Sans"/>
                <a:ea typeface="DejaVu Sans"/>
                <a:cs typeface="DejaVu Sans"/>
              </a:rPr>
              <a:t>Less waste and avoidable transport</a:t>
            </a:r>
          </a:p>
        </p:txBody>
      </p:sp>
      <p:sp>
        <p:nvSpPr>
          <p:cNvPr id="12" name="Energy and yield records help verify car">
            <a:extLst xmlns:a="http://schemas.openxmlformats.org/drawingml/2006/main">
              <a:ext uri="{FF2B5EF4-FFF2-40B4-BE49-F238E27FC236}">
                <a16:creationId xmlns:a16="http://schemas.microsoft.com/office/drawing/2014/main" id="{5669E4A5-3F5C-4340-8478-5D8A409BB341}"/>
              </a:ext>
            </a:extLst>
          </p:cNvPr>
          <p:cNvSpPr>
            <a:spLocks xmlns:a="http://schemas.openxmlformats.org/drawingml/2006/main" noGrp="1"/>
          </p:cNvSpPr>
          <p:nvPr/>
        </p:nvSpPr>
        <p:spPr>
          <a:xfrm xmlns:a="http://schemas.openxmlformats.org/drawingml/2006/main">
            <a:off x="5895975" y="5791200"/>
            <a:ext cx="52959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15A"/>
                </a:solidFill>
                <a:latin typeface="DejaVu Sans"/>
                <a:ea typeface="DejaVu Sans"/>
                <a:cs typeface="DejaVu Sans"/>
              </a:defRPr>
            </a:defPPr>
          </a:lstStyle>
          <a:p xmlns:a="http://schemas.openxmlformats.org/drawingml/2006/main">
            <a:pPr algn="l">
              <a:defRPr sz="1725" b="0">
                <a:solidFill>
                  <a:srgbClr val="52615A"/>
                </a:solidFill>
                <a:latin typeface="DejaVu Sans"/>
                <a:ea typeface="DejaVu Sans"/>
                <a:cs typeface="DejaVu Sans"/>
              </a:defRPr>
            </a:pPr>
            <a:r>
              <a:rPr sz="1725" b="0">
                <a:solidFill>
                  <a:srgbClr val="52615A"/>
                </a:solidFill>
                <a:latin typeface="DejaVu Sans"/>
                <a:ea typeface="DejaVu Sans"/>
                <a:cs typeface="DejaVu Sans"/>
              </a:rPr>
              <a:t>Energy and yield records help verify carbon and cost savings.</a:t>
            </a:r>
          </a:p>
        </p:txBody>
      </p:sp>
      <p:sp>
        <p:nvSpPr>
          <p:cNvPr id="13" name="07">
            <a:extLst xmlns:a="http://schemas.openxmlformats.org/drawingml/2006/main">
              <a:ext uri="{FF2B5EF4-FFF2-40B4-BE49-F238E27FC236}">
                <a16:creationId xmlns:a16="http://schemas.microsoft.com/office/drawing/2014/main" id="{69D73578-A903-4ABA-B561-63D17E7FCB04}"/>
              </a:ext>
            </a:extLst>
          </p:cNvPr>
          <p:cNvSpPr>
            <a:spLocks xmlns:a="http://schemas.openxmlformats.org/drawingml/2006/main" noGrp="1"/>
          </p:cNvSpPr>
          <p:nvPr/>
        </p:nvSpPr>
        <p:spPr>
          <a:xfrm xmlns:a="http://schemas.openxmlformats.org/drawingml/2006/main">
            <a:off x="11382375" y="6419850"/>
            <a:ext cx="304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15A"/>
                </a:solidFill>
                <a:latin typeface="DejaVu Sans"/>
                <a:ea typeface="DejaVu Sans"/>
                <a:cs typeface="DejaVu Sans"/>
              </a:defRPr>
            </a:defPPr>
          </a:lstStyle>
          <a:p xmlns:a="http://schemas.openxmlformats.org/drawingml/2006/main">
            <a:pPr algn="l">
              <a:defRPr sz="1200" b="0">
                <a:solidFill>
                  <a:srgbClr val="52615A"/>
                </a:solidFill>
                <a:latin typeface="DejaVu Sans"/>
                <a:ea typeface="DejaVu Sans"/>
                <a:cs typeface="DejaVu Sans"/>
              </a:defRPr>
            </a:pPr>
            <a:r>
              <a:rPr sz="1200" b="0">
                <a:solidFill>
                  <a:srgbClr val="52615A"/>
                </a:solidFill>
                <a:latin typeface="DejaVu Sans"/>
                <a:ea typeface="DejaVu Sans"/>
                <a:cs typeface="DejaVu Sans"/>
              </a:rPr>
              <a:t>07</a:t>
            </a:r>
          </a:p>
        </p:txBody>
      </p:sp>
    </p:spTree>
    <p:extLst>
      <p:ext uri="{BB962C8B-B14F-4D97-AF65-F5344CB8AC3E}">
        <p14:creationId xmlns:p14="http://schemas.microsoft.com/office/powerpoint/2010/main" val="1755554420"/>
      </p:ext>
    </p:extLst>
  </p:cSld>
</p:sld>
</file>

<file path=ppt/slides/slide8.xml><?xml version="1.0" encoding="utf-8"?>
<p:sld xmlns:p="http://schemas.openxmlformats.org/presentationml/2006/main">
  <p:cSld>
    <p:bg>
      <p:bgPr>
        <a:solidFill xmlns:a="http://schemas.openxmlformats.org/drawingml/2006/main">
          <a:srgbClr val="153F34"/>
        </a:solidFill>
      </p:bgPr>
    </p:bg>
    <p:spTree>
      <p:nvGrpSpPr>
        <p:cNvPr id="1" name=""/>
        <p:cNvGrpSpPr/>
        <p:nvPr/>
      </p:nvGrpSpPr>
      <p:grpSpPr>
        <a:xfrm xmlns:a="http://schemas.openxmlformats.org/drawingml/2006/main"/>
      </p:grpSpPr>
      <p:sp>
        <p:nvSpPr>
          <p:cNvPr id="9" name="OUR PROPOSED FIRST STEP">
            <a:extLst xmlns:a="http://schemas.openxmlformats.org/drawingml/2006/main">
              <a:ext uri="{FF2B5EF4-FFF2-40B4-BE49-F238E27FC236}">
                <a16:creationId xmlns:a16="http://schemas.microsoft.com/office/drawing/2014/main" id="{CDBE2B9D-7FBA-4F7A-A525-0079062098A0}"/>
              </a:ext>
            </a:extLst>
          </p:cNvPr>
          <p:cNvSpPr>
            <a:spLocks xmlns:a="http://schemas.openxmlformats.org/drawingml/2006/main" noGrp="1"/>
          </p:cNvSpPr>
          <p:nvPr/>
        </p:nvSpPr>
        <p:spPr>
          <a:xfrm xmlns:a="http://schemas.openxmlformats.org/drawingml/2006/main">
            <a:off x="571500" y="400050"/>
            <a:ext cx="1104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CDE68D"/>
                </a:solidFill>
                <a:latin typeface="DejaVu Sans"/>
                <a:ea typeface="DejaVu Sans"/>
                <a:cs typeface="DejaVu Sans"/>
              </a:defRPr>
            </a:defPPr>
          </a:lstStyle>
          <a:p xmlns:a="http://schemas.openxmlformats.org/drawingml/2006/main">
            <a:pPr algn="l">
              <a:defRPr sz="1275" b="1">
                <a:solidFill>
                  <a:srgbClr val="CDE68D"/>
                </a:solidFill>
                <a:latin typeface="DejaVu Sans"/>
                <a:ea typeface="DejaVu Sans"/>
                <a:cs typeface="DejaVu Sans"/>
              </a:defRPr>
            </a:pPr>
            <a:r>
              <a:rPr sz="1275" b="1">
                <a:solidFill>
                  <a:srgbClr val="CDE68D"/>
                </a:solidFill>
                <a:latin typeface="DejaVu Sans"/>
                <a:ea typeface="DejaVu Sans"/>
                <a:cs typeface="DejaVu Sans"/>
              </a:rPr>
              <a:t>OUR PROPOSED FIRST STEP</a:t>
            </a:r>
          </a:p>
        </p:txBody>
      </p:sp>
      <p:sp>
        <p:nvSpPr>
          <p:cNvPr id="2" name="A small workshop with&#10;a clear first job">
            <a:extLst xmlns:a="http://schemas.openxmlformats.org/drawingml/2006/main">
              <a:ext uri="{FF2B5EF4-FFF2-40B4-BE49-F238E27FC236}">
                <a16:creationId xmlns:a16="http://schemas.microsoft.com/office/drawing/2014/main" id="{9FCE9626-528C-4783-BD68-A44507229735}"/>
              </a:ext>
            </a:extLst>
          </p:cNvPr>
          <p:cNvSpPr>
            <a:spLocks xmlns:a="http://schemas.openxmlformats.org/drawingml/2006/main" noGrp="1"/>
          </p:cNvSpPr>
          <p:nvPr/>
        </p:nvSpPr>
        <p:spPr>
          <a:xfrm xmlns:a="http://schemas.openxmlformats.org/drawingml/2006/main">
            <a:off x="571500" y="971550"/>
            <a:ext cx="105727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975" b="1">
                <a:solidFill>
                  <a:srgbClr val="FFFFFF"/>
                </a:solidFill>
                <a:latin typeface="DejaVu Sans"/>
                <a:ea typeface="DejaVu Sans"/>
                <a:cs typeface="DejaVu Sans"/>
              </a:defRPr>
            </a:defPPr>
          </a:lstStyle>
          <a:p xmlns:a="http://schemas.openxmlformats.org/drawingml/2006/main">
            <a:pPr algn="l">
              <a:defRPr sz="3975" b="1">
                <a:solidFill>
                  <a:srgbClr val="FFFFFF"/>
                </a:solidFill>
                <a:latin typeface="DejaVu Sans"/>
                <a:ea typeface="DejaVu Sans"/>
                <a:cs typeface="DejaVu Sans"/>
              </a:defRPr>
            </a:pPr>
            <a:r>
              <a:rPr sz="3975" b="1">
                <a:solidFill>
                  <a:srgbClr val="FFFFFF"/>
                </a:solidFill>
                <a:latin typeface="DejaVu Sans"/>
                <a:ea typeface="DejaVu Sans"/>
                <a:cs typeface="DejaVu Sans"/>
              </a:rPr>
              <a:t>A small workshop with</a:t>
            </a:r>
          </a:p>
          <a:p xmlns:a="http://schemas.openxmlformats.org/drawingml/2006/main">
            <a:pPr algn="l">
              <a:defRPr sz="3975" b="1">
                <a:solidFill>
                  <a:srgbClr val="FFFFFF"/>
                </a:solidFill>
                <a:latin typeface="DejaVu Sans"/>
                <a:ea typeface="DejaVu Sans"/>
                <a:cs typeface="DejaVu Sans"/>
              </a:defRPr>
            </a:pPr>
            <a:r>
              <a:rPr sz="3975" b="1">
                <a:solidFill>
                  <a:srgbClr val="FFFFFF"/>
                </a:solidFill>
                <a:latin typeface="DejaVu Sans"/>
                <a:ea typeface="DejaVu Sans"/>
                <a:cs typeface="DejaVu Sans"/>
              </a:rPr>
              <a:t>a clear first job</a:t>
            </a:r>
          </a:p>
        </p:txBody>
      </p:sp>
      <p:sp>
        <p:nvSpPr>
          <p:cNvPr id="3" name="£18,285">
            <a:extLst xmlns:a="http://schemas.openxmlformats.org/drawingml/2006/main">
              <a:ext uri="{FF2B5EF4-FFF2-40B4-BE49-F238E27FC236}">
                <a16:creationId xmlns:a16="http://schemas.microsoft.com/office/drawing/2014/main" id="{2B61C013-EC08-41A8-BCE4-4C77DBC94E96}"/>
              </a:ext>
            </a:extLst>
          </p:cNvPr>
          <p:cNvSpPr>
            <a:spLocks xmlns:a="http://schemas.openxmlformats.org/drawingml/2006/main" noGrp="1"/>
          </p:cNvSpPr>
          <p:nvPr/>
        </p:nvSpPr>
        <p:spPr>
          <a:xfrm xmlns:a="http://schemas.openxmlformats.org/drawingml/2006/main">
            <a:off x="571500" y="3028950"/>
            <a:ext cx="4953000" cy="962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700" b="1">
                <a:solidFill>
                  <a:srgbClr val="CDE68D"/>
                </a:solidFill>
                <a:latin typeface="DejaVu Sans"/>
                <a:ea typeface="DejaVu Sans"/>
                <a:cs typeface="DejaVu Sans"/>
              </a:defRPr>
            </a:defPPr>
          </a:lstStyle>
          <a:p xmlns:a="http://schemas.openxmlformats.org/drawingml/2006/main">
            <a:pPr algn="l">
              <a:defRPr sz="5700" b="1">
                <a:solidFill>
                  <a:srgbClr val="CDE68D"/>
                </a:solidFill>
                <a:latin typeface="DejaVu Sans"/>
                <a:ea typeface="DejaVu Sans"/>
                <a:cs typeface="DejaVu Sans"/>
              </a:defRPr>
            </a:pPr>
            <a:r>
              <a:rPr sz="5700" b="1">
                <a:solidFill>
                  <a:srgbClr val="CDE68D"/>
                </a:solidFill>
                <a:latin typeface="DejaVu Sans"/>
                <a:ea typeface="DejaVu Sans"/>
                <a:cs typeface="DejaVu Sans"/>
              </a:rPr>
              <a:t>£18,285</a:t>
            </a:r>
          </a:p>
        </p:txBody>
      </p:sp>
      <p:sp>
        <p:nvSpPr>
          <p:cNvPr id="4" name="Starter equipment estimate&#10;including sol">
            <a:extLst xmlns:a="http://schemas.openxmlformats.org/drawingml/2006/main">
              <a:ext uri="{FF2B5EF4-FFF2-40B4-BE49-F238E27FC236}">
                <a16:creationId xmlns:a16="http://schemas.microsoft.com/office/drawing/2014/main" id="{6B610436-5357-444E-BA0B-C3CF1A285F3E}"/>
              </a:ext>
            </a:extLst>
          </p:cNvPr>
          <p:cNvSpPr>
            <a:spLocks xmlns:a="http://schemas.openxmlformats.org/drawingml/2006/main" noGrp="1"/>
          </p:cNvSpPr>
          <p:nvPr/>
        </p:nvSpPr>
        <p:spPr>
          <a:xfrm xmlns:a="http://schemas.openxmlformats.org/drawingml/2006/main">
            <a:off x="590550" y="4105275"/>
            <a:ext cx="4505325" cy="8286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DejaVu Sans"/>
                <a:ea typeface="DejaVu Sans"/>
                <a:cs typeface="DejaVu Sans"/>
              </a:defRPr>
            </a:defPPr>
          </a:lstStyle>
          <a:p xmlns:a="http://schemas.openxmlformats.org/drawingml/2006/main">
            <a:pPr algn="l">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Starter equipment estimate</a:t>
            </a:r>
          </a:p>
          <a:p xmlns:a="http://schemas.openxmlformats.org/drawingml/2006/main">
            <a:pPr algn="l">
              <a:defRPr sz="2175" b="0">
                <a:solidFill>
                  <a:srgbClr val="FFFFFF"/>
                </a:solidFill>
                <a:latin typeface="DejaVu Sans"/>
                <a:ea typeface="DejaVu Sans"/>
                <a:cs typeface="DejaVu Sans"/>
              </a:defRPr>
            </a:pPr>
            <a:r>
              <a:rPr sz="2175" b="0">
                <a:solidFill>
                  <a:srgbClr val="FFFFFF"/>
                </a:solidFill>
                <a:latin typeface="DejaVu Sans"/>
                <a:ea typeface="DejaVu Sans"/>
                <a:cs typeface="DejaVu Sans"/>
              </a:rPr>
              <a:t>including solar</a:t>
            </a:r>
          </a:p>
        </p:txBody>
      </p:sp>
      <p:sp>
        <p:nvSpPr>
          <p:cNvPr id="5" name="Clean, prepared plastic feed&#10;Small mould">
            <a:extLst xmlns:a="http://schemas.openxmlformats.org/drawingml/2006/main">
              <a:ext uri="{FF2B5EF4-FFF2-40B4-BE49-F238E27FC236}">
                <a16:creationId xmlns:a16="http://schemas.microsoft.com/office/drawing/2014/main" id="{9B2B5D07-8EA9-41B1-A8EA-A3F675E71801}"/>
              </a:ext>
            </a:extLst>
          </p:cNvPr>
          <p:cNvSpPr>
            <a:spLocks xmlns:a="http://schemas.openxmlformats.org/drawingml/2006/main" noGrp="1"/>
          </p:cNvSpPr>
          <p:nvPr/>
        </p:nvSpPr>
        <p:spPr>
          <a:xfrm xmlns:a="http://schemas.openxmlformats.org/drawingml/2006/main">
            <a:off x="6115050" y="3038475"/>
            <a:ext cx="5467350" cy="1695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FFFFFF"/>
                </a:solidFill>
                <a:latin typeface="DejaVu Sans"/>
                <a:ea typeface="DejaVu Sans"/>
                <a:cs typeface="DejaVu Sans"/>
              </a:defRPr>
            </a:defPPr>
          </a:lstStyle>
          <a:p xmlns:a="http://schemas.openxmlformats.org/drawingml/2006/main">
            <a:pPr algn="l">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Clean, prepared plastic feed</a:t>
            </a:r>
          </a:p>
          <a:p xmlns:a="http://schemas.openxmlformats.org/drawingml/2006/main">
            <a:pPr algn="l">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Small moulded products for local sale</a:t>
            </a:r>
          </a:p>
          <a:p xmlns:a="http://schemas.openxmlformats.org/drawingml/2006/main">
            <a:pPr algn="l">
              <a:defRPr sz="2100" b="0">
                <a:solidFill>
                  <a:srgbClr val="FFFFFF"/>
                </a:solidFill>
                <a:latin typeface="DejaVu Sans"/>
                <a:ea typeface="DejaVu Sans"/>
                <a:cs typeface="DejaVu Sans"/>
              </a:defRPr>
            </a:pPr>
            <a:r>
              <a:rPr sz="2100" b="0">
                <a:solidFill>
                  <a:srgbClr val="FFFFFF"/>
                </a:solidFill>
                <a:latin typeface="DejaVu Sans"/>
                <a:ea typeface="DejaVu Sans"/>
                <a:cs typeface="DejaVu Sans"/>
              </a:rPr>
              <a:t>Electric processing with trained staff</a:t>
            </a:r>
          </a:p>
        </p:txBody>
      </p:sp>
      <p:sp>
        <p:nvSpPr>
          <p:cNvPr id="6" name="Public records of materials, energy,&#10;sal">
            <a:extLst xmlns:a="http://schemas.openxmlformats.org/drawingml/2006/main">
              <a:ext uri="{FF2B5EF4-FFF2-40B4-BE49-F238E27FC236}">
                <a16:creationId xmlns:a16="http://schemas.microsoft.com/office/drawing/2014/main" id="{50F61766-A36F-48D0-B347-DDCAF42443E1}"/>
              </a:ext>
            </a:extLst>
          </p:cNvPr>
          <p:cNvSpPr>
            <a:spLocks xmlns:a="http://schemas.openxmlformats.org/drawingml/2006/main" noGrp="1"/>
          </p:cNvSpPr>
          <p:nvPr/>
        </p:nvSpPr>
        <p:spPr>
          <a:xfrm xmlns:a="http://schemas.openxmlformats.org/drawingml/2006/main">
            <a:off x="6124575" y="5172075"/>
            <a:ext cx="544830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0">
                <a:solidFill>
                  <a:srgbClr val="CDE68D"/>
                </a:solidFill>
                <a:latin typeface="DejaVu Sans"/>
                <a:ea typeface="DejaVu Sans"/>
                <a:cs typeface="DejaVu Sans"/>
              </a:defRPr>
            </a:defPPr>
          </a:lstStyle>
          <a:p xmlns:a="http://schemas.openxmlformats.org/drawingml/2006/main">
            <a:pPr algn="l">
              <a:defRPr sz="2025" b="0">
                <a:solidFill>
                  <a:srgbClr val="CDE68D"/>
                </a:solidFill>
                <a:latin typeface="DejaVu Sans"/>
                <a:ea typeface="DejaVu Sans"/>
                <a:cs typeface="DejaVu Sans"/>
              </a:defRPr>
            </a:pPr>
            <a:r>
              <a:rPr sz="2025" b="0">
                <a:solidFill>
                  <a:srgbClr val="CDE68D"/>
                </a:solidFill>
                <a:latin typeface="DejaVu Sans"/>
                <a:ea typeface="DejaVu Sans"/>
                <a:cs typeface="DejaVu Sans"/>
              </a:rPr>
              <a:t>Public records of materials, energy,</a:t>
            </a:r>
          </a:p>
          <a:p xmlns:a="http://schemas.openxmlformats.org/drawingml/2006/main">
            <a:pPr algn="l">
              <a:defRPr sz="2025" b="0">
                <a:solidFill>
                  <a:srgbClr val="CDE68D"/>
                </a:solidFill>
                <a:latin typeface="DejaVu Sans"/>
                <a:ea typeface="DejaVu Sans"/>
                <a:cs typeface="DejaVu Sans"/>
              </a:defRPr>
            </a:pPr>
            <a:r>
              <a:rPr sz="2025" b="0">
                <a:solidFill>
                  <a:srgbClr val="CDE68D"/>
                </a:solidFill>
                <a:latin typeface="DejaVu Sans"/>
                <a:ea typeface="DejaVu Sans"/>
                <a:cs typeface="DejaVu Sans"/>
              </a:rPr>
              <a:t>sales and paid hours guide expansion.</a:t>
            </a:r>
          </a:p>
        </p:txBody>
      </p:sp>
      <p:sp>
        <p:nvSpPr>
          <p:cNvPr id="7" name="Planning estimate from our paper. Site, ">
            <a:extLst xmlns:a="http://schemas.openxmlformats.org/drawingml/2006/main">
              <a:ext uri="{FF2B5EF4-FFF2-40B4-BE49-F238E27FC236}">
                <a16:creationId xmlns:a16="http://schemas.microsoft.com/office/drawing/2014/main" id="{8FBD15C0-A45B-4D4F-AB78-1F30DA081C28}"/>
              </a:ext>
            </a:extLst>
          </p:cNvPr>
          <p:cNvSpPr>
            <a:spLocks xmlns:a="http://schemas.openxmlformats.org/drawingml/2006/main" noGrp="1"/>
          </p:cNvSpPr>
          <p:nvPr/>
        </p:nvSpPr>
        <p:spPr>
          <a:xfrm xmlns:a="http://schemas.openxmlformats.org/drawingml/2006/main">
            <a:off x="590550" y="5848350"/>
            <a:ext cx="50863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350" b="0">
                <a:solidFill>
                  <a:srgbClr val="FFFFFF"/>
                </a:solidFill>
                <a:latin typeface="DejaVu Sans"/>
                <a:ea typeface="DejaVu Sans"/>
                <a:cs typeface="DejaVu Sans"/>
              </a:defRPr>
            </a:defPPr>
          </a:lstStyle>
          <a:p xmlns:a="http://schemas.openxmlformats.org/drawingml/2006/main">
            <a:pPr algn="l">
              <a:defRPr sz="1350" b="0">
                <a:solidFill>
                  <a:srgbClr val="FFFFFF"/>
                </a:solidFill>
                <a:latin typeface="DejaVu Sans"/>
                <a:ea typeface="DejaVu Sans"/>
                <a:cs typeface="DejaVu Sans"/>
              </a:defRPr>
            </a:pPr>
            <a:r>
              <a:rPr sz="1350" b="0">
                <a:solidFill>
                  <a:srgbClr val="FFFFFF"/>
                </a:solidFill>
                <a:latin typeface="DejaVu Sans"/>
                <a:ea typeface="DejaVu Sans"/>
                <a:cs typeface="DejaVu Sans"/>
              </a:rPr>
              <a:t>Planning estimate from our paper. Site, wages and permissions need separate funding.</a:t>
            </a:r>
          </a:p>
          <a:p xmlns:a="http://schemas.openxmlformats.org/drawingml/2006/main">
            <a:pPr algn="l">
              <a:defRPr sz="1350" b="0">
                <a:solidFill>
                  <a:srgbClr val="FFFFFF"/>
                </a:solidFill>
                <a:latin typeface="DejaVu Sans"/>
                <a:ea typeface="DejaVu Sans"/>
                <a:cs typeface="DejaVu Sans"/>
              </a:defRPr>
            </a:pPr>
            <a:r>
              <a:rPr sz="1350" b="0">
                <a:solidFill>
                  <a:srgbClr val="FFFFFF"/>
                </a:solidFill>
                <a:latin typeface="DejaVu Sans"/>
                <a:ea typeface="DejaVu Sans"/>
                <a:cs typeface="DejaVu Sans"/>
              </a:rPr>
              <a:t>Construction blocks and metal processing need their own equipment and validation.</a:t>
            </a:r>
          </a:p>
        </p:txBody>
      </p:sp>
      <p:sp>
        <p:nvSpPr>
          <p:cNvPr id="8" name="08">
            <a:extLst xmlns:a="http://schemas.openxmlformats.org/drawingml/2006/main">
              <a:ext uri="{FF2B5EF4-FFF2-40B4-BE49-F238E27FC236}">
                <a16:creationId xmlns:a16="http://schemas.microsoft.com/office/drawing/2014/main" id="{3EAFECB6-472B-4DC4-8F81-41E241941607}"/>
              </a:ext>
            </a:extLst>
          </p:cNvPr>
          <p:cNvSpPr>
            <a:spLocks xmlns:a="http://schemas.openxmlformats.org/drawingml/2006/main" noGrp="1"/>
          </p:cNvSpPr>
          <p:nvPr/>
        </p:nvSpPr>
        <p:spPr>
          <a:xfrm xmlns:a="http://schemas.openxmlformats.org/drawingml/2006/main">
            <a:off x="11382375" y="6419850"/>
            <a:ext cx="304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CDE68D"/>
                </a:solidFill>
                <a:latin typeface="DejaVu Sans"/>
                <a:ea typeface="DejaVu Sans"/>
                <a:cs typeface="DejaVu Sans"/>
              </a:defRPr>
            </a:defPPr>
          </a:lstStyle>
          <a:p xmlns:a="http://schemas.openxmlformats.org/drawingml/2006/main">
            <a:pPr algn="l">
              <a:defRPr sz="1200" b="0">
                <a:solidFill>
                  <a:srgbClr val="CDE68D"/>
                </a:solidFill>
                <a:latin typeface="DejaVu Sans"/>
                <a:ea typeface="DejaVu Sans"/>
                <a:cs typeface="DejaVu Sans"/>
              </a:defRPr>
            </a:pPr>
            <a:r>
              <a:rPr sz="1200" b="0">
                <a:solidFill>
                  <a:srgbClr val="CDE68D"/>
                </a:solidFill>
                <a:latin typeface="DejaVu Sans"/>
                <a:ea typeface="DejaVu Sans"/>
                <a:cs typeface="DejaVu Sans"/>
              </a:rPr>
              <a:t>08</a:t>
            </a:r>
          </a:p>
        </p:txBody>
      </p:sp>
    </p:spTree>
    <p:extLst>
      <p:ext uri="{BB962C8B-B14F-4D97-AF65-F5344CB8AC3E}">
        <p14:creationId xmlns:p14="http://schemas.microsoft.com/office/powerpoint/2010/main" val="1151530726"/>
      </p:ext>
    </p:extLst>
  </p:cSld>
</p:sld>
</file>

<file path=ppt/slides/slide9.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23" name="SOURCES AND PHOTOGRAPHS">
            <a:extLst xmlns:a="http://schemas.openxmlformats.org/drawingml/2006/main">
              <a:ext uri="{FF2B5EF4-FFF2-40B4-BE49-F238E27FC236}">
                <a16:creationId xmlns:a16="http://schemas.microsoft.com/office/drawing/2014/main" id="{D388DEEC-D5AD-438B-91D8-D24DBFF54F46}"/>
              </a:ext>
            </a:extLst>
          </p:cNvPr>
          <p:cNvSpPr>
            <a:spLocks xmlns:a="http://schemas.openxmlformats.org/drawingml/2006/main" noGrp="1"/>
          </p:cNvSpPr>
          <p:nvPr/>
        </p:nvSpPr>
        <p:spPr>
          <a:xfrm xmlns:a="http://schemas.openxmlformats.org/drawingml/2006/main">
            <a:off x="571500" y="381000"/>
            <a:ext cx="1104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1">
                <a:solidFill>
                  <a:srgbClr val="52615A"/>
                </a:solidFill>
                <a:latin typeface="DejaVu Sans"/>
                <a:ea typeface="DejaVu Sans"/>
                <a:cs typeface="DejaVu Sans"/>
              </a:defRPr>
            </a:defPPr>
          </a:lstStyle>
          <a:p xmlns:a="http://schemas.openxmlformats.org/drawingml/2006/main">
            <a:pPr algn="l">
              <a:defRPr sz="1275" b="1">
                <a:solidFill>
                  <a:srgbClr val="52615A"/>
                </a:solidFill>
                <a:latin typeface="DejaVu Sans"/>
                <a:ea typeface="DejaVu Sans"/>
                <a:cs typeface="DejaVu Sans"/>
              </a:defRPr>
            </a:pPr>
            <a:r>
              <a:rPr sz="1275" b="1">
                <a:solidFill>
                  <a:srgbClr val="52615A"/>
                </a:solidFill>
                <a:latin typeface="DejaVu Sans"/>
                <a:ea typeface="DejaVu Sans"/>
                <a:cs typeface="DejaVu Sans"/>
              </a:rPr>
              <a:t>SOURCES AND PHOTOGRAPHS</a:t>
            </a:r>
          </a:p>
        </p:txBody>
      </p:sp>
      <p:sp>
        <p:nvSpPr>
          <p:cNvPr id="2" name="The people and the evidence">
            <a:extLst xmlns:a="http://schemas.openxmlformats.org/drawingml/2006/main">
              <a:ext uri="{FF2B5EF4-FFF2-40B4-BE49-F238E27FC236}">
                <a16:creationId xmlns:a16="http://schemas.microsoft.com/office/drawing/2014/main" id="{06951C21-5C37-474C-999B-41E740906600}"/>
              </a:ext>
            </a:extLst>
          </p:cNvPr>
          <p:cNvSpPr>
            <a:spLocks xmlns:a="http://schemas.openxmlformats.org/drawingml/2006/main" noGrp="1"/>
          </p:cNvSpPr>
          <p:nvPr/>
        </p:nvSpPr>
        <p:spPr>
          <a:xfrm xmlns:a="http://schemas.openxmlformats.org/drawingml/2006/main">
            <a:off x="571500" y="838200"/>
            <a:ext cx="106680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50" b="1">
                <a:solidFill>
                  <a:srgbClr val="183C33"/>
                </a:solidFill>
                <a:latin typeface="DejaVu Sans"/>
                <a:ea typeface="DejaVu Sans"/>
                <a:cs typeface="DejaVu Sans"/>
              </a:defRPr>
            </a:defPPr>
          </a:lstStyle>
          <a:p xmlns:a="http://schemas.openxmlformats.org/drawingml/2006/main">
            <a:pPr algn="l">
              <a:defRPr sz="3450" b="1">
                <a:solidFill>
                  <a:srgbClr val="183C33"/>
                </a:solidFill>
                <a:latin typeface="DejaVu Sans"/>
                <a:ea typeface="DejaVu Sans"/>
                <a:cs typeface="DejaVu Sans"/>
              </a:defRPr>
            </a:pPr>
            <a:r>
              <a:rPr sz="3450" b="1">
                <a:solidFill>
                  <a:srgbClr val="183C33"/>
                </a:solidFill>
                <a:latin typeface="DejaVu Sans"/>
                <a:ea typeface="DejaVu Sans"/>
                <a:cs typeface="DejaVu Sans"/>
              </a:rPr>
              <a:t>The people and the evidence</a:t>
            </a:r>
          </a:p>
        </p:txBody>
      </p:sp>
      <p:sp>
        <p:nvSpPr>
          <p:cNvPr id="3" name="Gjenge Makers">
            <a:extLst xmlns:a="http://schemas.openxmlformats.org/drawingml/2006/main">
              <a:ext uri="{FF2B5EF4-FFF2-40B4-BE49-F238E27FC236}">
                <a16:creationId xmlns:a16="http://schemas.microsoft.com/office/drawing/2014/main" id="{D1A023FF-B531-4691-9BF4-7FF23AF852DE}"/>
              </a:ext>
            </a:extLst>
          </p:cNvPr>
          <p:cNvSpPr>
            <a:spLocks xmlns:a="http://schemas.openxmlformats.org/drawingml/2006/main" noGrp="1"/>
          </p:cNvSpPr>
          <p:nvPr/>
        </p:nvSpPr>
        <p:spPr>
          <a:xfrm xmlns:a="http://schemas.openxmlformats.org/drawingml/2006/main">
            <a:off x="571500" y="1809750"/>
            <a:ext cx="50863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83C33"/>
                </a:solidFill>
                <a:latin typeface="DejaVu Sans"/>
                <a:ea typeface="DejaVu Sans"/>
                <a:cs typeface="DejaVu Sans"/>
              </a:defRPr>
            </a:defPPr>
          </a:lstStyle>
          <a:p xmlns:a="http://schemas.openxmlformats.org/drawingml/2006/main">
            <a:pPr algn="l">
              <a:defRPr sz="2025" b="1">
                <a:solidFill>
                  <a:srgbClr val="183C33"/>
                </a:solidFill>
                <a:latin typeface="DejaVu Sans"/>
                <a:ea typeface="DejaVu Sans"/>
                <a:cs typeface="DejaVu Sans"/>
              </a:defRPr>
            </a:pPr>
            <a:r>
              <a:rPr sz="2025" b="1">
                <a:solidFill>
                  <a:srgbClr val="183C33"/>
                </a:solidFill>
                <a:latin typeface="DejaVu Sans"/>
                <a:ea typeface="DejaVu Sans"/>
                <a:cs typeface="DejaVu Sans"/>
              </a:rPr>
              <a:t>Gjenge Makers</a:t>
            </a:r>
          </a:p>
        </p:txBody>
      </p:sp>
      <p:sp>
        <p:nvSpPr>
          <p:cNvPr id="4" name="UNEP: Nairobi paving project (2020)">
            <a:extLst xmlns:a="http://schemas.openxmlformats.org/drawingml/2006/main">
              <a:ext uri="{FF2B5EF4-FFF2-40B4-BE49-F238E27FC236}">
                <a16:creationId xmlns:a16="http://schemas.microsoft.com/office/drawing/2014/main" id="{8A30B7C9-5B7A-43A0-92E2-1FC67D8550C7}"/>
              </a:ext>
            </a:extLst>
          </p:cNvPr>
          <p:cNvSpPr>
            <a:spLocks xmlns:a="http://schemas.openxmlformats.org/drawingml/2006/main" noGrp="1"/>
          </p:cNvSpPr>
          <p:nvPr/>
        </p:nvSpPr>
        <p:spPr>
          <a:xfrm xmlns:a="http://schemas.openxmlformats.org/drawingml/2006/main">
            <a:off x="571500" y="2257425"/>
            <a:ext cx="504825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52615A"/>
                </a:solidFill>
                <a:latin typeface="DejaVu Sans"/>
                <a:ea typeface="DejaVu Sans"/>
                <a:cs typeface="DejaVu Sans"/>
              </a:defRPr>
            </a:defPPr>
          </a:lstStyle>
          <a:p xmlns:a="http://schemas.openxmlformats.org/drawingml/2006/main">
            <a:pPr algn="l">
              <a:defRPr sz="1425" b="0">
                <a:solidFill>
                  <a:srgbClr val="52615A"/>
                </a:solidFill>
                <a:latin typeface="DejaVu Sans"/>
                <a:ea typeface="DejaVu Sans"/>
                <a:cs typeface="DejaVu Sans"/>
              </a:defRPr>
            </a:pPr>
            <a:r>
              <a:rPr sz="1425" b="0">
                <a:solidFill>
                  <a:srgbClr val="52615A"/>
                </a:solidFill>
                <a:latin typeface="DejaVu Sans"/>
                <a:ea typeface="DejaVu Sans"/>
                <a:cs typeface="DejaVu Sans"/>
                <a:hlinkClick xmlns:r="http://schemas.openxmlformats.org/officeDocument/2006/relationships" r:id="R56a970463ef14c00"/>
              </a:rPr>
              <a:t>UNEP: Nairobi paving project (2020)</a:t>
            </a:r>
          </a:p>
        </p:txBody>
      </p:sp>
      <p:sp>
        <p:nvSpPr>
          <p:cNvPr id="5" name="Portrait: Georgina Smith / UNEP">
            <a:extLst xmlns:a="http://schemas.openxmlformats.org/drawingml/2006/main">
              <a:ext uri="{FF2B5EF4-FFF2-40B4-BE49-F238E27FC236}">
                <a16:creationId xmlns:a16="http://schemas.microsoft.com/office/drawing/2014/main" id="{F91FCC49-3B27-4D4E-BA24-083437EF99E5}"/>
              </a:ext>
            </a:extLst>
          </p:cNvPr>
          <p:cNvSpPr>
            <a:spLocks xmlns:a="http://schemas.openxmlformats.org/drawingml/2006/main" noGrp="1"/>
          </p:cNvSpPr>
          <p:nvPr/>
        </p:nvSpPr>
        <p:spPr>
          <a:xfrm xmlns:a="http://schemas.openxmlformats.org/drawingml/2006/main">
            <a:off x="571500" y="2790825"/>
            <a:ext cx="5048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52615A"/>
                </a:solidFill>
                <a:latin typeface="DejaVu Sans"/>
                <a:ea typeface="DejaVu Sans"/>
                <a:cs typeface="DejaVu Sans"/>
              </a:defRPr>
            </a:defPPr>
          </a:lstStyle>
          <a:p xmlns:a="http://schemas.openxmlformats.org/drawingml/2006/main">
            <a:pPr algn="l">
              <a:defRPr sz="1425" b="0">
                <a:solidFill>
                  <a:srgbClr val="52615A"/>
                </a:solidFill>
                <a:latin typeface="DejaVu Sans"/>
                <a:ea typeface="DejaVu Sans"/>
                <a:cs typeface="DejaVu Sans"/>
              </a:defRPr>
            </a:pPr>
            <a:r>
              <a:rPr sz="1425" b="0">
                <a:solidFill>
                  <a:srgbClr val="52615A"/>
                </a:solidFill>
                <a:latin typeface="DejaVu Sans"/>
                <a:ea typeface="DejaVu Sans"/>
                <a:cs typeface="DejaVu Sans"/>
                <a:hlinkClick xmlns:r="http://schemas.openxmlformats.org/officeDocument/2006/relationships" r:id="R2c8d16a275a34d5c"/>
              </a:rPr>
              <a:t>Portrait: Georgina Smith / UNEP</a:t>
            </a:r>
          </a:p>
        </p:txBody>
      </p:sp>
      <p:sp>
        <p:nvSpPr>
          <p:cNvPr id="6" name="Conceptos Plásticos">
            <a:extLst xmlns:a="http://schemas.openxmlformats.org/drawingml/2006/main">
              <a:ext uri="{FF2B5EF4-FFF2-40B4-BE49-F238E27FC236}">
                <a16:creationId xmlns:a16="http://schemas.microsoft.com/office/drawing/2014/main" id="{17FC3BB6-2ECB-44AF-BDB3-9FA70B21D844}"/>
              </a:ext>
            </a:extLst>
          </p:cNvPr>
          <p:cNvSpPr>
            <a:spLocks xmlns:a="http://schemas.openxmlformats.org/drawingml/2006/main" noGrp="1"/>
          </p:cNvSpPr>
          <p:nvPr/>
        </p:nvSpPr>
        <p:spPr>
          <a:xfrm xmlns:a="http://schemas.openxmlformats.org/drawingml/2006/main">
            <a:off x="571500" y="3190875"/>
            <a:ext cx="50863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83C33"/>
                </a:solidFill>
                <a:latin typeface="DejaVu Sans"/>
                <a:ea typeface="DejaVu Sans"/>
                <a:cs typeface="DejaVu Sans"/>
              </a:defRPr>
            </a:defPPr>
          </a:lstStyle>
          <a:p xmlns:a="http://schemas.openxmlformats.org/drawingml/2006/main">
            <a:pPr algn="l">
              <a:defRPr sz="2025" b="1">
                <a:solidFill>
                  <a:srgbClr val="183C33"/>
                </a:solidFill>
                <a:latin typeface="DejaVu Sans"/>
                <a:ea typeface="DejaVu Sans"/>
                <a:cs typeface="DejaVu Sans"/>
              </a:defRPr>
            </a:pPr>
            <a:r>
              <a:rPr sz="2025" b="1">
                <a:solidFill>
                  <a:srgbClr val="183C33"/>
                </a:solidFill>
                <a:latin typeface="DejaVu Sans"/>
                <a:ea typeface="DejaVu Sans"/>
                <a:cs typeface="DejaVu Sans"/>
              </a:rPr>
              <a:t>Conceptos Plásticos</a:t>
            </a:r>
          </a:p>
        </p:txBody>
      </p:sp>
      <p:sp>
        <p:nvSpPr>
          <p:cNvPr id="7" name="Company founders and history">
            <a:extLst xmlns:a="http://schemas.openxmlformats.org/drawingml/2006/main">
              <a:ext uri="{FF2B5EF4-FFF2-40B4-BE49-F238E27FC236}">
                <a16:creationId xmlns:a16="http://schemas.microsoft.com/office/drawing/2014/main" id="{8AF8EC76-AE5C-4FAD-A87B-433EE51BA6EA}"/>
              </a:ext>
            </a:extLst>
          </p:cNvPr>
          <p:cNvSpPr>
            <a:spLocks xmlns:a="http://schemas.openxmlformats.org/drawingml/2006/main" noGrp="1"/>
          </p:cNvSpPr>
          <p:nvPr/>
        </p:nvSpPr>
        <p:spPr>
          <a:xfrm xmlns:a="http://schemas.openxmlformats.org/drawingml/2006/main">
            <a:off x="571500" y="3638550"/>
            <a:ext cx="504825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52615A"/>
                </a:solidFill>
                <a:latin typeface="DejaVu Sans"/>
                <a:ea typeface="DejaVu Sans"/>
                <a:cs typeface="DejaVu Sans"/>
              </a:defRPr>
            </a:defPPr>
          </a:lstStyle>
          <a:p xmlns:a="http://schemas.openxmlformats.org/drawingml/2006/main">
            <a:pPr algn="l">
              <a:defRPr sz="1425" b="0">
                <a:solidFill>
                  <a:srgbClr val="52615A"/>
                </a:solidFill>
                <a:latin typeface="DejaVu Sans"/>
                <a:ea typeface="DejaVu Sans"/>
                <a:cs typeface="DejaVu Sans"/>
              </a:defRPr>
            </a:pPr>
            <a:r>
              <a:rPr sz="1425" b="0">
                <a:solidFill>
                  <a:srgbClr val="52615A"/>
                </a:solidFill>
                <a:latin typeface="DejaVu Sans"/>
                <a:ea typeface="DejaVu Sans"/>
                <a:cs typeface="DejaVu Sans"/>
                <a:hlinkClick xmlns:r="http://schemas.openxmlformats.org/officeDocument/2006/relationships" r:id="R75fcf7d6f6f245d4"/>
              </a:rPr>
              <a:t>Company founders and history</a:t>
            </a:r>
          </a:p>
        </p:txBody>
      </p:sp>
      <p:sp>
        <p:nvSpPr>
          <p:cNvPr id="8" name="UNICEF USA: Classrooms and communities (">
            <a:extLst xmlns:a="http://schemas.openxmlformats.org/drawingml/2006/main">
              <a:ext uri="{FF2B5EF4-FFF2-40B4-BE49-F238E27FC236}">
                <a16:creationId xmlns:a16="http://schemas.microsoft.com/office/drawing/2014/main" id="{2380B8F8-486D-4268-950B-4AB3D3F71DC5}"/>
              </a:ext>
            </a:extLst>
          </p:cNvPr>
          <p:cNvSpPr>
            <a:spLocks xmlns:a="http://schemas.openxmlformats.org/drawingml/2006/main" noGrp="1"/>
          </p:cNvSpPr>
          <p:nvPr/>
        </p:nvSpPr>
        <p:spPr>
          <a:xfrm xmlns:a="http://schemas.openxmlformats.org/drawingml/2006/main">
            <a:off x="571500" y="4171950"/>
            <a:ext cx="5048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52615A"/>
                </a:solidFill>
                <a:latin typeface="DejaVu Sans"/>
                <a:ea typeface="DejaVu Sans"/>
                <a:cs typeface="DejaVu Sans"/>
              </a:defRPr>
            </a:defPPr>
          </a:lstStyle>
          <a:p xmlns:a="http://schemas.openxmlformats.org/drawingml/2006/main">
            <a:pPr algn="l">
              <a:defRPr sz="1425" b="0">
                <a:solidFill>
                  <a:srgbClr val="52615A"/>
                </a:solidFill>
                <a:latin typeface="DejaVu Sans"/>
                <a:ea typeface="DejaVu Sans"/>
                <a:cs typeface="DejaVu Sans"/>
              </a:defRPr>
            </a:pPr>
            <a:r>
              <a:rPr sz="1425" b="0">
                <a:solidFill>
                  <a:srgbClr val="52615A"/>
                </a:solidFill>
                <a:latin typeface="DejaVu Sans"/>
                <a:ea typeface="DejaVu Sans"/>
                <a:cs typeface="DejaVu Sans"/>
                <a:hlinkClick xmlns:r="http://schemas.openxmlformats.org/officeDocument/2006/relationships" r:id="R2f1bb958d0c24815"/>
              </a:rPr>
              <a:t>UNICEF USA: Classrooms and communities (2024)</a:t>
            </a:r>
          </a:p>
        </p:txBody>
      </p:sp>
      <p:sp>
        <p:nvSpPr>
          <p:cNvPr id="9" name="ByFusion">
            <a:extLst xmlns:a="http://schemas.openxmlformats.org/drawingml/2006/main">
              <a:ext uri="{FF2B5EF4-FFF2-40B4-BE49-F238E27FC236}">
                <a16:creationId xmlns:a16="http://schemas.microsoft.com/office/drawing/2014/main" id="{0149B0BB-F268-4B37-933D-571F7C85B041}"/>
              </a:ext>
            </a:extLst>
          </p:cNvPr>
          <p:cNvSpPr>
            <a:spLocks xmlns:a="http://schemas.openxmlformats.org/drawingml/2006/main" noGrp="1"/>
          </p:cNvSpPr>
          <p:nvPr/>
        </p:nvSpPr>
        <p:spPr>
          <a:xfrm xmlns:a="http://schemas.openxmlformats.org/drawingml/2006/main">
            <a:off x="571500" y="4572000"/>
            <a:ext cx="50863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83C33"/>
                </a:solidFill>
                <a:latin typeface="DejaVu Sans"/>
                <a:ea typeface="DejaVu Sans"/>
                <a:cs typeface="DejaVu Sans"/>
              </a:defRPr>
            </a:defPPr>
          </a:lstStyle>
          <a:p xmlns:a="http://schemas.openxmlformats.org/drawingml/2006/main">
            <a:pPr algn="l">
              <a:defRPr sz="2025" b="1">
                <a:solidFill>
                  <a:srgbClr val="183C33"/>
                </a:solidFill>
                <a:latin typeface="DejaVu Sans"/>
                <a:ea typeface="DejaVu Sans"/>
                <a:cs typeface="DejaVu Sans"/>
              </a:defRPr>
            </a:pPr>
            <a:r>
              <a:rPr sz="2025" b="1">
                <a:solidFill>
                  <a:srgbClr val="183C33"/>
                </a:solidFill>
                <a:latin typeface="DejaVu Sans"/>
                <a:ea typeface="DejaVu Sans"/>
                <a:cs typeface="DejaVu Sans"/>
              </a:rPr>
              <a:t>ByFusion</a:t>
            </a:r>
          </a:p>
        </p:txBody>
      </p:sp>
      <p:sp>
        <p:nvSpPr>
          <p:cNvPr id="10" name="Nexus PMG: Heidi Kujawa interview (2021)">
            <a:extLst xmlns:a="http://schemas.openxmlformats.org/drawingml/2006/main">
              <a:ext uri="{FF2B5EF4-FFF2-40B4-BE49-F238E27FC236}">
                <a16:creationId xmlns:a16="http://schemas.microsoft.com/office/drawing/2014/main" id="{0682038A-4C10-4A21-A270-00F49E50C7D4}"/>
              </a:ext>
            </a:extLst>
          </p:cNvPr>
          <p:cNvSpPr>
            <a:spLocks xmlns:a="http://schemas.openxmlformats.org/drawingml/2006/main" noGrp="1"/>
          </p:cNvSpPr>
          <p:nvPr/>
        </p:nvSpPr>
        <p:spPr>
          <a:xfrm xmlns:a="http://schemas.openxmlformats.org/drawingml/2006/main">
            <a:off x="571500" y="5019675"/>
            <a:ext cx="504825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52615A"/>
                </a:solidFill>
                <a:latin typeface="DejaVu Sans"/>
                <a:ea typeface="DejaVu Sans"/>
                <a:cs typeface="DejaVu Sans"/>
              </a:defRPr>
            </a:defPPr>
          </a:lstStyle>
          <a:p xmlns:a="http://schemas.openxmlformats.org/drawingml/2006/main">
            <a:pPr algn="l">
              <a:defRPr sz="1425" b="0">
                <a:solidFill>
                  <a:srgbClr val="52615A"/>
                </a:solidFill>
                <a:latin typeface="DejaVu Sans"/>
                <a:ea typeface="DejaVu Sans"/>
                <a:cs typeface="DejaVu Sans"/>
              </a:defRPr>
            </a:pPr>
            <a:r>
              <a:rPr sz="1425" b="0">
                <a:solidFill>
                  <a:srgbClr val="52615A"/>
                </a:solidFill>
                <a:latin typeface="DejaVu Sans"/>
                <a:ea typeface="DejaVu Sans"/>
                <a:cs typeface="DejaVu Sans"/>
                <a:hlinkClick xmlns:r="http://schemas.openxmlformats.org/officeDocument/2006/relationships" r:id="R76c0b44d39914305"/>
              </a:rPr>
              <a:t>Nexus PMG: Heidi Kujawa interview (2021)</a:t>
            </a:r>
          </a:p>
        </p:txBody>
      </p:sp>
      <p:sp>
        <p:nvSpPr>
          <p:cNvPr id="11" name="City of Tucson: Pilot installations (202">
            <a:extLst xmlns:a="http://schemas.openxmlformats.org/drawingml/2006/main">
              <a:ext uri="{FF2B5EF4-FFF2-40B4-BE49-F238E27FC236}">
                <a16:creationId xmlns:a16="http://schemas.microsoft.com/office/drawing/2014/main" id="{5CC5031C-A1BC-4C22-9D06-A8858432606D}"/>
              </a:ext>
            </a:extLst>
          </p:cNvPr>
          <p:cNvSpPr>
            <a:spLocks xmlns:a="http://schemas.openxmlformats.org/drawingml/2006/main" noGrp="1"/>
          </p:cNvSpPr>
          <p:nvPr/>
        </p:nvSpPr>
        <p:spPr>
          <a:xfrm xmlns:a="http://schemas.openxmlformats.org/drawingml/2006/main">
            <a:off x="571500" y="5553075"/>
            <a:ext cx="5048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52615A"/>
                </a:solidFill>
                <a:latin typeface="DejaVu Sans"/>
                <a:ea typeface="DejaVu Sans"/>
                <a:cs typeface="DejaVu Sans"/>
              </a:defRPr>
            </a:defPPr>
          </a:lstStyle>
          <a:p xmlns:a="http://schemas.openxmlformats.org/drawingml/2006/main">
            <a:pPr algn="l">
              <a:defRPr sz="1425" b="0">
                <a:solidFill>
                  <a:srgbClr val="52615A"/>
                </a:solidFill>
                <a:latin typeface="DejaVu Sans"/>
                <a:ea typeface="DejaVu Sans"/>
                <a:cs typeface="DejaVu Sans"/>
              </a:defRPr>
            </a:pPr>
            <a:r>
              <a:rPr sz="1425" b="0">
                <a:solidFill>
                  <a:srgbClr val="52615A"/>
                </a:solidFill>
                <a:latin typeface="DejaVu Sans"/>
                <a:ea typeface="DejaVu Sans"/>
                <a:cs typeface="DejaVu Sans"/>
                <a:hlinkClick xmlns:r="http://schemas.openxmlformats.org/officeDocument/2006/relationships" r:id="R2e242c51bede4a1d"/>
              </a:rPr>
              <a:t>City of Tucson: Pilot installations (2023)</a:t>
            </a:r>
          </a:p>
        </p:txBody>
      </p:sp>
      <p:sp>
        <p:nvSpPr>
          <p:cNvPr id="12" name="Precious Plastic">
            <a:extLst xmlns:a="http://schemas.openxmlformats.org/drawingml/2006/main">
              <a:ext uri="{FF2B5EF4-FFF2-40B4-BE49-F238E27FC236}">
                <a16:creationId xmlns:a16="http://schemas.microsoft.com/office/drawing/2014/main" id="{CF5FDBB5-4F77-4652-8C6F-935A7B30D0E3}"/>
              </a:ext>
            </a:extLst>
          </p:cNvPr>
          <p:cNvSpPr>
            <a:spLocks xmlns:a="http://schemas.openxmlformats.org/drawingml/2006/main" noGrp="1"/>
          </p:cNvSpPr>
          <p:nvPr/>
        </p:nvSpPr>
        <p:spPr>
          <a:xfrm xmlns:a="http://schemas.openxmlformats.org/drawingml/2006/main">
            <a:off x="6553200" y="1809750"/>
            <a:ext cx="50863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83C33"/>
                </a:solidFill>
                <a:latin typeface="DejaVu Sans"/>
                <a:ea typeface="DejaVu Sans"/>
                <a:cs typeface="DejaVu Sans"/>
              </a:defRPr>
            </a:defPPr>
          </a:lstStyle>
          <a:p xmlns:a="http://schemas.openxmlformats.org/drawingml/2006/main">
            <a:pPr algn="l">
              <a:defRPr sz="2025" b="1">
                <a:solidFill>
                  <a:srgbClr val="183C33"/>
                </a:solidFill>
                <a:latin typeface="DejaVu Sans"/>
                <a:ea typeface="DejaVu Sans"/>
                <a:cs typeface="DejaVu Sans"/>
              </a:defRPr>
            </a:pPr>
            <a:r>
              <a:rPr sz="2025" b="1">
                <a:solidFill>
                  <a:srgbClr val="183C33"/>
                </a:solidFill>
                <a:latin typeface="DejaVu Sans"/>
                <a:ea typeface="DejaVu Sans"/>
                <a:cs typeface="DejaVu Sans"/>
              </a:rPr>
              <a:t>Precious Plastic</a:t>
            </a:r>
          </a:p>
        </p:txBody>
      </p:sp>
      <p:sp>
        <p:nvSpPr>
          <p:cNvPr id="13" name="Open plans, products and maker community">
            <a:extLst xmlns:a="http://schemas.openxmlformats.org/drawingml/2006/main">
              <a:ext uri="{FF2B5EF4-FFF2-40B4-BE49-F238E27FC236}">
                <a16:creationId xmlns:a16="http://schemas.microsoft.com/office/drawing/2014/main" id="{137C09D4-FE8E-4E32-A9A2-5D321D229352}"/>
              </a:ext>
            </a:extLst>
          </p:cNvPr>
          <p:cNvSpPr>
            <a:spLocks xmlns:a="http://schemas.openxmlformats.org/drawingml/2006/main" noGrp="1"/>
          </p:cNvSpPr>
          <p:nvPr/>
        </p:nvSpPr>
        <p:spPr>
          <a:xfrm xmlns:a="http://schemas.openxmlformats.org/drawingml/2006/main">
            <a:off x="6553200" y="2257425"/>
            <a:ext cx="504825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52615A"/>
                </a:solidFill>
                <a:latin typeface="DejaVu Sans"/>
                <a:ea typeface="DejaVu Sans"/>
                <a:cs typeface="DejaVu Sans"/>
              </a:defRPr>
            </a:defPPr>
          </a:lstStyle>
          <a:p xmlns:a="http://schemas.openxmlformats.org/drawingml/2006/main">
            <a:pPr algn="l">
              <a:defRPr sz="1425" b="0">
                <a:solidFill>
                  <a:srgbClr val="52615A"/>
                </a:solidFill>
                <a:latin typeface="DejaVu Sans"/>
                <a:ea typeface="DejaVu Sans"/>
                <a:cs typeface="DejaVu Sans"/>
              </a:defRPr>
            </a:pPr>
            <a:r>
              <a:rPr sz="1425" b="0">
                <a:solidFill>
                  <a:srgbClr val="52615A"/>
                </a:solidFill>
                <a:latin typeface="DejaVu Sans"/>
                <a:ea typeface="DejaVu Sans"/>
                <a:cs typeface="DejaVu Sans"/>
                <a:hlinkClick xmlns:r="http://schemas.openxmlformats.org/officeDocument/2006/relationships" r:id="R9bdf88a4fe54448f"/>
              </a:rPr>
              <a:t>Open plans, products and maker community</a:t>
            </a:r>
          </a:p>
        </p:txBody>
      </p:sp>
      <p:sp>
        <p:nvSpPr>
          <p:cNvPr id="14" name="2024 impact survey and its limitations">
            <a:extLst xmlns:a="http://schemas.openxmlformats.org/drawingml/2006/main">
              <a:ext uri="{FF2B5EF4-FFF2-40B4-BE49-F238E27FC236}">
                <a16:creationId xmlns:a16="http://schemas.microsoft.com/office/drawing/2014/main" id="{05B35320-E7F3-4A08-ADF9-B5B649F77CDF}"/>
              </a:ext>
            </a:extLst>
          </p:cNvPr>
          <p:cNvSpPr>
            <a:spLocks xmlns:a="http://schemas.openxmlformats.org/drawingml/2006/main" noGrp="1"/>
          </p:cNvSpPr>
          <p:nvPr/>
        </p:nvSpPr>
        <p:spPr>
          <a:xfrm xmlns:a="http://schemas.openxmlformats.org/drawingml/2006/main">
            <a:off x="6553200" y="2790825"/>
            <a:ext cx="5048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52615A"/>
                </a:solidFill>
                <a:latin typeface="DejaVu Sans"/>
                <a:ea typeface="DejaVu Sans"/>
                <a:cs typeface="DejaVu Sans"/>
              </a:defRPr>
            </a:defPPr>
          </a:lstStyle>
          <a:p xmlns:a="http://schemas.openxmlformats.org/drawingml/2006/main">
            <a:pPr algn="l">
              <a:defRPr sz="1425" b="0">
                <a:solidFill>
                  <a:srgbClr val="52615A"/>
                </a:solidFill>
                <a:latin typeface="DejaVu Sans"/>
                <a:ea typeface="DejaVu Sans"/>
                <a:cs typeface="DejaVu Sans"/>
              </a:defRPr>
            </a:pPr>
            <a:r>
              <a:rPr sz="1425" b="0">
                <a:solidFill>
                  <a:srgbClr val="52615A"/>
                </a:solidFill>
                <a:latin typeface="DejaVu Sans"/>
                <a:ea typeface="DejaVu Sans"/>
                <a:cs typeface="DejaVu Sans"/>
                <a:hlinkClick xmlns:r="http://schemas.openxmlformats.org/officeDocument/2006/relationships" r:id="R268e55ef6bb74f82"/>
              </a:rPr>
              <a:t>2024 impact survey and its limitations</a:t>
            </a:r>
          </a:p>
        </p:txBody>
      </p:sp>
      <p:sp>
        <p:nvSpPr>
          <p:cNvPr id="15" name="The container workshop">
            <a:extLst xmlns:a="http://schemas.openxmlformats.org/drawingml/2006/main">
              <a:ext uri="{FF2B5EF4-FFF2-40B4-BE49-F238E27FC236}">
                <a16:creationId xmlns:a16="http://schemas.microsoft.com/office/drawing/2014/main" id="{2C9E1B48-7F45-4708-A200-5D65531B57A3}"/>
              </a:ext>
            </a:extLst>
          </p:cNvPr>
          <p:cNvSpPr>
            <a:spLocks xmlns:a="http://schemas.openxmlformats.org/drawingml/2006/main" noGrp="1"/>
          </p:cNvSpPr>
          <p:nvPr/>
        </p:nvSpPr>
        <p:spPr>
          <a:xfrm xmlns:a="http://schemas.openxmlformats.org/drawingml/2006/main">
            <a:off x="6553200" y="3190875"/>
            <a:ext cx="50863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83C33"/>
                </a:solidFill>
                <a:latin typeface="DejaVu Sans"/>
                <a:ea typeface="DejaVu Sans"/>
                <a:cs typeface="DejaVu Sans"/>
              </a:defRPr>
            </a:defPPr>
          </a:lstStyle>
          <a:p xmlns:a="http://schemas.openxmlformats.org/drawingml/2006/main">
            <a:pPr algn="l">
              <a:defRPr sz="2025" b="1">
                <a:solidFill>
                  <a:srgbClr val="183C33"/>
                </a:solidFill>
                <a:latin typeface="DejaVu Sans"/>
                <a:ea typeface="DejaVu Sans"/>
                <a:cs typeface="DejaVu Sans"/>
              </a:defRPr>
            </a:pPr>
            <a:r>
              <a:rPr sz="2025" b="1">
                <a:solidFill>
                  <a:srgbClr val="183C33"/>
                </a:solidFill>
                <a:latin typeface="DejaVu Sans"/>
                <a:ea typeface="DejaVu Sans"/>
                <a:cs typeface="DejaVu Sans"/>
              </a:rPr>
              <a:t>The container workshop</a:t>
            </a:r>
          </a:p>
        </p:txBody>
      </p:sp>
      <p:sp>
        <p:nvSpPr>
          <p:cNvPr id="16" name="Precious Plastic: Existing container wor">
            <a:extLst xmlns:a="http://schemas.openxmlformats.org/drawingml/2006/main">
              <a:ext uri="{FF2B5EF4-FFF2-40B4-BE49-F238E27FC236}">
                <a16:creationId xmlns:a16="http://schemas.microsoft.com/office/drawing/2014/main" id="{CD6C1E67-D03D-4F5E-8FDB-1F48110A88C7}"/>
              </a:ext>
            </a:extLst>
          </p:cNvPr>
          <p:cNvSpPr>
            <a:spLocks xmlns:a="http://schemas.openxmlformats.org/drawingml/2006/main" noGrp="1"/>
          </p:cNvSpPr>
          <p:nvPr/>
        </p:nvSpPr>
        <p:spPr>
          <a:xfrm xmlns:a="http://schemas.openxmlformats.org/drawingml/2006/main">
            <a:off x="6553200" y="3638550"/>
            <a:ext cx="504825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52615A"/>
                </a:solidFill>
                <a:latin typeface="DejaVu Sans"/>
                <a:ea typeface="DejaVu Sans"/>
                <a:cs typeface="DejaVu Sans"/>
              </a:defRPr>
            </a:defPPr>
          </a:lstStyle>
          <a:p xmlns:a="http://schemas.openxmlformats.org/drawingml/2006/main">
            <a:pPr algn="l">
              <a:defRPr sz="1425" b="0">
                <a:solidFill>
                  <a:srgbClr val="52615A"/>
                </a:solidFill>
                <a:latin typeface="DejaVu Sans"/>
                <a:ea typeface="DejaVu Sans"/>
                <a:cs typeface="DejaVu Sans"/>
              </a:defRPr>
            </a:pPr>
            <a:r>
              <a:rPr sz="1425" b="0">
                <a:solidFill>
                  <a:srgbClr val="52615A"/>
                </a:solidFill>
                <a:latin typeface="DejaVu Sans"/>
                <a:ea typeface="DejaVu Sans"/>
                <a:cs typeface="DejaVu Sans"/>
                <a:hlinkClick xmlns:r="http://schemas.openxmlformats.org/officeDocument/2006/relationships" r:id="Rc6215d318fd644f5"/>
              </a:rPr>
              <a:t>Precious Plastic: Existing container workspace</a:t>
            </a:r>
          </a:p>
        </p:txBody>
      </p:sp>
      <p:sp>
        <p:nvSpPr>
          <p:cNvPr id="17" name="Dave Hakkens: Community profile and port">
            <a:extLst xmlns:a="http://schemas.openxmlformats.org/drawingml/2006/main">
              <a:ext uri="{FF2B5EF4-FFF2-40B4-BE49-F238E27FC236}">
                <a16:creationId xmlns:a16="http://schemas.microsoft.com/office/drawing/2014/main" id="{5F613B8E-9FB3-4C1E-958D-A10727DAC424}"/>
              </a:ext>
            </a:extLst>
          </p:cNvPr>
          <p:cNvSpPr>
            <a:spLocks xmlns:a="http://schemas.openxmlformats.org/drawingml/2006/main" noGrp="1"/>
          </p:cNvSpPr>
          <p:nvPr/>
        </p:nvSpPr>
        <p:spPr>
          <a:xfrm xmlns:a="http://schemas.openxmlformats.org/drawingml/2006/main">
            <a:off x="6553200" y="4171950"/>
            <a:ext cx="5048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52615A"/>
                </a:solidFill>
                <a:latin typeface="DejaVu Sans"/>
                <a:ea typeface="DejaVu Sans"/>
                <a:cs typeface="DejaVu Sans"/>
              </a:defRPr>
            </a:defPPr>
          </a:lstStyle>
          <a:p xmlns:a="http://schemas.openxmlformats.org/drawingml/2006/main">
            <a:pPr algn="l">
              <a:defRPr sz="1425" b="0">
                <a:solidFill>
                  <a:srgbClr val="52615A"/>
                </a:solidFill>
                <a:latin typeface="DejaVu Sans"/>
                <a:ea typeface="DejaVu Sans"/>
                <a:cs typeface="DejaVu Sans"/>
              </a:defRPr>
            </a:pPr>
            <a:r>
              <a:rPr sz="1425" b="0">
                <a:solidFill>
                  <a:srgbClr val="52615A"/>
                </a:solidFill>
                <a:latin typeface="DejaVu Sans"/>
                <a:ea typeface="DejaVu Sans"/>
                <a:cs typeface="DejaVu Sans"/>
                <a:hlinkClick xmlns:r="http://schemas.openxmlformats.org/officeDocument/2006/relationships" r:id="R4060ae616cf5439e"/>
              </a:rPr>
              <a:t>Dave Hakkens: Community profile and portrait</a:t>
            </a:r>
          </a:p>
        </p:txBody>
      </p:sp>
      <p:sp>
        <p:nvSpPr>
          <p:cNvPr id="18" name="Other photographs">
            <a:extLst xmlns:a="http://schemas.openxmlformats.org/drawingml/2006/main">
              <a:ext uri="{FF2B5EF4-FFF2-40B4-BE49-F238E27FC236}">
                <a16:creationId xmlns:a16="http://schemas.microsoft.com/office/drawing/2014/main" id="{4F3E1992-906B-44E9-BDBB-7456A164836A}"/>
              </a:ext>
            </a:extLst>
          </p:cNvPr>
          <p:cNvSpPr>
            <a:spLocks xmlns:a="http://schemas.openxmlformats.org/drawingml/2006/main" noGrp="1"/>
          </p:cNvSpPr>
          <p:nvPr/>
        </p:nvSpPr>
        <p:spPr>
          <a:xfrm xmlns:a="http://schemas.openxmlformats.org/drawingml/2006/main">
            <a:off x="6553200" y="4572000"/>
            <a:ext cx="50863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83C33"/>
                </a:solidFill>
                <a:latin typeface="DejaVu Sans"/>
                <a:ea typeface="DejaVu Sans"/>
                <a:cs typeface="DejaVu Sans"/>
              </a:defRPr>
            </a:defPPr>
          </a:lstStyle>
          <a:p xmlns:a="http://schemas.openxmlformats.org/drawingml/2006/main">
            <a:pPr algn="l">
              <a:defRPr sz="2025" b="1">
                <a:solidFill>
                  <a:srgbClr val="183C33"/>
                </a:solidFill>
                <a:latin typeface="DejaVu Sans"/>
                <a:ea typeface="DejaVu Sans"/>
                <a:cs typeface="DejaVu Sans"/>
              </a:defRPr>
            </a:pPr>
            <a:r>
              <a:rPr sz="2025" b="1">
                <a:solidFill>
                  <a:srgbClr val="183C33"/>
                </a:solidFill>
                <a:latin typeface="DejaVu Sans"/>
                <a:ea typeface="DejaVu Sans"/>
                <a:cs typeface="DejaVu Sans"/>
              </a:rPr>
              <a:t>Other photographs</a:t>
            </a:r>
          </a:p>
        </p:txBody>
      </p:sp>
      <p:sp>
        <p:nvSpPr>
          <p:cNvPr id="19" name="ByBlock photograph: ByFusion">
            <a:extLst xmlns:a="http://schemas.openxmlformats.org/drawingml/2006/main">
              <a:ext uri="{FF2B5EF4-FFF2-40B4-BE49-F238E27FC236}">
                <a16:creationId xmlns:a16="http://schemas.microsoft.com/office/drawing/2014/main" id="{C1FA0D77-CBBE-4532-A82D-C278A5FAF12F}"/>
              </a:ext>
            </a:extLst>
          </p:cNvPr>
          <p:cNvSpPr>
            <a:spLocks xmlns:a="http://schemas.openxmlformats.org/drawingml/2006/main" noGrp="1"/>
          </p:cNvSpPr>
          <p:nvPr/>
        </p:nvSpPr>
        <p:spPr>
          <a:xfrm xmlns:a="http://schemas.openxmlformats.org/drawingml/2006/main">
            <a:off x="6553200" y="5019675"/>
            <a:ext cx="5048250" cy="542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52615A"/>
                </a:solidFill>
                <a:latin typeface="DejaVu Sans"/>
                <a:ea typeface="DejaVu Sans"/>
                <a:cs typeface="DejaVu Sans"/>
              </a:defRPr>
            </a:defPPr>
          </a:lstStyle>
          <a:p xmlns:a="http://schemas.openxmlformats.org/drawingml/2006/main">
            <a:pPr algn="l">
              <a:defRPr sz="1425" b="0">
                <a:solidFill>
                  <a:srgbClr val="52615A"/>
                </a:solidFill>
                <a:latin typeface="DejaVu Sans"/>
                <a:ea typeface="DejaVu Sans"/>
                <a:cs typeface="DejaVu Sans"/>
              </a:defRPr>
            </a:pPr>
            <a:r>
              <a:rPr sz="1425" b="0">
                <a:solidFill>
                  <a:srgbClr val="52615A"/>
                </a:solidFill>
                <a:latin typeface="DejaVu Sans"/>
                <a:ea typeface="DejaVu Sans"/>
                <a:cs typeface="DejaVu Sans"/>
                <a:hlinkClick xmlns:r="http://schemas.openxmlformats.org/officeDocument/2006/relationships" r:id="R43023933f71d4a38"/>
              </a:rPr>
              <a:t>ByBlock photograph: ByFusion</a:t>
            </a:r>
          </a:p>
        </p:txBody>
      </p:sp>
      <p:sp>
        <p:nvSpPr>
          <p:cNvPr id="20" name="School photographs: UNICEF / Dejongh">
            <a:extLst xmlns:a="http://schemas.openxmlformats.org/drawingml/2006/main">
              <a:ext uri="{FF2B5EF4-FFF2-40B4-BE49-F238E27FC236}">
                <a16:creationId xmlns:a16="http://schemas.microsoft.com/office/drawing/2014/main" id="{BA3E8BF0-601E-4EC4-A529-DDC157D203B3}"/>
              </a:ext>
            </a:extLst>
          </p:cNvPr>
          <p:cNvSpPr>
            <a:spLocks xmlns:a="http://schemas.openxmlformats.org/drawingml/2006/main" noGrp="1"/>
          </p:cNvSpPr>
          <p:nvPr/>
        </p:nvSpPr>
        <p:spPr>
          <a:xfrm xmlns:a="http://schemas.openxmlformats.org/drawingml/2006/main">
            <a:off x="6553200" y="5553075"/>
            <a:ext cx="50482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52615A"/>
                </a:solidFill>
                <a:latin typeface="DejaVu Sans"/>
                <a:ea typeface="DejaVu Sans"/>
                <a:cs typeface="DejaVu Sans"/>
              </a:defRPr>
            </a:defPPr>
          </a:lstStyle>
          <a:p xmlns:a="http://schemas.openxmlformats.org/drawingml/2006/main">
            <a:pPr algn="l">
              <a:defRPr sz="1425" b="0">
                <a:solidFill>
                  <a:srgbClr val="52615A"/>
                </a:solidFill>
                <a:latin typeface="DejaVu Sans"/>
                <a:ea typeface="DejaVu Sans"/>
                <a:cs typeface="DejaVu Sans"/>
              </a:defRPr>
            </a:pPr>
            <a:r>
              <a:rPr sz="1425" b="0">
                <a:solidFill>
                  <a:srgbClr val="52615A"/>
                </a:solidFill>
                <a:latin typeface="DejaVu Sans"/>
                <a:ea typeface="DejaVu Sans"/>
                <a:cs typeface="DejaVu Sans"/>
                <a:hlinkClick xmlns:r="http://schemas.openxmlformats.org/officeDocument/2006/relationships" r:id="Ra71ecbca6554472c"/>
              </a:rPr>
              <a:t>School photographs: UNICEF / Dejongh</a:t>
            </a:r>
          </a:p>
        </p:txBody>
      </p:sp>
      <p:sp>
        <p:nvSpPr>
          <p:cNvPr id="21" name="Sources checked 10 October 2026. Figures">
            <a:extLst xmlns:a="http://schemas.openxmlformats.org/drawingml/2006/main">
              <a:ext uri="{FF2B5EF4-FFF2-40B4-BE49-F238E27FC236}">
                <a16:creationId xmlns:a16="http://schemas.microsoft.com/office/drawing/2014/main" id="{2C28890B-B5BB-4212-8C9C-48DA972BD715}"/>
              </a:ext>
            </a:extLst>
          </p:cNvPr>
          <p:cNvSpPr>
            <a:spLocks xmlns:a="http://schemas.openxmlformats.org/drawingml/2006/main" noGrp="1"/>
          </p:cNvSpPr>
          <p:nvPr/>
        </p:nvSpPr>
        <p:spPr>
          <a:xfrm xmlns:a="http://schemas.openxmlformats.org/drawingml/2006/main">
            <a:off x="571500" y="6210300"/>
            <a:ext cx="104013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75" b="0">
                <a:solidFill>
                  <a:srgbClr val="52615A"/>
                </a:solidFill>
                <a:latin typeface="DejaVu Sans"/>
                <a:ea typeface="DejaVu Sans"/>
                <a:cs typeface="DejaVu Sans"/>
              </a:defRPr>
            </a:defPPr>
          </a:lstStyle>
          <a:p xmlns:a="http://schemas.openxmlformats.org/drawingml/2006/main">
            <a:pPr algn="l">
              <a:defRPr sz="1275" b="0">
                <a:solidFill>
                  <a:srgbClr val="52615A"/>
                </a:solidFill>
                <a:latin typeface="DejaVu Sans"/>
                <a:ea typeface="DejaVu Sans"/>
                <a:cs typeface="DejaVu Sans"/>
              </a:defRPr>
            </a:pPr>
            <a:r>
              <a:rPr sz="1275" b="0">
                <a:solidFill>
                  <a:srgbClr val="52615A"/>
                </a:solidFill>
                <a:latin typeface="DejaVu Sans"/>
                <a:ea typeface="DejaVu Sans"/>
                <a:cs typeface="DejaVu Sans"/>
              </a:rPr>
              <a:t>Sources checked 10 October 2026. Figures retain their reported dates.</a:t>
            </a:r>
          </a:p>
          <a:p xmlns:a="http://schemas.openxmlformats.org/drawingml/2006/main">
            <a:pPr algn="l">
              <a:defRPr sz="1275" b="0">
                <a:solidFill>
                  <a:srgbClr val="52615A"/>
                </a:solidFill>
                <a:latin typeface="DejaVu Sans"/>
                <a:ea typeface="DejaVu Sans"/>
                <a:cs typeface="DejaVu Sans"/>
              </a:defRPr>
            </a:pPr>
            <a:r>
              <a:rPr sz="1275" b="0">
                <a:solidFill>
                  <a:srgbClr val="52615A"/>
                </a:solidFill>
                <a:latin typeface="DejaVu Sans"/>
                <a:ea typeface="DejaVu Sans"/>
                <a:cs typeface="DejaVu Sans"/>
              </a:rPr>
              <a:t>Full source URLs, photo credits and context appear in PowerPoint speaker notes.</a:t>
            </a:r>
          </a:p>
        </p:txBody>
      </p:sp>
      <p:sp>
        <p:nvSpPr>
          <p:cNvPr id="22" name="09">
            <a:extLst xmlns:a="http://schemas.openxmlformats.org/drawingml/2006/main">
              <a:ext uri="{FF2B5EF4-FFF2-40B4-BE49-F238E27FC236}">
                <a16:creationId xmlns:a16="http://schemas.microsoft.com/office/drawing/2014/main" id="{9F3F8C2B-5B98-4B9D-9317-52EA9181C96F}"/>
              </a:ext>
            </a:extLst>
          </p:cNvPr>
          <p:cNvSpPr>
            <a:spLocks xmlns:a="http://schemas.openxmlformats.org/drawingml/2006/main" noGrp="1"/>
          </p:cNvSpPr>
          <p:nvPr/>
        </p:nvSpPr>
        <p:spPr>
          <a:xfrm xmlns:a="http://schemas.openxmlformats.org/drawingml/2006/main">
            <a:off x="11382375" y="6419850"/>
            <a:ext cx="3048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15A"/>
                </a:solidFill>
                <a:latin typeface="DejaVu Sans"/>
                <a:ea typeface="DejaVu Sans"/>
                <a:cs typeface="DejaVu Sans"/>
              </a:defRPr>
            </a:defPPr>
          </a:lstStyle>
          <a:p xmlns:a="http://schemas.openxmlformats.org/drawingml/2006/main">
            <a:pPr algn="l">
              <a:defRPr sz="1200" b="0">
                <a:solidFill>
                  <a:srgbClr val="52615A"/>
                </a:solidFill>
                <a:latin typeface="DejaVu Sans"/>
                <a:ea typeface="DejaVu Sans"/>
                <a:cs typeface="DejaVu Sans"/>
              </a:defRPr>
            </a:pPr>
            <a:r>
              <a:rPr sz="1200" b="0">
                <a:solidFill>
                  <a:srgbClr val="52615A"/>
                </a:solidFill>
                <a:latin typeface="DejaVu Sans"/>
                <a:ea typeface="DejaVu Sans"/>
                <a:cs typeface="DejaVu Sans"/>
              </a:rPr>
              <a:t>09</a:t>
            </a:r>
          </a:p>
        </p:txBody>
      </p:sp>
    </p:spTree>
    <p:extLst>
      <p:ext uri="{BB962C8B-B14F-4D97-AF65-F5344CB8AC3E}">
        <p14:creationId xmlns:p14="http://schemas.microsoft.com/office/powerpoint/2010/main" val="46662974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2026-10-10T14:37:35.4670000Z</dcterms:created>
  <dcterms:modified xsi:type="dcterms:W3CDTF">2026-10-10T14:37:35.4670000Z</dcterms:modified>
</coreProperties>
</file>