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5a5e52e42d4ba9" /><Relationship Type="http://schemas.openxmlformats.org/officeDocument/2006/relationships/extended-properties" Target="/docProps/app.xml" Id="R2fe7fb53ba60474f" /><Relationship Type="http://schemas.openxmlformats.org/officeDocument/2006/relationships/officeDocument" Target="/ppt/presentation.xml" Id="R094984f4a2834af0" /></Relationships>
</file>

<file path=ppt/presentation.xml><?xml version="1.0" encoding="utf-8"?>
<p:presentation xmlns:p="http://schemas.openxmlformats.org/presentationml/2006/main">
  <p:sldMasterIdLst>
    <p:sldMasterId xmlns:r="http://schemas.openxmlformats.org/officeDocument/2006/relationships" id="2147483648" r:id="R8f0bde319e864705"/>
  </p:sldMasterIdLst>
  <p:notesMasterIdLst>
    <p:notesMasterId xmlns:r="http://schemas.openxmlformats.org/officeDocument/2006/relationships" r:id="R399dea66a16d40dc"/>
  </p:notesMasterIdLst>
  <p:sldIdLst>
    <p:sldId xmlns:r="http://schemas.openxmlformats.org/officeDocument/2006/relationships" id="256" r:id="R0b1495509a60459c"/>
    <p:sldId xmlns:r="http://schemas.openxmlformats.org/officeDocument/2006/relationships" id="257" r:id="R5b3f0ccfc9a74c67"/>
    <p:sldId xmlns:r="http://schemas.openxmlformats.org/officeDocument/2006/relationships" id="258" r:id="R294514e7fce141c3"/>
    <p:sldId xmlns:r="http://schemas.openxmlformats.org/officeDocument/2006/relationships" id="259" r:id="R6e8e0b35a857487e"/>
    <p:sldId xmlns:r="http://schemas.openxmlformats.org/officeDocument/2006/relationships" id="260" r:id="Rc34d2187f7e94bbc"/>
    <p:sldId xmlns:r="http://schemas.openxmlformats.org/officeDocument/2006/relationships" id="261" r:id="Redf2980b5e1d4097"/>
    <p:sldId xmlns:r="http://schemas.openxmlformats.org/officeDocument/2006/relationships" id="262" r:id="Rcfa9ae569bd94a81"/>
    <p:sldId xmlns:r="http://schemas.openxmlformats.org/officeDocument/2006/relationships" id="263" r:id="Rd3e073cf71404081"/>
    <p:sldId xmlns:r="http://schemas.openxmlformats.org/officeDocument/2006/relationships" id="264" r:id="R7b162c2dc5374284"/>
    <p:sldId xmlns:r="http://schemas.openxmlformats.org/officeDocument/2006/relationships" id="265" r:id="Ra37908ac92b64577"/>
    <p:sldId xmlns:r="http://schemas.openxmlformats.org/officeDocument/2006/relationships" id="266" r:id="Re85d14ffb0814d23"/>
    <p:sldId xmlns:r="http://schemas.openxmlformats.org/officeDocument/2006/relationships" id="267" r:id="R5396e5aa5539430b"/>
    <p:sldId xmlns:r="http://schemas.openxmlformats.org/officeDocument/2006/relationships" id="268" r:id="Rd743e14637b44a67"/>
    <p:sldId xmlns:r="http://schemas.openxmlformats.org/officeDocument/2006/relationships" id="269" r:id="Rd41c396019214c40"/>
    <p:sldId xmlns:r="http://schemas.openxmlformats.org/officeDocument/2006/relationships" id="270" r:id="Re1fa747c251844e1"/>
    <p:sldId xmlns:r="http://schemas.openxmlformats.org/officeDocument/2006/relationships" id="271" r:id="R851a0f85ab4846dd"/>
    <p:sldId xmlns:r="http://schemas.openxmlformats.org/officeDocument/2006/relationships" id="272" r:id="Rb1ce89207b594424"/>
    <p:sldId xmlns:r="http://schemas.openxmlformats.org/officeDocument/2006/relationships" id="273" r:id="Rb736995eaf5743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d84f38ca2684df5" /><Relationship Type="http://schemas.openxmlformats.org/officeDocument/2006/relationships/slideMaster" Target="/ppt/slideMasters/slideMaster1.xml" Id="R8f0bde319e864705" /><Relationship Type="http://schemas.openxmlformats.org/officeDocument/2006/relationships/notesMaster" Target="/ppt/notesMasters/notesMaster1.xml" Id="R399dea66a16d40dc" /><Relationship Type="http://schemas.openxmlformats.org/officeDocument/2006/relationships/presProps" Target="/ppt/presProps.xml" Id="R6bddbcfba61f4ba5" /><Relationship Type="http://schemas.openxmlformats.org/officeDocument/2006/relationships/tableStyles" Target="/ppt/tableStyles.xml" Id="Re5137a61d59543e9" /><Relationship Type="http://schemas.openxmlformats.org/officeDocument/2006/relationships/slide" Target="/ppt/slides/slide1.xml" Id="R0b1495509a60459c" /><Relationship Type="http://schemas.openxmlformats.org/officeDocument/2006/relationships/slide" Target="/ppt/slides/slide2.xml" Id="R5b3f0ccfc9a74c67" /><Relationship Type="http://schemas.openxmlformats.org/officeDocument/2006/relationships/slide" Target="/ppt/slides/slide3.xml" Id="R294514e7fce141c3" /><Relationship Type="http://schemas.openxmlformats.org/officeDocument/2006/relationships/slide" Target="/ppt/slides/slide4.xml" Id="R6e8e0b35a857487e" /><Relationship Type="http://schemas.openxmlformats.org/officeDocument/2006/relationships/slide" Target="/ppt/slides/slide5.xml" Id="Rc34d2187f7e94bbc" /><Relationship Type="http://schemas.openxmlformats.org/officeDocument/2006/relationships/slide" Target="/ppt/slides/slide6.xml" Id="Redf2980b5e1d4097" /><Relationship Type="http://schemas.openxmlformats.org/officeDocument/2006/relationships/slide" Target="/ppt/slides/slide7.xml" Id="Rcfa9ae569bd94a81" /><Relationship Type="http://schemas.openxmlformats.org/officeDocument/2006/relationships/slide" Target="/ppt/slides/slide8.xml" Id="Rd3e073cf71404081" /><Relationship Type="http://schemas.openxmlformats.org/officeDocument/2006/relationships/slide" Target="/ppt/slides/slide9.xml" Id="R7b162c2dc5374284" /><Relationship Type="http://schemas.openxmlformats.org/officeDocument/2006/relationships/slide" Target="/ppt/slides/slide10.xml" Id="Ra37908ac92b64577" /><Relationship Type="http://schemas.openxmlformats.org/officeDocument/2006/relationships/slide" Target="/ppt/slides/slide11.xml" Id="Re85d14ffb0814d23" /><Relationship Type="http://schemas.openxmlformats.org/officeDocument/2006/relationships/slide" Target="/ppt/slides/slide12.xml" Id="R5396e5aa5539430b" /><Relationship Type="http://schemas.openxmlformats.org/officeDocument/2006/relationships/slide" Target="/ppt/slides/slide13.xml" Id="Rd743e14637b44a67" /><Relationship Type="http://schemas.openxmlformats.org/officeDocument/2006/relationships/slide" Target="/ppt/slides/slide14.xml" Id="Rd41c396019214c40" /><Relationship Type="http://schemas.openxmlformats.org/officeDocument/2006/relationships/slide" Target="/ppt/slides/slide15.xml" Id="Re1fa747c251844e1" /><Relationship Type="http://schemas.openxmlformats.org/officeDocument/2006/relationships/slide" Target="/ppt/slides/slide16.xml" Id="R851a0f85ab4846dd" /><Relationship Type="http://schemas.openxmlformats.org/officeDocument/2006/relationships/slide" Target="/ppt/slides/slide17.xml" Id="Rb1ce89207b594424" /><Relationship Type="http://schemas.openxmlformats.org/officeDocument/2006/relationships/slide" Target="/ppt/slides/slide18.xml" Id="Rb736995eaf5743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d4024dbdf548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e8c24f94624eb9" /><Relationship Type="http://schemas.openxmlformats.org/officeDocument/2006/relationships/notesMaster" Target="/ppt/notesMasters/notesMaster1.xml" Id="Rac486411c2be4e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2a559901204de1" /><Relationship Type="http://schemas.openxmlformats.org/officeDocument/2006/relationships/notesMaster" Target="/ppt/notesMasters/notesMaster1.xml" Id="Re857d6d691a44bff"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664ad5b56e4321" /><Relationship Type="http://schemas.openxmlformats.org/officeDocument/2006/relationships/notesMaster" Target="/ppt/notesMasters/notesMaster1.xml" Id="Ra6be6943ee774d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edbb19cd93414d" /><Relationship Type="http://schemas.openxmlformats.org/officeDocument/2006/relationships/notesMaster" Target="/ppt/notesMasters/notesMaster1.xml" Id="Rfabb1c68002d41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446600cebc49d7" /><Relationship Type="http://schemas.openxmlformats.org/officeDocument/2006/relationships/notesMaster" Target="/ppt/notesMasters/notesMaster1.xml" Id="R93ee65be5e4a4f4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dae0be3b9fa41af" /><Relationship Type="http://schemas.openxmlformats.org/officeDocument/2006/relationships/notesMaster" Target="/ppt/notesMasters/notesMaster1.xml" Id="R4b568d4f3e654b4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12dc400b744765" /><Relationship Type="http://schemas.openxmlformats.org/officeDocument/2006/relationships/notesMaster" Target="/ppt/notesMasters/notesMaster1.xml" Id="R0cfdae336fa442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2cbb940affe94d8c" /><Relationship Type="http://schemas.openxmlformats.org/officeDocument/2006/relationships/notesMaster" Target="/ppt/notesMasters/notesMaster1.xml" Id="Rbe9cb875beb445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bf9bf12235cd441d" /><Relationship Type="http://schemas.openxmlformats.org/officeDocument/2006/relationships/notesMaster" Target="/ppt/notesMasters/notesMaster1.xml" Id="Rb9c31fdb77cb49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8776770fdd94c4b" /><Relationship Type="http://schemas.openxmlformats.org/officeDocument/2006/relationships/notesMaster" Target="/ppt/notesMasters/notesMaster1.xml" Id="R9b74128dcbf9419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e8c94333ac4eaf" /><Relationship Type="http://schemas.openxmlformats.org/officeDocument/2006/relationships/notesMaster" Target="/ppt/notesMasters/notesMaster1.xml" Id="R69cfbdf863764f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3779fb80204b3f" /><Relationship Type="http://schemas.openxmlformats.org/officeDocument/2006/relationships/notesMaster" Target="/ppt/notesMasters/notesMaster1.xml" Id="R3db53d1956504a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b0e1308cbe549a1" /><Relationship Type="http://schemas.openxmlformats.org/officeDocument/2006/relationships/notesMaster" Target="/ppt/notesMasters/notesMaster1.xml" Id="R71720d78ed5b4e2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f580283e08417d" /><Relationship Type="http://schemas.openxmlformats.org/officeDocument/2006/relationships/notesMaster" Target="/ppt/notesMasters/notesMaster1.xml" Id="R120e48e3fe5b48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9b728b0081d443f" /><Relationship Type="http://schemas.openxmlformats.org/officeDocument/2006/relationships/notesMaster" Target="/ppt/notesMasters/notesMaster1.xml" Id="R86a00dffe8d041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d7f3adccf77433a" /><Relationship Type="http://schemas.openxmlformats.org/officeDocument/2006/relationships/notesMaster" Target="/ppt/notesMasters/notesMaster1.xml" Id="R94ae8970af61465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5496c5a04a14394" /><Relationship Type="http://schemas.openxmlformats.org/officeDocument/2006/relationships/notesMaster" Target="/ppt/notesMasters/notesMaster1.xml" Id="Rd3785b7269324f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64d236736f64978" /><Relationship Type="http://schemas.openxmlformats.org/officeDocument/2006/relationships/notesMaster" Target="/ppt/notesMasters/notesMaster1.xml" Id="R95fc8010630241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frame: this is a proposal for institutional metamorphosis, not a claim that the proposed centre already exists. The visual is a generated concept image, informed by the user-supplied contemporary UK Jobcentre image search and current public-service interiors. It deliberately keeps the present-day Jobcentre recognisable while showing the proposed future as warm, lively and family-supporting.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proposal separates the symbolic act of renaming from the operational transformation. ‘True form’ is explicitly normative. It means an institution oriented toward the conditions in which people can live, care, learn, recover and participate. It does not claim that a fully integrated Family Centre once existed under another name.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1. Labour Exchanges Act 1909: https://www.legislation.gov.uk/ukpga/Edw7/9/7/contents</a:t>
            </a:r>
          </a:p>
          <a:p xmlns:a="http://schemas.openxmlformats.org/drawingml/2006/main">
            <a:r>
              <a:t>2. International Labour Organization, Key developments, role and organization of public employment services: https://researchrepository.ilo.org/esploro/fulltext/book/Key-developments-role-and-organization-of/995219371602676?institution=41ILO_INST&amp;mId=13100786510002676&amp;repId=12100702960002676</a:t>
            </a:r>
          </a:p>
          <a:p xmlns:a="http://schemas.openxmlformats.org/drawingml/2006/main">
            <a:r>
              <a:t>The ILO account describes the 1970s replacement of Employment Exchanges by Jobcentres, the later merger with unemployment benefit functions, and the 2002-06 integration into Jobcentre Plus. Dates are simplified for presentation clarity.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present is intentionally shown as recognisable rather than sinister. The psychological analysis concerns the rules, incentives, metrics, workload and interactions carried by the space.</a:t>
            </a:r>
          </a:p>
          <a:p xmlns:a="http://schemas.openxmlformats.org/drawingml/2006/main">
            <a:r>
              <a:t>Sources:</a:t>
            </a:r>
          </a:p>
          <a:p xmlns:a="http://schemas.openxmlformats.org/drawingml/2006/main">
            <a:r>
              <a:t>Get Britain Working, update on the Jobs and Careers Service, 2 July 2026: https://www.gov.uk/government/publications/get-britain-working-an-update-on-the-jobs-and-careers-service/get-britain-working-an-update-on-the-jobs-and-careers-service</a:t>
            </a:r>
          </a:p>
          <a:p xmlns:a="http://schemas.openxmlformats.org/drawingml/2006/main">
            <a:r>
              <a:t>The update says the support system was built for past labour-market conditions, that significant Jobcentre capacity is absorbed by benefit processes and appointments, and that support reaches a relatively narrow group unevenly. It states that the National Careers Service merger is scheduled for 1 October 2026. At this presentation date, 16 September 2026, that merger is therefore described as scheduled, not completed.</a:t>
            </a:r>
          </a:p>
          <a:p xmlns:a="http://schemas.openxmlformats.org/drawingml/2006/main">
            <a:r>
              <a:t>Get Britain Working White Paper: https://www.gov.uk/government/publications/get-britain-working-white-paper/get-britain-working-white-paper</a:t>
            </a:r>
          </a:p>
          <a:p xmlns:a="http://schemas.openxmlformats.org/drawingml/2006/main">
            <a:r>
              <a:t>The White Paper says the system has been too focused on benefits and compliance, while retaining conditionality and sanctions in the reform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Psychological analysis excludes Freud. This slide uses organisational threat-rigidity theory. Under perceived threat, groups and organisations may restrict information processing, centralise authority and fall back on well-learned responses. It is a plausible mechanism, not proof that every Jobcentre or staff member acts this way.</a:t>
            </a:r>
          </a:p>
          <a:p xmlns:a="http://schemas.openxmlformats.org/drawingml/2006/main">
            <a:r>
              <a:t>Source: Staw, Sandelands and Dutton (1981), Threat-Rigidity Effects in Organizational Behavior, Administrative Science Quarterly. https://www.jstor.org/stable/2392337</a:t>
            </a:r>
          </a:p>
          <a:p xmlns:a="http://schemas.openxmlformats.org/drawingml/2006/main">
            <a:r>
              <a:t>Relevant lived-experience evidence: DWP research found that some claimants associated Jobseeker's Allowance with shame and stigma, and that panic or agoraphobia could interfere with compliance. https://assets.publishing.service.gov.uk/media/5a7b44b340f0b66eab9a01c4/810summ.pdf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‘Ego’ is defined operationally, not psychoanalytically. The idea is that institutions, teams and professions can protect identity, status, metrics and prior decisions. The corrective is not humiliation. It is psychological safety for staff to report error, independent evaluation, cross-professional governance, resident voice and permission to revise.</a:t>
            </a:r>
          </a:p>
          <a:p xmlns:a="http://schemas.openxmlformats.org/drawingml/2006/main">
            <a:r>
              <a:t>Source: Amy Edmondson (1999), Psychological Safety and Learning Behavior in Work Teams. https://www.hbs.edu/faculty/Pages/item.aspx?num=2959</a:t>
            </a:r>
          </a:p>
          <a:p xmlns:a="http://schemas.openxmlformats.org/drawingml/2006/main">
            <a:r>
              <a:t>The source concerns team learning, not Jobcentres specifically. Its relevance to this proposal is inferential.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synthesis of threat-rigidity, administrative-burden, procedural-justice and psychological-safety research. It is a hypothesis about reinforcing feedback, not a claim that every person or office follows the same path. The pilot should measure whether the proposed design actually improves disclosure, matching, trust and sustained outcomes.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Ryan and Deci (2000), Self-Determination Theory and the facilitation of intrinsic motivation, social development, and well-being: https://pubmed.ncbi.nlm.nih.gov/11392867/</a:t>
            </a:r>
          </a:p>
          <a:p xmlns:a="http://schemas.openxmlformats.org/drawingml/2006/main">
            <a:r>
              <a:t>Moynihan, Herd and Harvey (2015), Administrative Burden: Learning, Psychological, and Compliance Costs in Citizen-State Interactions: https://doi.org/10.1093/jopart/muu009</a:t>
            </a:r>
          </a:p>
          <a:p xmlns:a="http://schemas.openxmlformats.org/drawingml/2006/main">
            <a:r>
              <a:t>Tom Tyler, procedural justice and legitimacy: https://law.yale.edu/sites/default/files/documents/pdf/Faculty/Tyler_Procedural_Justice_Legitimacy.pdf</a:t>
            </a:r>
          </a:p>
          <a:p xmlns:a="http://schemas.openxmlformats.org/drawingml/2006/main">
            <a:r>
              <a:t>These theories do not guarantee a particular outcome. They provide design principles to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distinction is between human need and what markets or administrative systems can readily observe. A need-led service still has budgets and eligibility rules. The proposal is for transparent priorities based on rights, preventable harm and capability, with routes to challenge decisions.</a:t>
            </a:r>
          </a:p>
          <a:p xmlns:a="http://schemas.openxmlformats.org/drawingml/2006/main">
            <a:r>
              <a:t>Capability approach overview: Stanford Encyclopedia of Philosophy, https://plato.stanford.edu/entries/capability-approach/</a:t>
            </a:r>
          </a:p>
          <a:p xmlns:a="http://schemas.openxmlformats.org/drawingml/2006/main">
            <a:r>
              <a:t>King's College London qualitative research illustrates how housing, violence, bereavement, lone parenthood, caring, debt, transport, childcare, employer flexibility and digital exclusion shape work capacity: https://www.kcl.ac.uk/csmh/assets/2024/final-kcl-csmh-report-understanding-mental-health-in-the-uk-welfare-system.pdf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Office for National Statistics, Regional differences in unpaid household service work, leisure and unpaid childcare: 2015, published 23 November 2018 and including the 2016 valuation. https://www.ons.gov.uk/economy/nationalaccounts/satelliteaccounts/articles/regionaldifferencesinunpaidhouseholdserviceworkleisureandunpaidchildcare/2015</a:t>
            </a:r>
          </a:p>
          <a:p xmlns:a="http://schemas.openxmlformats.org/drawingml/2006/main">
            <a:r>
              <a:t>The ONS estimated unpaid household service work at £1.24 trillion in 2016, equivalent to 63.1% of GDP. This is an old but useful valuation exercise, not a current cash flow.</a:t>
            </a:r>
          </a:p>
          <a:p xmlns:a="http://schemas.openxmlformats.org/drawingml/2006/main">
            <a:r>
              <a:t>‘Financial symbiosis’ is the proposal's interpretive frame: public transfers and services can support consumption, health, care, learning and participation, while households and communities produce value that markets do not fully price. This slide does not claim that every pound produces a specific multiplier or saving. Any pilot business case must prevent double counting and distinguish transfers from resource 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Evolutionary and anthropological research supports the general proposition that human development is highly cooperative. It does not prescribe one family form or a particular welfare policy.</a:t>
            </a:r>
          </a:p>
          <a:p xmlns:a="http://schemas.openxmlformats.org/drawingml/2006/main">
            <a:r>
              <a:t>Sources:</a:t>
            </a:r>
          </a:p>
          <a:p xmlns:a="http://schemas.openxmlformats.org/drawingml/2006/main">
            <a:r>
              <a:t>Kenkel et al. (2017), The neuroendocrinology of social attachment and cooperative breeding: https://pmc.ncbi.nlm.nih.gov/articles/PMC5768312/</a:t>
            </a:r>
          </a:p>
          <a:p xmlns:a="http://schemas.openxmlformats.org/drawingml/2006/main">
            <a:r>
              <a:t>Boyd and Richerson (2009), Culture and the evolution of human cooperation: https://pmc.ncbi.nlm.nih.gov/articles/PMC2781880/</a:t>
            </a:r>
          </a:p>
          <a:p xmlns:a="http://schemas.openxmlformats.org/drawingml/2006/main">
            <a:r>
              <a:t>Martin et al. (2020), Harsh environments promote alloparental care: https://royalsocietypublishing.org/rspb/article/287/1933/20200758/85786/Harsh-environments-promote-alloparental-care</a:t>
            </a:r>
          </a:p>
          <a:p xmlns:a="http://schemas.openxmlformats.org/drawingml/2006/main">
            <a:r>
              <a:t>The inclusive definition of family is a design choice intended to avoid excluding people who attend alone, are estranged, are homeless, or rely on chosen relationships.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service model is a proposal. It should integrate with existing provision rather than absorb specialist services indiscriminately. England's Best Start Family Hubs focus on babies, children and families. This proposal broadens the access point to all ages and household forms, while retaining specialist pathways. Scotland, Wales and Northern Ireland require devolved co-design.</a:t>
            </a:r>
          </a:p>
          <a:p xmlns:a="http://schemas.openxmlformats.org/drawingml/2006/main">
            <a:r>
              <a:t>Sources:</a:t>
            </a:r>
          </a:p>
          <a:p xmlns:a="http://schemas.openxmlformats.org/drawingml/2006/main">
            <a:r>
              <a:t>Best Start Family Hubs and Healthy Babies guidance: https://www.gov.uk/government/publications/best-start-family-hubs-and-healthy-babies-guidance-for-local-authorities</a:t>
            </a:r>
          </a:p>
          <a:p xmlns:a="http://schemas.openxmlformats.org/drawingml/2006/main">
            <a:r>
              <a:t>Family Hubs and Start for Life management information, 2022 to 2025: https://www.gov.uk/government/publications/family-hubs-and-start-for-life-management-information-2022-to-2025</a:t>
            </a:r>
          </a:p>
          <a:p xmlns:a="http://schemas.openxmlformats.org/drawingml/2006/main">
            <a:r>
              <a:t>Current public-service integration precedent: Parkhead Health and Social Care and Community Hub, Glasgow, combining health, social care, library, pharmacy and café: https://www.ribaj.com/riba-awards/2026/rias-scotland/hoskins-architects-parkhead-health-social-care-community-hub-glasgow/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visual brief responds directly to the requested calibration: a meaningful ball pit and play environment, children with supervised carers, nurses and doctors visibly available and happy to help, plus ordinary work, advice and community areas. Clinical rooms remain private and properly governed. The play area is supervised, risk-assessed and acoustically separated where necessary. People without children must be equally welcome. Long waits are not part of the model. The image is generated for this proposal and is not a photograph of an existing centre.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major ethical risk is that a welcoming integrated centre could gather more intimate information and increase surveillance. The proposal therefore separates voluntary support from income-security decisions, minimises data collection, establishes role-based access and consent, provides independent advocacy, and prohibits the use of voluntary clinical or family disclosures as new sanction evidence. Clinical care requires normal professional governance. Childcare and play require safeguarding, supervision, inclusion and clear responsibility.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outcomes are hypotheses. No causal savings claim is made in advance. Evaluation should report distributional effects, including whether disabled people, lone parents, people from minoritised communities, care leavers, people with no fixed address and people attending alone experience the service differently. Unintended harms must be reported alongside benefits.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pilot numbers are design assumptions for discussion. They are not costed government commitments. Sites should include different nations or, where devolution makes that impractical, different English local contexts plus formal devolved co-design. A causal evaluation could combine matched comparison areas, interrupted time series and qualitative process evidence. Success measures should be pre-registered. Stop rules must override pressure to demonstrate success.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transition begins with material security because a warm room cannot compensate for severe conditionality or unstable income. Co-location comes before deeper integration so that services can build trust and learn how to work together. Data integration is intentionally late and conditional on demonstrated consent, role clarity and necessity. Scaling follows evidence rather than political momentum alone.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source links:</a:t>
            </a:r>
          </a:p>
          <a:p xmlns:a="http://schemas.openxmlformats.org/drawingml/2006/main">
            <a:r>
              <a:t>UK Government, Get Britain Working White Paper: https://www.gov.uk/government/publications/get-britain-working-white-paper/get-britain-working-white-paper</a:t>
            </a:r>
          </a:p>
          <a:p xmlns:a="http://schemas.openxmlformats.org/drawingml/2006/main">
            <a:r>
              <a:t>UK Government, Update on the Jobs and Careers Service: https://www.gov.uk/government/publications/get-britain-working-an-update-on-the-jobs-and-careers-service/get-britain-working-an-update-on-the-jobs-and-careers-service</a:t>
            </a:r>
          </a:p>
          <a:p xmlns:a="http://schemas.openxmlformats.org/drawingml/2006/main">
            <a:r>
              <a:t>Labour Exchanges Act 1909: https://www.legislation.gov.uk/ukpga/Edw7/9/7/contents</a:t>
            </a:r>
          </a:p>
          <a:p xmlns:a="http://schemas.openxmlformats.org/drawingml/2006/main">
            <a:r>
              <a:t>ILO, public employment services: https://researchrepository.ilo.org/esploro/fulltext/book/Key-developments-role-and-organization-of/995219371602676?institution=41ILO_INST&amp;mId=13100786510002676&amp;repId=12100702960002676</a:t>
            </a:r>
          </a:p>
          <a:p xmlns:a="http://schemas.openxmlformats.org/drawingml/2006/main">
            <a:r>
              <a:t>Staw, Sandelands and Dutton (1981): https://www.jstor.org/stable/2392337</a:t>
            </a:r>
          </a:p>
          <a:p xmlns:a="http://schemas.openxmlformats.org/drawingml/2006/main">
            <a:r>
              <a:t>Ryan and Deci (2000): https://pubmed.ncbi.nlm.nih.gov/11392867/</a:t>
            </a:r>
          </a:p>
          <a:p xmlns:a="http://schemas.openxmlformats.org/drawingml/2006/main">
            <a:r>
              <a:t>Edmondson (1999): https://www.hbs.edu/faculty/Pages/item.aspx?num=2959</a:t>
            </a:r>
          </a:p>
          <a:p xmlns:a="http://schemas.openxmlformats.org/drawingml/2006/main">
            <a:r>
              <a:t>Moynihan, Herd and Harvey (2015): https://doi.org/10.1093/jopart/muu009</a:t>
            </a:r>
          </a:p>
          <a:p xmlns:a="http://schemas.openxmlformats.org/drawingml/2006/main">
            <a:r>
              <a:t>ONS unpaid household service work: https://www.ons.gov.uk/economy/nationalaccounts/satelliteaccounts/articles/regionaldifferencesinunpaidhouseholdserviceworkleisureandunpaidchildcare/2015</a:t>
            </a:r>
          </a:p>
          <a:p xmlns:a="http://schemas.openxmlformats.org/drawingml/2006/main">
            <a:r>
              <a:t>King's College London welfare and mental health report: https://www.kcl.ac.uk/csmh/assets/2024/final-kcl-csmh-report-understanding-mental-health-in-the-uk-welfare-system.pdf</a:t>
            </a:r>
          </a:p>
          <a:p xmlns:a="http://schemas.openxmlformats.org/drawingml/2006/main">
            <a:r>
              <a:t>Kenkel et al. (2017): https://pmc.ncbi.nlm.nih.gov/articles/PMC5768312/</a:t>
            </a:r>
          </a:p>
          <a:p xmlns:a="http://schemas.openxmlformats.org/drawingml/2006/main">
            <a:r>
              <a:t>Boyd and Richerson (2009): https://pmc.ncbi.nlm.nih.gov/articles/PMC2781880/</a:t>
            </a:r>
          </a:p>
          <a:p xmlns:a="http://schemas.openxmlformats.org/drawingml/2006/main">
            <a:r>
              <a:t>Best Start Family Hubs guidance: https://www.gov.uk/government/publications/best-start-family-hubs-and-healthy-babies-guidance-for-local-authorities</a:t>
            </a:r>
          </a:p>
          <a:p xmlns:a="http://schemas.openxmlformats.org/drawingml/2006/main">
            <a:r>
              <a:t>Parkhead integrated hub precedent: https://www.ribaj.com/riba-awards/2026/rias-scotland/hoskins-architects-parkhead-health-social-care-community-hub-glasgow/</a:t>
            </a:r>
          </a:p>
          <a:p xmlns:a="http://schemas.openxmlformats.org/drawingml/2006/main">
            <a:r>
              <a:t>Status note: this deck distinguishes current policy, historical evidence, psychological theory, qualitative evidence, design proposals and testable hypotheses.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dcbbd62ba14a2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aaeabd5c104959" /><Relationship Type="http://schemas.openxmlformats.org/officeDocument/2006/relationships/slideLayout" Target="/ppt/slideLayouts/slideLayout1.xml" Id="R28ee89a42e5246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8ee89a42e5246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b117dbefd56436f" /><Relationship Type="http://schemas.openxmlformats.org/officeDocument/2006/relationships/image" Target="/ppt/media/image.png" Id="Ra6228110251c4df6" /><Relationship Type="http://schemas.openxmlformats.org/officeDocument/2006/relationships/notesSlide" Target="/ppt/notesSlides/notesSlide1.xml" Id="R3cc28096ad0545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a8c39e3d1b4d5e" /><Relationship Type="http://schemas.openxmlformats.org/officeDocument/2006/relationships/notesSlide" Target="/ppt/notesSlides/notesSlide2.xml" Id="R55a375fdc35443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3ec8c72124743fe" /><Relationship Type="http://schemas.openxmlformats.org/officeDocument/2006/relationships/notesSlide" Target="/ppt/notesSlides/notesSlide3.xml" Id="Rfedf2a0f8ee64c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c947633f12b426f" /><Relationship Type="http://schemas.openxmlformats.org/officeDocument/2006/relationships/image" Target="/ppt/media/image2.png" Id="R0b27017568164bcb" /><Relationship Type="http://schemas.openxmlformats.org/officeDocument/2006/relationships/notesSlide" Target="/ppt/notesSlides/notesSlide4.xml" Id="R3c40b1a2544e451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a23c387b07048cf" /><Relationship Type="http://schemas.openxmlformats.org/officeDocument/2006/relationships/notesSlide" Target="/ppt/notesSlides/notesSlide5.xml" Id="R12de55e25fe643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7d0b534e7f24f83" /><Relationship Type="http://schemas.openxmlformats.org/officeDocument/2006/relationships/notesSlide" Target="/ppt/notesSlides/notesSlide6.xml" Id="R2484a84ecabd435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2399b2cc3ac47dd" /><Relationship Type="http://schemas.openxmlformats.org/officeDocument/2006/relationships/notesSlide" Target="/ppt/notesSlides/notesSlide7.xml" Id="R0c589e518285432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f8d6a1a4e7f4b31" /><Relationship Type="http://schemas.openxmlformats.org/officeDocument/2006/relationships/notesSlide" Target="/ppt/notesSlides/notesSlide8.xml" Id="Rb4edd60ed54049d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97f142c18e5475c" /><Relationship Type="http://schemas.openxmlformats.org/officeDocument/2006/relationships/notesSlide" Target="/ppt/notesSlides/notesSlide9.xml" Id="R4abb8c8d2bf646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06f0fa2064246f5" /><Relationship Type="http://schemas.openxmlformats.org/officeDocument/2006/relationships/notesSlide" Target="/ppt/notesSlides/notesSlide10.xml" Id="Rd9f5be72e67c417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8cd3f1712c64d2d" /><Relationship Type="http://schemas.openxmlformats.org/officeDocument/2006/relationships/notesSlide" Target="/ppt/notesSlides/notesSlide11.xml" Id="R60e31e8b41cd474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ea40fbcdc074047" /><Relationship Type="http://schemas.openxmlformats.org/officeDocument/2006/relationships/notesSlide" Target="/ppt/notesSlides/notesSlide12.xml" Id="Rca71f9a1052946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3ce398e2c0d4344" /><Relationship Type="http://schemas.openxmlformats.org/officeDocument/2006/relationships/image" Target="/ppt/media/image3.png" Id="R5d070b61d5604c0f" /><Relationship Type="http://schemas.openxmlformats.org/officeDocument/2006/relationships/notesSlide" Target="/ppt/notesSlides/notesSlide13.xml" Id="R860178211ed245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ce77d5acc614247" /><Relationship Type="http://schemas.openxmlformats.org/officeDocument/2006/relationships/notesSlide" Target="/ppt/notesSlides/notesSlide14.xml" Id="R375fdb8f270e4a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cd9fcd4e1f549a7" /><Relationship Type="http://schemas.openxmlformats.org/officeDocument/2006/relationships/notesSlide" Target="/ppt/notesSlides/notesSlide15.xml" Id="R48347211aa8b42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d067cfa83204ad4" /><Relationship Type="http://schemas.openxmlformats.org/officeDocument/2006/relationships/notesSlide" Target="/ppt/notesSlides/notesSlide16.xml" Id="Re14f30446bb14e7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bd249e394ad4733" /><Relationship Type="http://schemas.openxmlformats.org/officeDocument/2006/relationships/notesSlide" Target="/ppt/notesSlides/notesSlide17.xml" Id="Rb4fbc1858fe24ab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c7c27340afa4494" /><Relationship Type="http://schemas.openxmlformats.org/officeDocument/2006/relationships/notesSlide" Target="/ppt/notesSlides/notesSlide18.xml" Id="Rb417a7a2c9ca45e8"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6228110251c4df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6E29697-043D-4951-8A85-77AC449B33F7}"/>
              </a:ext>
            </a:extLst>
          </p:cNvPr>
          <p:cNvSpPr>
            <a:spLocks xmlns:a="http://schemas.openxmlformats.org/drawingml/2006/main" noGrp="1"/>
          </p:cNvSpPr>
          <p:nvPr/>
        </p:nvSpPr>
        <p:spPr>
          <a:xfrm xmlns:a="http://schemas.openxmlformats.org/drawingml/2006/main">
            <a:off x="571500" y="457200"/>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F7F1E7"/>
                </a:solidFill>
                <a:latin typeface="DejaVu Sans"/>
                <a:ea typeface="DejaVu Sans"/>
                <a:cs typeface="DejaVu Sans"/>
              </a:defRPr>
            </a:pPr>
            <a:r>
              <a:rPr sz="1200" b="1" i="0">
                <a:solidFill>
                  <a:srgbClr val="F7F1E7"/>
                </a:solidFill>
                <a:latin typeface="DejaVu Sans"/>
                <a:ea typeface="DejaVu Sans"/>
                <a:cs typeface="DejaVu Sans"/>
              </a:rPr>
              <a:t>THE FAMILY CENTRE</a:t>
            </a:r>
          </a:p>
        </p:txBody>
      </p:sp>
      <p:sp>
        <p:nvSpPr>
          <p:cNvPr id="3" name="">
            <a:extLst xmlns:a="http://schemas.openxmlformats.org/drawingml/2006/main">
              <a:ext uri="{FF2B5EF4-FFF2-40B4-BE49-F238E27FC236}">
                <a16:creationId xmlns:a16="http://schemas.microsoft.com/office/drawing/2014/main" id="{E51F3CB4-1B78-4A0B-8E27-511B6471B2A7}"/>
              </a:ext>
            </a:extLst>
          </p:cNvPr>
          <p:cNvSpPr>
            <a:spLocks xmlns:a="http://schemas.openxmlformats.org/drawingml/2006/main" noGrp="1"/>
          </p:cNvSpPr>
          <p:nvPr/>
        </p:nvSpPr>
        <p:spPr>
          <a:xfrm xmlns:a="http://schemas.openxmlformats.org/drawingml/2006/main">
            <a:off x="552450" y="800100"/>
            <a:ext cx="66675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5000"/>
              </a:lnSpc>
              <a:buNone/>
              <a:defRPr sz="4275" b="1" i="0">
                <a:solidFill>
                  <a:srgbClr val="FFFFFF"/>
                </a:solidFill>
                <a:latin typeface="DejaVu Sans"/>
                <a:ea typeface="DejaVu Sans"/>
                <a:cs typeface="DejaVu Sans"/>
              </a:defRPr>
            </a:pPr>
            <a:r>
              <a:rPr sz="4275" b="1" i="0">
                <a:solidFill>
                  <a:srgbClr val="FFFFFF"/>
                </a:solidFill>
                <a:latin typeface="DejaVu Sans"/>
                <a:ea typeface="DejaVu Sans"/>
                <a:cs typeface="DejaVu Sans"/>
              </a:rPr>
              <a:t>From Jobcentre</a:t>
            </a:r>
          </a:p>
          <a:p xmlns:a="http://schemas.openxmlformats.org/drawingml/2006/main">
            <a:pPr algn="l">
              <a:lnSpc>
                <a:spcPct val="95000"/>
              </a:lnSpc>
              <a:buNone/>
              <a:defRPr sz="4275" b="1" i="0">
                <a:solidFill>
                  <a:srgbClr val="FFFFFF"/>
                </a:solidFill>
                <a:latin typeface="DejaVu Sans"/>
                <a:ea typeface="DejaVu Sans"/>
                <a:cs typeface="DejaVu Sans"/>
              </a:defRPr>
            </a:pPr>
            <a:r>
              <a:rPr sz="4275" b="1" i="0">
                <a:solidFill>
                  <a:srgbClr val="FFFFFF"/>
                </a:solidFill>
                <a:latin typeface="DejaVu Sans"/>
                <a:ea typeface="DejaVu Sans"/>
                <a:cs typeface="DejaVu Sans"/>
              </a:rPr>
              <a:t>to Family Centre</a:t>
            </a:r>
          </a:p>
        </p:txBody>
      </p:sp>
      <p:sp>
        <p:nvSpPr>
          <p:cNvPr id="4" name="">
            <a:extLst xmlns:a="http://schemas.openxmlformats.org/drawingml/2006/main">
              <a:ext uri="{FF2B5EF4-FFF2-40B4-BE49-F238E27FC236}">
                <a16:creationId xmlns:a16="http://schemas.microsoft.com/office/drawing/2014/main" id="{0EDDCFEE-F11C-447A-A7B7-AF5BE10D815D}"/>
              </a:ext>
            </a:extLst>
          </p:cNvPr>
          <p:cNvSpPr>
            <a:spLocks xmlns:a="http://schemas.openxmlformats.org/drawingml/2006/main" noGrp="1"/>
          </p:cNvSpPr>
          <p:nvPr/>
        </p:nvSpPr>
        <p:spPr>
          <a:xfrm xmlns:a="http://schemas.openxmlformats.org/drawingml/2006/main">
            <a:off x="571500" y="2209800"/>
            <a:ext cx="4095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F2C14E"/>
                </a:solidFill>
                <a:latin typeface="DejaVu Sans"/>
                <a:ea typeface="DejaVu Sans"/>
                <a:cs typeface="DejaVu Sans"/>
              </a:defRPr>
            </a:pPr>
            <a:r>
              <a:rPr sz="2025" b="1" i="0">
                <a:solidFill>
                  <a:srgbClr val="F2C14E"/>
                </a:solidFill>
                <a:latin typeface="DejaVu Sans"/>
                <a:ea typeface="DejaVu Sans"/>
                <a:cs typeface="DejaVu Sans"/>
              </a:rPr>
              <a:t>Living civic support</a:t>
            </a:r>
          </a:p>
        </p:txBody>
      </p:sp>
      <p:sp>
        <p:nvSpPr>
          <p:cNvPr id="5" name="">
            <a:extLst xmlns:a="http://schemas.openxmlformats.org/drawingml/2006/main">
              <a:ext uri="{FF2B5EF4-FFF2-40B4-BE49-F238E27FC236}">
                <a16:creationId xmlns:a16="http://schemas.microsoft.com/office/drawing/2014/main" id="{60AE5DDF-06F1-4D31-8049-E2ACCA53ACF1}"/>
              </a:ext>
            </a:extLst>
          </p:cNvPr>
          <p:cNvSpPr>
            <a:spLocks xmlns:a="http://schemas.openxmlformats.org/drawingml/2006/main" noGrp="1"/>
          </p:cNvSpPr>
          <p:nvPr/>
        </p:nvSpPr>
        <p:spPr>
          <a:xfrm xmlns:a="http://schemas.openxmlformats.org/drawingml/2006/main">
            <a:off x="552450" y="2647950"/>
            <a:ext cx="5667375" cy="723900"/>
          </a:xfrm>
          <a:prstGeom xmlns:a="http://schemas.openxmlformats.org/drawingml/2006/main" prst="roundRect">
            <a:avLst>
              <a:gd name="adj" fmla="val 21053"/>
            </a:avLst>
          </a:prstGeom>
          <a:solidFill xmlns:a="http://schemas.openxmlformats.org/drawingml/2006/main">
            <a:srgbClr val="15314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0D51355-422C-4493-A8A5-D910C22D7AC3}"/>
              </a:ext>
            </a:extLst>
          </p:cNvPr>
          <p:cNvSpPr>
            <a:spLocks xmlns:a="http://schemas.openxmlformats.org/drawingml/2006/main" noGrp="1"/>
          </p:cNvSpPr>
          <p:nvPr/>
        </p:nvSpPr>
        <p:spPr>
          <a:xfrm xmlns:a="http://schemas.openxmlformats.org/drawingml/2006/main">
            <a:off x="781050" y="2800350"/>
            <a:ext cx="52101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Before, now and after  |  a need-led proposal with psychological and financial analysis</a:t>
            </a:r>
          </a:p>
        </p:txBody>
      </p:sp>
      <p:sp>
        <p:nvSpPr>
          <p:cNvPr id="7" name="">
            <a:extLst xmlns:a="http://schemas.openxmlformats.org/drawingml/2006/main">
              <a:ext uri="{FF2B5EF4-FFF2-40B4-BE49-F238E27FC236}">
                <a16:creationId xmlns:a16="http://schemas.microsoft.com/office/drawing/2014/main" id="{CBE0DF95-FCF1-4DA9-A83B-B0B84F17B12F}"/>
              </a:ext>
            </a:extLst>
          </p:cNvPr>
          <p:cNvSpPr>
            <a:spLocks xmlns:a="http://schemas.openxmlformats.org/drawingml/2006/main" noGrp="1"/>
          </p:cNvSpPr>
          <p:nvPr/>
        </p:nvSpPr>
        <p:spPr>
          <a:xfrm xmlns:a="http://schemas.openxmlformats.org/drawingml/2006/main">
            <a:off x="571500" y="61912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125" b="0" i="0">
                <a:solidFill>
                  <a:srgbClr val="F7F1E7"/>
                </a:solidFill>
                <a:latin typeface="DejaVu Sans"/>
                <a:ea typeface="DejaVu Sans"/>
                <a:cs typeface="DejaVu Sans"/>
              </a:defRPr>
            </a:pPr>
            <a:r>
              <a:rPr sz="1125" b="0" i="0">
                <a:solidFill>
                  <a:srgbClr val="F7F1E7"/>
                </a:solidFill>
                <a:latin typeface="DejaVu Sans"/>
                <a:ea typeface="DejaVu Sans"/>
                <a:cs typeface="DejaVu Sans"/>
              </a:rPr>
              <a:t>Excluding Freudian theory  |  September 2026</a:t>
            </a:r>
          </a:p>
        </p:txBody>
      </p:sp>
    </p:spTree>
    <p:extLst>
      <p:ext uri="{BB962C8B-B14F-4D97-AF65-F5344CB8AC3E}">
        <p14:creationId xmlns:p14="http://schemas.microsoft.com/office/powerpoint/2010/main" val="1501592848"/>
      </p:ext>
    </p:extLst>
  </p:cSld>
</p:sld>
</file>

<file path=ppt/slides/slide2.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101E35F-6DF4-4158-963B-19F27BDDCCC7}"/>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E4775C"/>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B3F2997-41F2-49A9-9B8A-9B83A8E7AFD6}"/>
              </a:ext>
            </a:extLst>
          </p:cNvPr>
          <p:cNvSpPr>
            <a:spLocks xmlns:a="http://schemas.openxmlformats.org/drawingml/2006/main" noGrp="1"/>
          </p:cNvSpPr>
          <p:nvPr/>
        </p:nvSpPr>
        <p:spPr>
          <a:xfrm xmlns:a="http://schemas.openxmlformats.org/drawingml/2006/main">
            <a:off x="571500" y="257175"/>
            <a:ext cx="1123950" cy="266700"/>
          </a:xfrm>
          <a:prstGeom xmlns:a="http://schemas.openxmlformats.org/drawingml/2006/main" prst="roundRect">
            <a:avLst>
              <a:gd name="adj" fmla="val 50000"/>
            </a:avLst>
          </a:prstGeom>
          <a:solidFill xmlns:a="http://schemas.openxmlformats.org/drawingml/2006/main">
            <a:srgbClr val="E4775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FRAMING</a:t>
            </a:r>
          </a:p>
        </p:txBody>
      </p:sp>
      <p:sp>
        <p:nvSpPr>
          <p:cNvPr id="3" name="">
            <a:extLst xmlns:a="http://schemas.openxmlformats.org/drawingml/2006/main">
              <a:ext uri="{FF2B5EF4-FFF2-40B4-BE49-F238E27FC236}">
                <a16:creationId xmlns:a16="http://schemas.microsoft.com/office/drawing/2014/main" id="{37385ABB-E039-42E1-B0C0-9526C648A0C5}"/>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The change is deeper than a new sign</a:t>
            </a:r>
          </a:p>
        </p:txBody>
      </p:sp>
      <p:sp>
        <p:nvSpPr>
          <p:cNvPr id="4" name="">
            <a:extLst xmlns:a="http://schemas.openxmlformats.org/drawingml/2006/main">
              <a:ext uri="{FF2B5EF4-FFF2-40B4-BE49-F238E27FC236}">
                <a16:creationId xmlns:a16="http://schemas.microsoft.com/office/drawing/2014/main" id="{B2CC2123-C2D9-414B-B543-7A12B3B6F5F6}"/>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A name matters only when the institution underneath it changes.</a:t>
            </a:r>
          </a:p>
        </p:txBody>
      </p:sp>
      <p:sp>
        <p:nvSpPr>
          <p:cNvPr id="5" name="">
            <a:extLst xmlns:a="http://schemas.openxmlformats.org/drawingml/2006/main">
              <a:ext uri="{FF2B5EF4-FFF2-40B4-BE49-F238E27FC236}">
                <a16:creationId xmlns:a16="http://schemas.microsoft.com/office/drawing/2014/main" id="{F4F8CDE2-23D4-425F-955D-4384276C6E5D}"/>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A3635288-4E29-4A08-9DFC-75F3A16BF097}"/>
              </a:ext>
            </a:extLst>
          </p:cNvPr>
          <p:cNvSpPr>
            <a:spLocks xmlns:a="http://schemas.openxmlformats.org/drawingml/2006/main" noGrp="1"/>
          </p:cNvSpPr>
          <p:nvPr/>
        </p:nvSpPr>
        <p:spPr>
          <a:xfrm xmlns:a="http://schemas.openxmlformats.org/drawingml/2006/main">
            <a:off x="571500" y="1924050"/>
            <a:ext cx="4953000" cy="3524250"/>
          </a:xfrm>
          <a:prstGeom xmlns:a="http://schemas.openxmlformats.org/drawingml/2006/main" prst="roundRect">
            <a:avLst>
              <a:gd name="adj" fmla="val 6486"/>
            </a:avLst>
          </a:prstGeom>
          <a:solidFill xmlns:a="http://schemas.openxmlformats.org/drawingml/2006/main">
            <a:srgbClr val="FFFFFF"/>
          </a:solidFill>
          <a:ln xmlns:a="http://schemas.openxmlformats.org/drawingml/2006/main" w="9525">
            <a:solidFill>
              <a:srgbClr val="C5CBD0"/>
            </a:solidFill>
            <a:prstDash val="solid"/>
          </a:ln>
        </p:spPr>
      </p:sp>
      <p:sp>
        <p:nvSpPr>
          <p:cNvPr id="7" name="">
            <a:extLst xmlns:a="http://schemas.openxmlformats.org/drawingml/2006/main">
              <a:ext uri="{FF2B5EF4-FFF2-40B4-BE49-F238E27FC236}">
                <a16:creationId xmlns:a16="http://schemas.microsoft.com/office/drawing/2014/main" id="{311B6B38-0129-46B7-9961-3952DCF183DC}"/>
              </a:ext>
            </a:extLst>
          </p:cNvPr>
          <p:cNvSpPr>
            <a:spLocks xmlns:a="http://schemas.openxmlformats.org/drawingml/2006/main" noGrp="1"/>
          </p:cNvSpPr>
          <p:nvPr/>
        </p:nvSpPr>
        <p:spPr>
          <a:xfrm xmlns:a="http://schemas.openxmlformats.org/drawingml/2006/main">
            <a:off x="819150" y="2143125"/>
            <a:ext cx="1638300" cy="26670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CURRENT INTERFACE</a:t>
            </a:r>
          </a:p>
        </p:txBody>
      </p:sp>
      <p:sp>
        <p:nvSpPr>
          <p:cNvPr id="8" name="">
            <a:extLst xmlns:a="http://schemas.openxmlformats.org/drawingml/2006/main">
              <a:ext uri="{FF2B5EF4-FFF2-40B4-BE49-F238E27FC236}">
                <a16:creationId xmlns:a16="http://schemas.microsoft.com/office/drawing/2014/main" id="{6C8B5BF3-EB82-4C49-9F3F-D0B4472F1AAA}"/>
              </a:ext>
            </a:extLst>
          </p:cNvPr>
          <p:cNvSpPr>
            <a:spLocks xmlns:a="http://schemas.openxmlformats.org/drawingml/2006/main" noGrp="1"/>
          </p:cNvSpPr>
          <p:nvPr/>
        </p:nvSpPr>
        <p:spPr>
          <a:xfrm xmlns:a="http://schemas.openxmlformats.org/drawingml/2006/main">
            <a:off x="819150" y="2609850"/>
            <a:ext cx="4191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175" b="1" i="0">
                <a:solidFill>
                  <a:srgbClr val="15314A"/>
                </a:solidFill>
                <a:latin typeface="DejaVu Sans"/>
                <a:ea typeface="DejaVu Sans"/>
                <a:cs typeface="DejaVu Sans"/>
              </a:defRPr>
            </a:pPr>
            <a:r>
              <a:rPr sz="2175" b="1" i="0">
                <a:solidFill>
                  <a:srgbClr val="15314A"/>
                </a:solidFill>
                <a:latin typeface="DejaVu Sans"/>
                <a:ea typeface="DejaVu Sans"/>
                <a:cs typeface="DejaVu Sans"/>
              </a:rPr>
              <a:t>Claimant or jobseeker</a:t>
            </a:r>
          </a:p>
        </p:txBody>
      </p:sp>
      <p:sp>
        <p:nvSpPr>
          <p:cNvPr id="9" name="">
            <a:extLst xmlns:a="http://schemas.openxmlformats.org/drawingml/2006/main">
              <a:ext uri="{FF2B5EF4-FFF2-40B4-BE49-F238E27FC236}">
                <a16:creationId xmlns:a16="http://schemas.microsoft.com/office/drawing/2014/main" id="{B48C7B8B-BB48-4DF4-AB22-13B5505469FC}"/>
              </a:ext>
            </a:extLst>
          </p:cNvPr>
          <p:cNvSpPr>
            <a:spLocks xmlns:a="http://schemas.openxmlformats.org/drawingml/2006/main" noGrp="1"/>
          </p:cNvSpPr>
          <p:nvPr/>
        </p:nvSpPr>
        <p:spPr>
          <a:xfrm xmlns:a="http://schemas.openxmlformats.org/drawingml/2006/main">
            <a:off x="819150" y="3143250"/>
            <a:ext cx="41433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100" b="1" i="1">
                <a:solidFill>
                  <a:srgbClr val="6A5E8E"/>
                </a:solidFill>
                <a:latin typeface="DejaVu Sans"/>
                <a:ea typeface="DejaVu Sans"/>
                <a:cs typeface="DejaVu Sans"/>
              </a:defRPr>
            </a:pPr>
            <a:r>
              <a:rPr sz="2100" b="1" i="1">
                <a:solidFill>
                  <a:srgbClr val="6A5E8E"/>
                </a:solidFill>
                <a:latin typeface="DejaVu Sans"/>
                <a:ea typeface="DejaVu Sans"/>
                <a:cs typeface="DejaVu Sans"/>
              </a:rPr>
              <a:t>“Are you meeting the requirement?”</a:t>
            </a:r>
          </a:p>
        </p:txBody>
      </p:sp>
      <p:sp>
        <p:nvSpPr>
          <p:cNvPr id="10" name="">
            <a:extLst xmlns:a="http://schemas.openxmlformats.org/drawingml/2006/main">
              <a:ext uri="{FF2B5EF4-FFF2-40B4-BE49-F238E27FC236}">
                <a16:creationId xmlns:a16="http://schemas.microsoft.com/office/drawing/2014/main" id="{8E078186-A824-484C-9347-997AF750B05A}"/>
              </a:ext>
            </a:extLst>
          </p:cNvPr>
          <p:cNvSpPr>
            <a:spLocks xmlns:a="http://schemas.openxmlformats.org/drawingml/2006/main" noGrp="1"/>
          </p:cNvSpPr>
          <p:nvPr/>
        </p:nvSpPr>
        <p:spPr>
          <a:xfrm xmlns:a="http://schemas.openxmlformats.org/drawingml/2006/main">
            <a:off x="838200" y="4248150"/>
            <a:ext cx="85725" cy="85725"/>
          </a:xfrm>
          <a:prstGeom xmlns:a="http://schemas.openxmlformats.org/drawingml/2006/main" prst="ellipse">
            <a:avLst/>
          </a:prstGeom>
          <a:solidFill xmlns:a="http://schemas.openxmlformats.org/drawingml/2006/main">
            <a:srgbClr val="6A5E8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1C5B116-CB44-489B-86E8-88577110C981}"/>
              </a:ext>
            </a:extLst>
          </p:cNvPr>
          <p:cNvSpPr>
            <a:spLocks xmlns:a="http://schemas.openxmlformats.org/drawingml/2006/main" noGrp="1"/>
          </p:cNvSpPr>
          <p:nvPr/>
        </p:nvSpPr>
        <p:spPr>
          <a:xfrm xmlns:a="http://schemas.openxmlformats.org/drawingml/2006/main">
            <a:off x="1028700" y="4171950"/>
            <a:ext cx="3714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500" b="0" i="0">
                <a:solidFill>
                  <a:srgbClr val="24313D"/>
                </a:solidFill>
                <a:latin typeface="DejaVu Sans"/>
                <a:ea typeface="DejaVu Sans"/>
                <a:cs typeface="DejaVu Sans"/>
              </a:defRPr>
            </a:pPr>
            <a:r>
              <a:rPr sz="1500" b="0" i="0">
                <a:solidFill>
                  <a:srgbClr val="24313D"/>
                </a:solidFill>
                <a:latin typeface="DejaVu Sans"/>
                <a:ea typeface="DejaVu Sans"/>
                <a:cs typeface="DejaVu Sans"/>
              </a:rPr>
              <a:t>Compliance is highly visible</a:t>
            </a:r>
          </a:p>
        </p:txBody>
      </p:sp>
      <p:sp>
        <p:nvSpPr>
          <p:cNvPr id="12" name="">
            <a:extLst xmlns:a="http://schemas.openxmlformats.org/drawingml/2006/main">
              <a:ext uri="{FF2B5EF4-FFF2-40B4-BE49-F238E27FC236}">
                <a16:creationId xmlns:a16="http://schemas.microsoft.com/office/drawing/2014/main" id="{6AF0E5F4-172D-469B-ABD7-268BA62B58B3}"/>
              </a:ext>
            </a:extLst>
          </p:cNvPr>
          <p:cNvSpPr>
            <a:spLocks xmlns:a="http://schemas.openxmlformats.org/drawingml/2006/main" noGrp="1"/>
          </p:cNvSpPr>
          <p:nvPr/>
        </p:nvSpPr>
        <p:spPr>
          <a:xfrm xmlns:a="http://schemas.openxmlformats.org/drawingml/2006/main">
            <a:off x="838200" y="4667250"/>
            <a:ext cx="85725" cy="85725"/>
          </a:xfrm>
          <a:prstGeom xmlns:a="http://schemas.openxmlformats.org/drawingml/2006/main" prst="ellipse">
            <a:avLst/>
          </a:prstGeom>
          <a:solidFill xmlns:a="http://schemas.openxmlformats.org/drawingml/2006/main">
            <a:srgbClr val="6A5E8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44F6775-2227-49B7-8942-F652D7664FF3}"/>
              </a:ext>
            </a:extLst>
          </p:cNvPr>
          <p:cNvSpPr>
            <a:spLocks xmlns:a="http://schemas.openxmlformats.org/drawingml/2006/main" noGrp="1"/>
          </p:cNvSpPr>
          <p:nvPr/>
        </p:nvSpPr>
        <p:spPr>
          <a:xfrm xmlns:a="http://schemas.openxmlformats.org/drawingml/2006/main">
            <a:off x="1028700" y="4591050"/>
            <a:ext cx="3810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500" b="0" i="0">
                <a:solidFill>
                  <a:srgbClr val="24313D"/>
                </a:solidFill>
                <a:latin typeface="DejaVu Sans"/>
                <a:ea typeface="DejaVu Sans"/>
                <a:cs typeface="DejaVu Sans"/>
              </a:defRPr>
            </a:pPr>
            <a:r>
              <a:rPr sz="1500" b="0" i="0">
                <a:solidFill>
                  <a:srgbClr val="24313D"/>
                </a:solidFill>
                <a:latin typeface="DejaVu Sans"/>
                <a:ea typeface="DejaVu Sans"/>
                <a:cs typeface="DejaVu Sans"/>
              </a:rPr>
              <a:t>The person’s wider life can disappear</a:t>
            </a:r>
          </a:p>
        </p:txBody>
      </p:sp>
      <p:sp>
        <p:nvSpPr>
          <p:cNvPr id="14" name="">
            <a:extLst xmlns:a="http://schemas.openxmlformats.org/drawingml/2006/main">
              <a:ext uri="{FF2B5EF4-FFF2-40B4-BE49-F238E27FC236}">
                <a16:creationId xmlns:a16="http://schemas.microsoft.com/office/drawing/2014/main" id="{BCCB5748-4987-4177-81F4-66348C8A57A5}"/>
              </a:ext>
            </a:extLst>
          </p:cNvPr>
          <p:cNvSpPr>
            <a:spLocks xmlns:a="http://schemas.openxmlformats.org/drawingml/2006/main" noGrp="1"/>
          </p:cNvSpPr>
          <p:nvPr/>
        </p:nvSpPr>
        <p:spPr>
          <a:xfrm xmlns:a="http://schemas.openxmlformats.org/drawingml/2006/main">
            <a:off x="6667500" y="1924050"/>
            <a:ext cx="4953000" cy="3524250"/>
          </a:xfrm>
          <a:prstGeom xmlns:a="http://schemas.openxmlformats.org/drawingml/2006/main" prst="roundRect">
            <a:avLst>
              <a:gd name="adj" fmla="val 6486"/>
            </a:avLst>
          </a:prstGeom>
          <a:solidFill xmlns:a="http://schemas.openxmlformats.org/drawingml/2006/main">
            <a:srgbClr val="15314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DB7A39F-1BB5-48C8-B970-3D7867D7D650}"/>
              </a:ext>
            </a:extLst>
          </p:cNvPr>
          <p:cNvSpPr>
            <a:spLocks xmlns:a="http://schemas.openxmlformats.org/drawingml/2006/main" noGrp="1"/>
          </p:cNvSpPr>
          <p:nvPr/>
        </p:nvSpPr>
        <p:spPr>
          <a:xfrm xmlns:a="http://schemas.openxmlformats.org/drawingml/2006/main">
            <a:off x="6915150" y="2143125"/>
            <a:ext cx="1733550" cy="266700"/>
          </a:xfrm>
          <a:prstGeom xmlns:a="http://schemas.openxmlformats.org/drawingml/2006/main" prst="roundRect">
            <a:avLst>
              <a:gd name="adj" fmla="val 50000"/>
            </a:avLst>
          </a:prstGeom>
          <a:solidFill xmlns:a="http://schemas.openxmlformats.org/drawingml/2006/main">
            <a:srgbClr val="F2C14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15314A"/>
                </a:solidFill>
                <a:latin typeface="DejaVu Sans"/>
                <a:ea typeface="DejaVu Sans"/>
                <a:cs typeface="DejaVu Sans"/>
              </a:defRPr>
            </a:pPr>
            <a:r>
              <a:rPr sz="1050" b="1" i="0">
                <a:solidFill>
                  <a:srgbClr val="15314A"/>
                </a:solidFill>
                <a:latin typeface="DejaVu Sans"/>
                <a:ea typeface="DejaVu Sans"/>
                <a:cs typeface="DejaVu Sans"/>
              </a:rPr>
              <a:t>PROPOSED INTERFACE</a:t>
            </a:r>
          </a:p>
        </p:txBody>
      </p:sp>
      <p:sp>
        <p:nvSpPr>
          <p:cNvPr id="16" name="">
            <a:extLst xmlns:a="http://schemas.openxmlformats.org/drawingml/2006/main">
              <a:ext uri="{FF2B5EF4-FFF2-40B4-BE49-F238E27FC236}">
                <a16:creationId xmlns:a16="http://schemas.microsoft.com/office/drawing/2014/main" id="{DBC3D784-397D-437F-9344-F2CA7A393A5F}"/>
              </a:ext>
            </a:extLst>
          </p:cNvPr>
          <p:cNvSpPr>
            <a:spLocks xmlns:a="http://schemas.openxmlformats.org/drawingml/2006/main" noGrp="1"/>
          </p:cNvSpPr>
          <p:nvPr/>
        </p:nvSpPr>
        <p:spPr>
          <a:xfrm xmlns:a="http://schemas.openxmlformats.org/drawingml/2006/main">
            <a:off x="6915150" y="2571750"/>
            <a:ext cx="4286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Person, household and community</a:t>
            </a:r>
          </a:p>
        </p:txBody>
      </p:sp>
      <p:sp>
        <p:nvSpPr>
          <p:cNvPr id="17" name="">
            <a:extLst xmlns:a="http://schemas.openxmlformats.org/drawingml/2006/main">
              <a:ext uri="{FF2B5EF4-FFF2-40B4-BE49-F238E27FC236}">
                <a16:creationId xmlns:a16="http://schemas.microsoft.com/office/drawing/2014/main" id="{803C93C1-4ADD-4127-99AE-D40DCB18CE2C}"/>
              </a:ext>
            </a:extLst>
          </p:cNvPr>
          <p:cNvSpPr>
            <a:spLocks xmlns:a="http://schemas.openxmlformats.org/drawingml/2006/main" noGrp="1"/>
          </p:cNvSpPr>
          <p:nvPr/>
        </p:nvSpPr>
        <p:spPr>
          <a:xfrm xmlns:a="http://schemas.openxmlformats.org/drawingml/2006/main">
            <a:off x="6915150" y="3324225"/>
            <a:ext cx="4238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1000"/>
              </a:lnSpc>
              <a:buNone/>
              <a:defRPr sz="1875" b="1" i="1">
                <a:solidFill>
                  <a:srgbClr val="F2C14E"/>
                </a:solidFill>
                <a:latin typeface="DejaVu Sans"/>
                <a:ea typeface="DejaVu Sans"/>
                <a:cs typeface="DejaVu Sans"/>
              </a:defRPr>
            </a:pPr>
            <a:r>
              <a:rPr sz="1875" b="1" i="1">
                <a:solidFill>
                  <a:srgbClr val="F2C14E"/>
                </a:solidFill>
                <a:latin typeface="DejaVu Sans"/>
                <a:ea typeface="DejaVu Sans"/>
                <a:cs typeface="DejaVu Sans"/>
              </a:rPr>
              <a:t>“What would help you live securely, care and contribute sustainably?”</a:t>
            </a:r>
          </a:p>
        </p:txBody>
      </p:sp>
      <p:sp>
        <p:nvSpPr>
          <p:cNvPr id="18" name="">
            <a:extLst xmlns:a="http://schemas.openxmlformats.org/drawingml/2006/main">
              <a:ext uri="{FF2B5EF4-FFF2-40B4-BE49-F238E27FC236}">
                <a16:creationId xmlns:a16="http://schemas.microsoft.com/office/drawing/2014/main" id="{38D6F377-9BE6-4A9E-A995-47A5AB4D9DFA}"/>
              </a:ext>
            </a:extLst>
          </p:cNvPr>
          <p:cNvSpPr>
            <a:spLocks xmlns:a="http://schemas.openxmlformats.org/drawingml/2006/main" noGrp="1"/>
          </p:cNvSpPr>
          <p:nvPr/>
        </p:nvSpPr>
        <p:spPr>
          <a:xfrm xmlns:a="http://schemas.openxmlformats.org/drawingml/2006/main">
            <a:off x="6934200" y="4524375"/>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25AC70BB-0C52-4D62-BDB8-EA27F54AA750}"/>
              </a:ext>
            </a:extLst>
          </p:cNvPr>
          <p:cNvSpPr>
            <a:spLocks xmlns:a="http://schemas.openxmlformats.org/drawingml/2006/main" noGrp="1"/>
          </p:cNvSpPr>
          <p:nvPr/>
        </p:nvSpPr>
        <p:spPr>
          <a:xfrm xmlns:a="http://schemas.openxmlformats.org/drawingml/2006/main">
            <a:off x="7124700" y="4448175"/>
            <a:ext cx="3714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Need is made discussable</a:t>
            </a:r>
          </a:p>
        </p:txBody>
      </p:sp>
      <p:sp>
        <p:nvSpPr>
          <p:cNvPr id="20" name="">
            <a:extLst xmlns:a="http://schemas.openxmlformats.org/drawingml/2006/main">
              <a:ext uri="{FF2B5EF4-FFF2-40B4-BE49-F238E27FC236}">
                <a16:creationId xmlns:a16="http://schemas.microsoft.com/office/drawing/2014/main" id="{919F557A-68F7-43D9-AD04-67ADE6D8AC71}"/>
              </a:ext>
            </a:extLst>
          </p:cNvPr>
          <p:cNvSpPr>
            <a:spLocks xmlns:a="http://schemas.openxmlformats.org/drawingml/2006/main" noGrp="1"/>
          </p:cNvSpPr>
          <p:nvPr/>
        </p:nvSpPr>
        <p:spPr>
          <a:xfrm xmlns:a="http://schemas.openxmlformats.org/drawingml/2006/main">
            <a:off x="6934200" y="4924425"/>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2DAEF57-45E9-4D44-BC22-E262B1BD8FC6}"/>
              </a:ext>
            </a:extLst>
          </p:cNvPr>
          <p:cNvSpPr>
            <a:spLocks xmlns:a="http://schemas.openxmlformats.org/drawingml/2006/main" noGrp="1"/>
          </p:cNvSpPr>
          <p:nvPr/>
        </p:nvSpPr>
        <p:spPr>
          <a:xfrm xmlns:a="http://schemas.openxmlformats.org/drawingml/2006/main">
            <a:off x="7124700" y="4848225"/>
            <a:ext cx="3857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Contribution includes paid work, care, learning and recovery</a:t>
            </a:r>
          </a:p>
        </p:txBody>
      </p:sp>
      <p:sp>
        <p:nvSpPr>
          <p:cNvPr id="22" name="">
            <a:extLst xmlns:a="http://schemas.openxmlformats.org/drawingml/2006/main">
              <a:ext uri="{FF2B5EF4-FFF2-40B4-BE49-F238E27FC236}">
                <a16:creationId xmlns:a16="http://schemas.microsoft.com/office/drawing/2014/main" id="{184F5B1D-10F6-408B-B20C-8D90ACFAD6A9}"/>
              </a:ext>
            </a:extLst>
          </p:cNvPr>
          <p:cNvSpPr>
            <a:spLocks xmlns:a="http://schemas.openxmlformats.org/drawingml/2006/main" noGrp="1"/>
          </p:cNvSpPr>
          <p:nvPr/>
        </p:nvSpPr>
        <p:spPr>
          <a:xfrm xmlns:a="http://schemas.openxmlformats.org/drawingml/2006/main">
            <a:off x="1104900" y="5619750"/>
            <a:ext cx="9982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00" b="0" i="1">
                <a:solidFill>
                  <a:srgbClr val="5D6B76"/>
                </a:solidFill>
                <a:latin typeface="DejaVu Sans"/>
                <a:ea typeface="DejaVu Sans"/>
                <a:cs typeface="DejaVu Sans"/>
              </a:defRPr>
            </a:pPr>
            <a:r>
              <a:rPr sz="1500" b="0" i="1">
                <a:solidFill>
                  <a:srgbClr val="5D6B76"/>
                </a:solidFill>
                <a:latin typeface="DejaVu Sans"/>
                <a:ea typeface="DejaVu Sans"/>
                <a:cs typeface="DejaVu Sans"/>
              </a:rPr>
              <a:t>“True form” is used here as a moral direction: public support organised around human capability. It is not a literal historical claim.</a:t>
            </a:r>
          </a:p>
        </p:txBody>
      </p:sp>
      <p:sp>
        <p:nvSpPr>
          <p:cNvPr id="23" name="">
            <a:extLst xmlns:a="http://schemas.openxmlformats.org/drawingml/2006/main">
              <a:ext uri="{FF2B5EF4-FFF2-40B4-BE49-F238E27FC236}">
                <a16:creationId xmlns:a16="http://schemas.microsoft.com/office/drawing/2014/main" id="{8B2649FC-19EE-463A-B4C2-31C288BD1277}"/>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2</a:t>
            </a:r>
          </a:p>
        </p:txBody>
      </p:sp>
    </p:spTree>
    <p:extLst>
      <p:ext uri="{BB962C8B-B14F-4D97-AF65-F5344CB8AC3E}">
        <p14:creationId xmlns:p14="http://schemas.microsoft.com/office/powerpoint/2010/main" val="1736915313"/>
      </p:ext>
    </p:extLst>
  </p:cSld>
</p:sld>
</file>

<file path=ppt/slides/slide3.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7FA001B3-18F6-4522-AC2A-8CB12C115733}"/>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6A5E8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889C9AA-3FD6-40B7-B4B4-12E8A2A411A4}"/>
              </a:ext>
            </a:extLst>
          </p:cNvPr>
          <p:cNvSpPr>
            <a:spLocks xmlns:a="http://schemas.openxmlformats.org/drawingml/2006/main" noGrp="1"/>
          </p:cNvSpPr>
          <p:nvPr/>
        </p:nvSpPr>
        <p:spPr>
          <a:xfrm xmlns:a="http://schemas.openxmlformats.org/drawingml/2006/main">
            <a:off x="571500" y="257175"/>
            <a:ext cx="1123950" cy="26670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BEFORE</a:t>
            </a:r>
          </a:p>
        </p:txBody>
      </p:sp>
      <p:sp>
        <p:nvSpPr>
          <p:cNvPr id="3" name="">
            <a:extLst xmlns:a="http://schemas.openxmlformats.org/drawingml/2006/main">
              <a:ext uri="{FF2B5EF4-FFF2-40B4-BE49-F238E27FC236}">
                <a16:creationId xmlns:a16="http://schemas.microsoft.com/office/drawing/2014/main" id="{181EF8DB-EF15-4F15-ACC2-8B46FC32E398}"/>
              </a:ext>
            </a:extLst>
          </p:cNvPr>
          <p:cNvSpPr>
            <a:spLocks xmlns:a="http://schemas.openxmlformats.org/drawingml/2006/main" noGrp="1"/>
          </p:cNvSpPr>
          <p:nvPr/>
        </p:nvSpPr>
        <p:spPr>
          <a:xfrm xmlns:a="http://schemas.openxmlformats.org/drawingml/2006/main">
            <a:off x="571500" y="619125"/>
            <a:ext cx="108108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2850" b="1" i="0">
                <a:solidFill>
                  <a:srgbClr val="15314A"/>
                </a:solidFill>
                <a:latin typeface="DejaVu Sans"/>
                <a:ea typeface="DejaVu Sans"/>
                <a:cs typeface="DejaVu Sans"/>
              </a:defRPr>
            </a:pPr>
            <a:r>
              <a:rPr sz="2850" b="1" i="0">
                <a:solidFill>
                  <a:srgbClr val="15314A"/>
                </a:solidFill>
                <a:latin typeface="DejaVu Sans"/>
                <a:ea typeface="DejaVu Sans"/>
                <a:cs typeface="DejaVu Sans"/>
              </a:rPr>
              <a:t>How the institution acquired its present shape</a:t>
            </a:r>
          </a:p>
        </p:txBody>
      </p:sp>
      <p:sp>
        <p:nvSpPr>
          <p:cNvPr id="4" name="">
            <a:extLst xmlns:a="http://schemas.openxmlformats.org/drawingml/2006/main">
              <a:ext uri="{FF2B5EF4-FFF2-40B4-BE49-F238E27FC236}">
                <a16:creationId xmlns:a16="http://schemas.microsoft.com/office/drawing/2014/main" id="{8BA0584F-C9E6-4E30-9690-2F64B0BD313B}"/>
              </a:ext>
            </a:extLst>
          </p:cNvPr>
          <p:cNvSpPr>
            <a:spLocks xmlns:a="http://schemas.openxmlformats.org/drawingml/2006/main" noGrp="1"/>
          </p:cNvSpPr>
          <p:nvPr/>
        </p:nvSpPr>
        <p:spPr>
          <a:xfrm xmlns:a="http://schemas.openxmlformats.org/drawingml/2006/main">
            <a:off x="571500" y="14382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Job matching, benefit administration and conditionality were layered together over time.</a:t>
            </a:r>
          </a:p>
        </p:txBody>
      </p:sp>
      <p:sp>
        <p:nvSpPr>
          <p:cNvPr id="5" name="">
            <a:extLst xmlns:a="http://schemas.openxmlformats.org/drawingml/2006/main">
              <a:ext uri="{FF2B5EF4-FFF2-40B4-BE49-F238E27FC236}">
                <a16:creationId xmlns:a16="http://schemas.microsoft.com/office/drawing/2014/main" id="{8DB0C798-2443-461D-8780-7AA706C1FC6B}"/>
              </a:ext>
            </a:extLst>
          </p:cNvPr>
          <p:cNvSpPr>
            <a:spLocks xmlns:a="http://schemas.openxmlformats.org/drawingml/2006/main" noGrp="1"/>
          </p:cNvSpPr>
          <p:nvPr/>
        </p:nvSpPr>
        <p:spPr>
          <a:xfrm xmlns:a="http://schemas.openxmlformats.org/drawingml/2006/main">
            <a:off x="571500" y="18097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A1265E6E-952D-413F-BA3D-734F65A125EB}"/>
              </a:ext>
            </a:extLst>
          </p:cNvPr>
          <p:cNvSpPr>
            <a:spLocks xmlns:a="http://schemas.openxmlformats.org/drawingml/2006/main" noGrp="1"/>
          </p:cNvSpPr>
          <p:nvPr/>
        </p:nvSpPr>
        <p:spPr>
          <a:xfrm xmlns:a="http://schemas.openxmlformats.org/drawingml/2006/main">
            <a:off x="1162050" y="3009900"/>
            <a:ext cx="8724900" cy="0"/>
          </a:xfrm>
          <a:prstGeom xmlns:a="http://schemas.openxmlformats.org/drawingml/2006/main" prst="line">
            <a:avLst/>
          </a:prstGeom>
          <a:noFill xmlns:a="http://schemas.openxmlformats.org/drawingml/2006/main"/>
          <a:ln xmlns:a="http://schemas.openxmlformats.org/drawingml/2006/main" w="47625">
            <a:solidFill>
              <a:srgbClr val="C5CBD0"/>
            </a:solidFill>
            <a:prstDash val="solid"/>
          </a:ln>
        </p:spPr>
      </p:sp>
      <p:sp>
        <p:nvSpPr>
          <p:cNvPr id="7" name="">
            <a:extLst xmlns:a="http://schemas.openxmlformats.org/drawingml/2006/main">
              <a:ext uri="{FF2B5EF4-FFF2-40B4-BE49-F238E27FC236}">
                <a16:creationId xmlns:a16="http://schemas.microsoft.com/office/drawing/2014/main" id="{5555F803-823A-4503-9BA4-F3DE2F4919C3}"/>
              </a:ext>
            </a:extLst>
          </p:cNvPr>
          <p:cNvSpPr>
            <a:spLocks xmlns:a="http://schemas.openxmlformats.org/drawingml/2006/main" noGrp="1"/>
          </p:cNvSpPr>
          <p:nvPr/>
        </p:nvSpPr>
        <p:spPr>
          <a:xfrm xmlns:a="http://schemas.openxmlformats.org/drawingml/2006/main">
            <a:off x="952500" y="2752725"/>
            <a:ext cx="514350" cy="514350"/>
          </a:xfrm>
          <a:prstGeom xmlns:a="http://schemas.openxmlformats.org/drawingml/2006/main" prst="ellipse">
            <a:avLst/>
          </a:prstGeom>
          <a:solidFill xmlns:a="http://schemas.openxmlformats.org/drawingml/2006/main">
            <a:srgbClr val="6A5E8E"/>
          </a:solidFill>
          <a:ln xmlns:a="http://schemas.openxmlformats.org/drawingml/2006/main" w="38100">
            <a:solidFill>
              <a:srgbClr val="FFFFFF"/>
            </a:solidFill>
            <a:prstDash val="solid"/>
          </a:ln>
        </p:spPr>
      </p:sp>
      <p:sp>
        <p:nvSpPr>
          <p:cNvPr id="8" name="">
            <a:extLst xmlns:a="http://schemas.openxmlformats.org/drawingml/2006/main">
              <a:ext uri="{FF2B5EF4-FFF2-40B4-BE49-F238E27FC236}">
                <a16:creationId xmlns:a16="http://schemas.microsoft.com/office/drawing/2014/main" id="{21BED3BE-6DB3-4DA2-95C0-2CD7A1280C23}"/>
              </a:ext>
            </a:extLst>
          </p:cNvPr>
          <p:cNvSpPr>
            <a:spLocks xmlns:a="http://schemas.openxmlformats.org/drawingml/2006/main" noGrp="1"/>
          </p:cNvSpPr>
          <p:nvPr/>
        </p:nvSpPr>
        <p:spPr>
          <a:xfrm xmlns:a="http://schemas.openxmlformats.org/drawingml/2006/main">
            <a:off x="952500" y="2828925"/>
            <a:ext cx="514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1</a:t>
            </a:r>
          </a:p>
        </p:txBody>
      </p:sp>
      <p:sp>
        <p:nvSpPr>
          <p:cNvPr id="9" name="">
            <a:extLst xmlns:a="http://schemas.openxmlformats.org/drawingml/2006/main">
              <a:ext uri="{FF2B5EF4-FFF2-40B4-BE49-F238E27FC236}">
                <a16:creationId xmlns:a16="http://schemas.microsoft.com/office/drawing/2014/main" id="{BC5B5810-C9AC-436A-9D5F-27659F9A8681}"/>
              </a:ext>
            </a:extLst>
          </p:cNvPr>
          <p:cNvSpPr>
            <a:spLocks xmlns:a="http://schemas.openxmlformats.org/drawingml/2006/main" noGrp="1"/>
          </p:cNvSpPr>
          <p:nvPr/>
        </p:nvSpPr>
        <p:spPr>
          <a:xfrm xmlns:a="http://schemas.openxmlformats.org/drawingml/2006/main">
            <a:off x="714375" y="2238375"/>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6A5E8E"/>
                </a:solidFill>
                <a:latin typeface="DejaVu Sans"/>
                <a:ea typeface="DejaVu Sans"/>
                <a:cs typeface="DejaVu Sans"/>
              </a:defRPr>
            </a:pPr>
            <a:r>
              <a:rPr sz="1350" b="1" i="0">
                <a:solidFill>
                  <a:srgbClr val="6A5E8E"/>
                </a:solidFill>
                <a:latin typeface="DejaVu Sans"/>
                <a:ea typeface="DejaVu Sans"/>
                <a:cs typeface="DejaVu Sans"/>
              </a:rPr>
              <a:t>1909-10</a:t>
            </a:r>
          </a:p>
        </p:txBody>
      </p:sp>
      <p:sp>
        <p:nvSpPr>
          <p:cNvPr id="10" name="">
            <a:extLst xmlns:a="http://schemas.openxmlformats.org/drawingml/2006/main">
              <a:ext uri="{FF2B5EF4-FFF2-40B4-BE49-F238E27FC236}">
                <a16:creationId xmlns:a16="http://schemas.microsoft.com/office/drawing/2014/main" id="{5EBAC288-9125-4B95-984E-7534C0DFB522}"/>
              </a:ext>
            </a:extLst>
          </p:cNvPr>
          <p:cNvSpPr>
            <a:spLocks xmlns:a="http://schemas.openxmlformats.org/drawingml/2006/main" noGrp="1"/>
          </p:cNvSpPr>
          <p:nvPr/>
        </p:nvSpPr>
        <p:spPr>
          <a:xfrm xmlns:a="http://schemas.openxmlformats.org/drawingml/2006/main">
            <a:off x="457200" y="35718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Labour exchanges</a:t>
            </a:r>
          </a:p>
        </p:txBody>
      </p:sp>
      <p:sp>
        <p:nvSpPr>
          <p:cNvPr id="11" name="">
            <a:extLst xmlns:a="http://schemas.openxmlformats.org/drawingml/2006/main">
              <a:ext uri="{FF2B5EF4-FFF2-40B4-BE49-F238E27FC236}">
                <a16:creationId xmlns:a16="http://schemas.microsoft.com/office/drawing/2014/main" id="{E5555829-0832-4D86-A1E9-AF4CEDDC21A3}"/>
              </a:ext>
            </a:extLst>
          </p:cNvPr>
          <p:cNvSpPr>
            <a:spLocks xmlns:a="http://schemas.openxmlformats.org/drawingml/2006/main" noGrp="1"/>
          </p:cNvSpPr>
          <p:nvPr/>
        </p:nvSpPr>
        <p:spPr>
          <a:xfrm xmlns:a="http://schemas.openxmlformats.org/drawingml/2006/main">
            <a:off x="333375" y="4238625"/>
            <a:ext cx="17526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5D6B76"/>
                </a:solidFill>
                <a:latin typeface="DejaVu Sans"/>
                <a:ea typeface="DejaVu Sans"/>
                <a:cs typeface="DejaVu Sans"/>
              </a:defRPr>
            </a:pPr>
            <a:r>
              <a:rPr sz="1275" b="0" i="0">
                <a:solidFill>
                  <a:srgbClr val="5D6B76"/>
                </a:solidFill>
                <a:latin typeface="DejaVu Sans"/>
                <a:ea typeface="DejaVu Sans"/>
                <a:cs typeface="DejaVu Sans"/>
              </a:rPr>
              <a:t>State labour exchanges organise job matching.</a:t>
            </a:r>
          </a:p>
        </p:txBody>
      </p:sp>
      <p:sp>
        <p:nvSpPr>
          <p:cNvPr id="12" name="">
            <a:extLst xmlns:a="http://schemas.openxmlformats.org/drawingml/2006/main">
              <a:ext uri="{FF2B5EF4-FFF2-40B4-BE49-F238E27FC236}">
                <a16:creationId xmlns:a16="http://schemas.microsoft.com/office/drawing/2014/main" id="{6EB2F47D-123E-4D41-A813-1A28182F2D8D}"/>
              </a:ext>
            </a:extLst>
          </p:cNvPr>
          <p:cNvSpPr>
            <a:spLocks xmlns:a="http://schemas.openxmlformats.org/drawingml/2006/main" noGrp="1"/>
          </p:cNvSpPr>
          <p:nvPr/>
        </p:nvSpPr>
        <p:spPr>
          <a:xfrm xmlns:a="http://schemas.openxmlformats.org/drawingml/2006/main">
            <a:off x="3143250" y="2752725"/>
            <a:ext cx="514350" cy="514350"/>
          </a:xfrm>
          <a:prstGeom xmlns:a="http://schemas.openxmlformats.org/drawingml/2006/main" prst="ellipse">
            <a:avLst/>
          </a:prstGeom>
          <a:solidFill xmlns:a="http://schemas.openxmlformats.org/drawingml/2006/main">
            <a:srgbClr val="6A5E8E"/>
          </a:solidFill>
          <a:ln xmlns:a="http://schemas.openxmlformats.org/drawingml/2006/main" w="38100">
            <a:solidFill>
              <a:srgbClr val="FFFFFF"/>
            </a:solidFill>
            <a:prstDash val="solid"/>
          </a:ln>
        </p:spPr>
      </p:sp>
      <p:sp>
        <p:nvSpPr>
          <p:cNvPr id="13" name="">
            <a:extLst xmlns:a="http://schemas.openxmlformats.org/drawingml/2006/main">
              <a:ext uri="{FF2B5EF4-FFF2-40B4-BE49-F238E27FC236}">
                <a16:creationId xmlns:a16="http://schemas.microsoft.com/office/drawing/2014/main" id="{B0EC9307-F1FF-4FE6-B2FF-BBE21B1E679B}"/>
              </a:ext>
            </a:extLst>
          </p:cNvPr>
          <p:cNvSpPr>
            <a:spLocks xmlns:a="http://schemas.openxmlformats.org/drawingml/2006/main" noGrp="1"/>
          </p:cNvSpPr>
          <p:nvPr/>
        </p:nvSpPr>
        <p:spPr>
          <a:xfrm xmlns:a="http://schemas.openxmlformats.org/drawingml/2006/main">
            <a:off x="3143250" y="2828925"/>
            <a:ext cx="514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2</a:t>
            </a:r>
          </a:p>
        </p:txBody>
      </p:sp>
      <p:sp>
        <p:nvSpPr>
          <p:cNvPr id="14" name="">
            <a:extLst xmlns:a="http://schemas.openxmlformats.org/drawingml/2006/main">
              <a:ext uri="{FF2B5EF4-FFF2-40B4-BE49-F238E27FC236}">
                <a16:creationId xmlns:a16="http://schemas.microsoft.com/office/drawing/2014/main" id="{C7D3E457-8CC1-4E43-8FCC-820B8FFCB825}"/>
              </a:ext>
            </a:extLst>
          </p:cNvPr>
          <p:cNvSpPr>
            <a:spLocks xmlns:a="http://schemas.openxmlformats.org/drawingml/2006/main" noGrp="1"/>
          </p:cNvSpPr>
          <p:nvPr/>
        </p:nvSpPr>
        <p:spPr>
          <a:xfrm xmlns:a="http://schemas.openxmlformats.org/drawingml/2006/main">
            <a:off x="2905125" y="2238375"/>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6A5E8E"/>
                </a:solidFill>
                <a:latin typeface="DejaVu Sans"/>
                <a:ea typeface="DejaVu Sans"/>
                <a:cs typeface="DejaVu Sans"/>
              </a:defRPr>
            </a:pPr>
            <a:r>
              <a:rPr sz="1350" b="1" i="0">
                <a:solidFill>
                  <a:srgbClr val="6A5E8E"/>
                </a:solidFill>
                <a:latin typeface="DejaVu Sans"/>
                <a:ea typeface="DejaVu Sans"/>
                <a:cs typeface="DejaVu Sans"/>
              </a:rPr>
              <a:t>1970s</a:t>
            </a:r>
          </a:p>
        </p:txBody>
      </p:sp>
      <p:sp>
        <p:nvSpPr>
          <p:cNvPr id="15" name="">
            <a:extLst xmlns:a="http://schemas.openxmlformats.org/drawingml/2006/main">
              <a:ext uri="{FF2B5EF4-FFF2-40B4-BE49-F238E27FC236}">
                <a16:creationId xmlns:a16="http://schemas.microsoft.com/office/drawing/2014/main" id="{4641F57F-74BE-4BC7-A49E-B9399366253F}"/>
              </a:ext>
            </a:extLst>
          </p:cNvPr>
          <p:cNvSpPr>
            <a:spLocks xmlns:a="http://schemas.openxmlformats.org/drawingml/2006/main" noGrp="1"/>
          </p:cNvSpPr>
          <p:nvPr/>
        </p:nvSpPr>
        <p:spPr>
          <a:xfrm xmlns:a="http://schemas.openxmlformats.org/drawingml/2006/main">
            <a:off x="2647950" y="35718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Jobcentres</a:t>
            </a:r>
          </a:p>
        </p:txBody>
      </p:sp>
      <p:sp>
        <p:nvSpPr>
          <p:cNvPr id="16" name="">
            <a:extLst xmlns:a="http://schemas.openxmlformats.org/drawingml/2006/main">
              <a:ext uri="{FF2B5EF4-FFF2-40B4-BE49-F238E27FC236}">
                <a16:creationId xmlns:a16="http://schemas.microsoft.com/office/drawing/2014/main" id="{AEC3C8B5-E643-4F76-805B-4102880C0160}"/>
              </a:ext>
            </a:extLst>
          </p:cNvPr>
          <p:cNvSpPr>
            <a:spLocks xmlns:a="http://schemas.openxmlformats.org/drawingml/2006/main" noGrp="1"/>
          </p:cNvSpPr>
          <p:nvPr/>
        </p:nvSpPr>
        <p:spPr>
          <a:xfrm xmlns:a="http://schemas.openxmlformats.org/drawingml/2006/main">
            <a:off x="2524125" y="4238625"/>
            <a:ext cx="17526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5D6B76"/>
                </a:solidFill>
                <a:latin typeface="DejaVu Sans"/>
                <a:ea typeface="DejaVu Sans"/>
                <a:cs typeface="DejaVu Sans"/>
              </a:defRPr>
            </a:pPr>
            <a:r>
              <a:rPr sz="1275" b="0" i="0">
                <a:solidFill>
                  <a:srgbClr val="5D6B76"/>
                </a:solidFill>
                <a:latin typeface="DejaVu Sans"/>
                <a:ea typeface="DejaVu Sans"/>
                <a:cs typeface="DejaVu Sans"/>
              </a:rPr>
              <a:t>Employment and training support become more visible.</a:t>
            </a:r>
          </a:p>
        </p:txBody>
      </p:sp>
      <p:sp>
        <p:nvSpPr>
          <p:cNvPr id="17" name="">
            <a:extLst xmlns:a="http://schemas.openxmlformats.org/drawingml/2006/main">
              <a:ext uri="{FF2B5EF4-FFF2-40B4-BE49-F238E27FC236}">
                <a16:creationId xmlns:a16="http://schemas.microsoft.com/office/drawing/2014/main" id="{52B5ECF2-EED3-4B3A-A551-0873B02DF432}"/>
              </a:ext>
            </a:extLst>
          </p:cNvPr>
          <p:cNvSpPr>
            <a:spLocks xmlns:a="http://schemas.openxmlformats.org/drawingml/2006/main" noGrp="1"/>
          </p:cNvSpPr>
          <p:nvPr/>
        </p:nvSpPr>
        <p:spPr>
          <a:xfrm xmlns:a="http://schemas.openxmlformats.org/drawingml/2006/main">
            <a:off x="5334000" y="2752725"/>
            <a:ext cx="514350" cy="514350"/>
          </a:xfrm>
          <a:prstGeom xmlns:a="http://schemas.openxmlformats.org/drawingml/2006/main" prst="ellipse">
            <a:avLst/>
          </a:prstGeom>
          <a:solidFill xmlns:a="http://schemas.openxmlformats.org/drawingml/2006/main">
            <a:srgbClr val="6A5E8E"/>
          </a:solidFill>
          <a:ln xmlns:a="http://schemas.openxmlformats.org/drawingml/2006/main" w="38100">
            <a:solidFill>
              <a:srgbClr val="FFFFFF"/>
            </a:solidFill>
            <a:prstDash val="solid"/>
          </a:ln>
        </p:spPr>
      </p:sp>
      <p:sp>
        <p:nvSpPr>
          <p:cNvPr id="18" name="">
            <a:extLst xmlns:a="http://schemas.openxmlformats.org/drawingml/2006/main">
              <a:ext uri="{FF2B5EF4-FFF2-40B4-BE49-F238E27FC236}">
                <a16:creationId xmlns:a16="http://schemas.microsoft.com/office/drawing/2014/main" id="{71F781C6-F029-42D0-B6F9-B1D8C746837C}"/>
              </a:ext>
            </a:extLst>
          </p:cNvPr>
          <p:cNvSpPr>
            <a:spLocks xmlns:a="http://schemas.openxmlformats.org/drawingml/2006/main" noGrp="1"/>
          </p:cNvSpPr>
          <p:nvPr/>
        </p:nvSpPr>
        <p:spPr>
          <a:xfrm xmlns:a="http://schemas.openxmlformats.org/drawingml/2006/main">
            <a:off x="5334000" y="2828925"/>
            <a:ext cx="514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3</a:t>
            </a:r>
          </a:p>
        </p:txBody>
      </p:sp>
      <p:sp>
        <p:nvSpPr>
          <p:cNvPr id="19" name="">
            <a:extLst xmlns:a="http://schemas.openxmlformats.org/drawingml/2006/main">
              <a:ext uri="{FF2B5EF4-FFF2-40B4-BE49-F238E27FC236}">
                <a16:creationId xmlns:a16="http://schemas.microsoft.com/office/drawing/2014/main" id="{968A1A65-B26A-4559-9FC2-63128E120D2F}"/>
              </a:ext>
            </a:extLst>
          </p:cNvPr>
          <p:cNvSpPr>
            <a:spLocks xmlns:a="http://schemas.openxmlformats.org/drawingml/2006/main" noGrp="1"/>
          </p:cNvSpPr>
          <p:nvPr/>
        </p:nvSpPr>
        <p:spPr>
          <a:xfrm xmlns:a="http://schemas.openxmlformats.org/drawingml/2006/main">
            <a:off x="5095875" y="2238375"/>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6A5E8E"/>
                </a:solidFill>
                <a:latin typeface="DejaVu Sans"/>
                <a:ea typeface="DejaVu Sans"/>
                <a:cs typeface="DejaVu Sans"/>
              </a:defRPr>
            </a:pPr>
            <a:r>
              <a:rPr sz="1350" b="1" i="0">
                <a:solidFill>
                  <a:srgbClr val="6A5E8E"/>
                </a:solidFill>
                <a:latin typeface="DejaVu Sans"/>
                <a:ea typeface="DejaVu Sans"/>
                <a:cs typeface="DejaVu Sans"/>
              </a:rPr>
              <a:t>late 1980s</a:t>
            </a:r>
          </a:p>
        </p:txBody>
      </p:sp>
      <p:sp>
        <p:nvSpPr>
          <p:cNvPr id="20" name="">
            <a:extLst xmlns:a="http://schemas.openxmlformats.org/drawingml/2006/main">
              <a:ext uri="{FF2B5EF4-FFF2-40B4-BE49-F238E27FC236}">
                <a16:creationId xmlns:a16="http://schemas.microsoft.com/office/drawing/2014/main" id="{7D2EEE83-1C00-46BC-8C70-7D82684A1250}"/>
              </a:ext>
            </a:extLst>
          </p:cNvPr>
          <p:cNvSpPr>
            <a:spLocks xmlns:a="http://schemas.openxmlformats.org/drawingml/2006/main" noGrp="1"/>
          </p:cNvSpPr>
          <p:nvPr/>
        </p:nvSpPr>
        <p:spPr>
          <a:xfrm xmlns:a="http://schemas.openxmlformats.org/drawingml/2006/main">
            <a:off x="4838700" y="35718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Functions merge</a:t>
            </a:r>
          </a:p>
        </p:txBody>
      </p:sp>
      <p:sp>
        <p:nvSpPr>
          <p:cNvPr id="21" name="">
            <a:extLst xmlns:a="http://schemas.openxmlformats.org/drawingml/2006/main">
              <a:ext uri="{FF2B5EF4-FFF2-40B4-BE49-F238E27FC236}">
                <a16:creationId xmlns:a16="http://schemas.microsoft.com/office/drawing/2014/main" id="{A9244F5B-ECB5-4F9A-BF35-4CDFACB24787}"/>
              </a:ext>
            </a:extLst>
          </p:cNvPr>
          <p:cNvSpPr>
            <a:spLocks xmlns:a="http://schemas.openxmlformats.org/drawingml/2006/main" noGrp="1"/>
          </p:cNvSpPr>
          <p:nvPr/>
        </p:nvSpPr>
        <p:spPr>
          <a:xfrm xmlns:a="http://schemas.openxmlformats.org/drawingml/2006/main">
            <a:off x="4714875" y="4238625"/>
            <a:ext cx="17526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5D6B76"/>
                </a:solidFill>
                <a:latin typeface="DejaVu Sans"/>
                <a:ea typeface="DejaVu Sans"/>
                <a:cs typeface="DejaVu Sans"/>
              </a:defRPr>
            </a:pPr>
            <a:r>
              <a:rPr sz="1275" b="0" i="0">
                <a:solidFill>
                  <a:srgbClr val="5D6B76"/>
                </a:solidFill>
                <a:latin typeface="DejaVu Sans"/>
                <a:ea typeface="DejaVu Sans"/>
                <a:cs typeface="DejaVu Sans"/>
              </a:rPr>
              <a:t>Unemployment benefit offices and job services move closer.</a:t>
            </a:r>
          </a:p>
        </p:txBody>
      </p:sp>
      <p:sp>
        <p:nvSpPr>
          <p:cNvPr id="22" name="">
            <a:extLst xmlns:a="http://schemas.openxmlformats.org/drawingml/2006/main">
              <a:ext uri="{FF2B5EF4-FFF2-40B4-BE49-F238E27FC236}">
                <a16:creationId xmlns:a16="http://schemas.microsoft.com/office/drawing/2014/main" id="{9B6F87FC-C654-4DF9-9871-4771307051F7}"/>
              </a:ext>
            </a:extLst>
          </p:cNvPr>
          <p:cNvSpPr>
            <a:spLocks xmlns:a="http://schemas.openxmlformats.org/drawingml/2006/main" noGrp="1"/>
          </p:cNvSpPr>
          <p:nvPr/>
        </p:nvSpPr>
        <p:spPr>
          <a:xfrm xmlns:a="http://schemas.openxmlformats.org/drawingml/2006/main">
            <a:off x="7524750" y="2752725"/>
            <a:ext cx="514350" cy="514350"/>
          </a:xfrm>
          <a:prstGeom xmlns:a="http://schemas.openxmlformats.org/drawingml/2006/main" prst="ellipse">
            <a:avLst/>
          </a:prstGeom>
          <a:solidFill xmlns:a="http://schemas.openxmlformats.org/drawingml/2006/main">
            <a:srgbClr val="6A5E8E"/>
          </a:solidFill>
          <a:ln xmlns:a="http://schemas.openxmlformats.org/drawingml/2006/main" w="38100">
            <a:solidFill>
              <a:srgbClr val="FFFFFF"/>
            </a:solidFill>
            <a:prstDash val="solid"/>
          </a:ln>
        </p:spPr>
      </p:sp>
      <p:sp>
        <p:nvSpPr>
          <p:cNvPr id="23" name="">
            <a:extLst xmlns:a="http://schemas.openxmlformats.org/drawingml/2006/main">
              <a:ext uri="{FF2B5EF4-FFF2-40B4-BE49-F238E27FC236}">
                <a16:creationId xmlns:a16="http://schemas.microsoft.com/office/drawing/2014/main" id="{84F8F269-00C6-4005-BEBF-BEB15865055B}"/>
              </a:ext>
            </a:extLst>
          </p:cNvPr>
          <p:cNvSpPr>
            <a:spLocks xmlns:a="http://schemas.openxmlformats.org/drawingml/2006/main" noGrp="1"/>
          </p:cNvSpPr>
          <p:nvPr/>
        </p:nvSpPr>
        <p:spPr>
          <a:xfrm xmlns:a="http://schemas.openxmlformats.org/drawingml/2006/main">
            <a:off x="7524750" y="2828925"/>
            <a:ext cx="514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4</a:t>
            </a:r>
          </a:p>
        </p:txBody>
      </p:sp>
      <p:sp>
        <p:nvSpPr>
          <p:cNvPr id="24" name="">
            <a:extLst xmlns:a="http://schemas.openxmlformats.org/drawingml/2006/main">
              <a:ext uri="{FF2B5EF4-FFF2-40B4-BE49-F238E27FC236}">
                <a16:creationId xmlns:a16="http://schemas.microsoft.com/office/drawing/2014/main" id="{051403A3-C2C8-4777-8760-AD28115D53AF}"/>
              </a:ext>
            </a:extLst>
          </p:cNvPr>
          <p:cNvSpPr>
            <a:spLocks xmlns:a="http://schemas.openxmlformats.org/drawingml/2006/main" noGrp="1"/>
          </p:cNvSpPr>
          <p:nvPr/>
        </p:nvSpPr>
        <p:spPr>
          <a:xfrm xmlns:a="http://schemas.openxmlformats.org/drawingml/2006/main">
            <a:off x="7286625" y="2238375"/>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6A5E8E"/>
                </a:solidFill>
                <a:latin typeface="DejaVu Sans"/>
                <a:ea typeface="DejaVu Sans"/>
                <a:cs typeface="DejaVu Sans"/>
              </a:defRPr>
            </a:pPr>
            <a:r>
              <a:rPr sz="1350" b="1" i="0">
                <a:solidFill>
                  <a:srgbClr val="6A5E8E"/>
                </a:solidFill>
                <a:latin typeface="DejaVu Sans"/>
                <a:ea typeface="DejaVu Sans"/>
                <a:cs typeface="DejaVu Sans"/>
              </a:rPr>
              <a:t>2002-06</a:t>
            </a:r>
          </a:p>
        </p:txBody>
      </p:sp>
      <p:sp>
        <p:nvSpPr>
          <p:cNvPr id="25" name="">
            <a:extLst xmlns:a="http://schemas.openxmlformats.org/drawingml/2006/main">
              <a:ext uri="{FF2B5EF4-FFF2-40B4-BE49-F238E27FC236}">
                <a16:creationId xmlns:a16="http://schemas.microsoft.com/office/drawing/2014/main" id="{1080CDE8-D555-4975-A6AA-CD2E15784DDB}"/>
              </a:ext>
            </a:extLst>
          </p:cNvPr>
          <p:cNvSpPr>
            <a:spLocks xmlns:a="http://schemas.openxmlformats.org/drawingml/2006/main" noGrp="1"/>
          </p:cNvSpPr>
          <p:nvPr/>
        </p:nvSpPr>
        <p:spPr>
          <a:xfrm xmlns:a="http://schemas.openxmlformats.org/drawingml/2006/main">
            <a:off x="7029450" y="35718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Jobcentre Plus</a:t>
            </a:r>
          </a:p>
        </p:txBody>
      </p:sp>
      <p:sp>
        <p:nvSpPr>
          <p:cNvPr id="26" name="">
            <a:extLst xmlns:a="http://schemas.openxmlformats.org/drawingml/2006/main">
              <a:ext uri="{FF2B5EF4-FFF2-40B4-BE49-F238E27FC236}">
                <a16:creationId xmlns:a16="http://schemas.microsoft.com/office/drawing/2014/main" id="{53755766-8D8F-4CAA-B837-8F6FD6058753}"/>
              </a:ext>
            </a:extLst>
          </p:cNvPr>
          <p:cNvSpPr>
            <a:spLocks xmlns:a="http://schemas.openxmlformats.org/drawingml/2006/main" noGrp="1"/>
          </p:cNvSpPr>
          <p:nvPr/>
        </p:nvSpPr>
        <p:spPr>
          <a:xfrm xmlns:a="http://schemas.openxmlformats.org/drawingml/2006/main">
            <a:off x="6905625" y="4238625"/>
            <a:ext cx="17526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5D6B76"/>
                </a:solidFill>
                <a:latin typeface="DejaVu Sans"/>
                <a:ea typeface="DejaVu Sans"/>
                <a:cs typeface="DejaVu Sans"/>
              </a:defRPr>
            </a:pPr>
            <a:r>
              <a:rPr sz="1275" b="0" i="0">
                <a:solidFill>
                  <a:srgbClr val="5D6B76"/>
                </a:solidFill>
                <a:latin typeface="DejaVu Sans"/>
                <a:ea typeface="DejaVu Sans"/>
                <a:cs typeface="DejaVu Sans"/>
              </a:rPr>
              <a:t>Around 1,500 sites are integrated into about 800 offices.</a:t>
            </a:r>
          </a:p>
        </p:txBody>
      </p:sp>
      <p:sp>
        <p:nvSpPr>
          <p:cNvPr id="27" name="">
            <a:extLst xmlns:a="http://schemas.openxmlformats.org/drawingml/2006/main">
              <a:ext uri="{FF2B5EF4-FFF2-40B4-BE49-F238E27FC236}">
                <a16:creationId xmlns:a16="http://schemas.microsoft.com/office/drawing/2014/main" id="{0AED9C17-AB8C-438C-80EF-4CAC734C79C3}"/>
              </a:ext>
            </a:extLst>
          </p:cNvPr>
          <p:cNvSpPr>
            <a:spLocks xmlns:a="http://schemas.openxmlformats.org/drawingml/2006/main" noGrp="1"/>
          </p:cNvSpPr>
          <p:nvPr/>
        </p:nvSpPr>
        <p:spPr>
          <a:xfrm xmlns:a="http://schemas.openxmlformats.org/drawingml/2006/main">
            <a:off x="9715500" y="2752725"/>
            <a:ext cx="514350" cy="514350"/>
          </a:xfrm>
          <a:prstGeom xmlns:a="http://schemas.openxmlformats.org/drawingml/2006/main" prst="ellipse">
            <a:avLst/>
          </a:prstGeom>
          <a:solidFill xmlns:a="http://schemas.openxmlformats.org/drawingml/2006/main">
            <a:srgbClr val="E4775C"/>
          </a:solidFill>
          <a:ln xmlns:a="http://schemas.openxmlformats.org/drawingml/2006/main" w="38100">
            <a:solidFill>
              <a:srgbClr val="FFFFFF"/>
            </a:solidFill>
            <a:prstDash val="solid"/>
          </a:ln>
        </p:spPr>
      </p:sp>
      <p:sp>
        <p:nvSpPr>
          <p:cNvPr id="28" name="">
            <a:extLst xmlns:a="http://schemas.openxmlformats.org/drawingml/2006/main">
              <a:ext uri="{FF2B5EF4-FFF2-40B4-BE49-F238E27FC236}">
                <a16:creationId xmlns:a16="http://schemas.microsoft.com/office/drawing/2014/main" id="{53506C71-10E6-49A4-9BD0-8E388DACBBDA}"/>
              </a:ext>
            </a:extLst>
          </p:cNvPr>
          <p:cNvSpPr>
            <a:spLocks xmlns:a="http://schemas.openxmlformats.org/drawingml/2006/main" noGrp="1"/>
          </p:cNvSpPr>
          <p:nvPr/>
        </p:nvSpPr>
        <p:spPr>
          <a:xfrm xmlns:a="http://schemas.openxmlformats.org/drawingml/2006/main">
            <a:off x="9715500" y="2828925"/>
            <a:ext cx="514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5</a:t>
            </a:r>
          </a:p>
        </p:txBody>
      </p:sp>
      <p:sp>
        <p:nvSpPr>
          <p:cNvPr id="29" name="">
            <a:extLst xmlns:a="http://schemas.openxmlformats.org/drawingml/2006/main">
              <a:ext uri="{FF2B5EF4-FFF2-40B4-BE49-F238E27FC236}">
                <a16:creationId xmlns:a16="http://schemas.microsoft.com/office/drawing/2014/main" id="{9DAA042A-F545-43BD-AC2D-718600BB477E}"/>
              </a:ext>
            </a:extLst>
          </p:cNvPr>
          <p:cNvSpPr>
            <a:spLocks xmlns:a="http://schemas.openxmlformats.org/drawingml/2006/main" noGrp="1"/>
          </p:cNvSpPr>
          <p:nvPr/>
        </p:nvSpPr>
        <p:spPr>
          <a:xfrm xmlns:a="http://schemas.openxmlformats.org/drawingml/2006/main">
            <a:off x="9477375" y="2238375"/>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E4775C"/>
                </a:solidFill>
                <a:latin typeface="DejaVu Sans"/>
                <a:ea typeface="DejaVu Sans"/>
                <a:cs typeface="DejaVu Sans"/>
              </a:defRPr>
            </a:pPr>
            <a:r>
              <a:rPr sz="1350" b="1" i="0">
                <a:solidFill>
                  <a:srgbClr val="E4775C"/>
                </a:solidFill>
                <a:latin typeface="DejaVu Sans"/>
                <a:ea typeface="DejaVu Sans"/>
                <a:cs typeface="DejaVu Sans"/>
              </a:rPr>
              <a:t>2024-26</a:t>
            </a:r>
          </a:p>
        </p:txBody>
      </p:sp>
      <p:sp>
        <p:nvSpPr>
          <p:cNvPr id="30" name="">
            <a:extLst xmlns:a="http://schemas.openxmlformats.org/drawingml/2006/main">
              <a:ext uri="{FF2B5EF4-FFF2-40B4-BE49-F238E27FC236}">
                <a16:creationId xmlns:a16="http://schemas.microsoft.com/office/drawing/2014/main" id="{28ADADB9-99BE-48B1-BEA1-2B534B946D85}"/>
              </a:ext>
            </a:extLst>
          </p:cNvPr>
          <p:cNvSpPr>
            <a:spLocks xmlns:a="http://schemas.openxmlformats.org/drawingml/2006/main" noGrp="1"/>
          </p:cNvSpPr>
          <p:nvPr/>
        </p:nvSpPr>
        <p:spPr>
          <a:xfrm xmlns:a="http://schemas.openxmlformats.org/drawingml/2006/main">
            <a:off x="9220200" y="35718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Jobs and Careers reform</a:t>
            </a:r>
          </a:p>
        </p:txBody>
      </p:sp>
      <p:sp>
        <p:nvSpPr>
          <p:cNvPr id="31" name="">
            <a:extLst xmlns:a="http://schemas.openxmlformats.org/drawingml/2006/main">
              <a:ext uri="{FF2B5EF4-FFF2-40B4-BE49-F238E27FC236}">
                <a16:creationId xmlns:a16="http://schemas.microsoft.com/office/drawing/2014/main" id="{A6EBAC75-6F74-4279-873D-E7E01B9AF005}"/>
              </a:ext>
            </a:extLst>
          </p:cNvPr>
          <p:cNvSpPr>
            <a:spLocks xmlns:a="http://schemas.openxmlformats.org/drawingml/2006/main" noGrp="1"/>
          </p:cNvSpPr>
          <p:nvPr/>
        </p:nvSpPr>
        <p:spPr>
          <a:xfrm xmlns:a="http://schemas.openxmlformats.org/drawingml/2006/main">
            <a:off x="9096375" y="4238625"/>
            <a:ext cx="17526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5D6B76"/>
                </a:solidFill>
                <a:latin typeface="DejaVu Sans"/>
                <a:ea typeface="DejaVu Sans"/>
                <a:cs typeface="DejaVu Sans"/>
              </a:defRPr>
            </a:pPr>
            <a:r>
              <a:rPr sz="1275" b="0" i="0">
                <a:solidFill>
                  <a:srgbClr val="5D6B76"/>
                </a:solidFill>
                <a:latin typeface="DejaVu Sans"/>
                <a:ea typeface="DejaVu Sans"/>
                <a:cs typeface="DejaVu Sans"/>
              </a:rPr>
              <a:t>Government begins shifting toward broader, more personalised support.</a:t>
            </a:r>
          </a:p>
        </p:txBody>
      </p:sp>
      <p:sp>
        <p:nvSpPr>
          <p:cNvPr id="32" name="">
            <a:extLst xmlns:a="http://schemas.openxmlformats.org/drawingml/2006/main">
              <a:ext uri="{FF2B5EF4-FFF2-40B4-BE49-F238E27FC236}">
                <a16:creationId xmlns:a16="http://schemas.microsoft.com/office/drawing/2014/main" id="{08AEC32F-CFB5-4D70-8B74-B0186E60F5DC}"/>
              </a:ext>
            </a:extLst>
          </p:cNvPr>
          <p:cNvSpPr>
            <a:spLocks xmlns:a="http://schemas.openxmlformats.org/drawingml/2006/main" noGrp="1"/>
          </p:cNvSpPr>
          <p:nvPr/>
        </p:nvSpPr>
        <p:spPr>
          <a:xfrm xmlns:a="http://schemas.openxmlformats.org/drawingml/2006/main">
            <a:off x="571500" y="5657850"/>
            <a:ext cx="11049000" cy="552450"/>
          </a:xfrm>
          <a:prstGeom xmlns:a="http://schemas.openxmlformats.org/drawingml/2006/main" prst="roundRect">
            <a:avLst>
              <a:gd name="adj" fmla="val 27586"/>
            </a:avLst>
          </a:prstGeom>
          <a:solidFill xmlns:a="http://schemas.openxmlformats.org/drawingml/2006/main">
            <a:srgbClr val="FAEDBF"/>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DF401865-0191-4F91-816D-1170D474B83C}"/>
              </a:ext>
            </a:extLst>
          </p:cNvPr>
          <p:cNvSpPr>
            <a:spLocks xmlns:a="http://schemas.openxmlformats.org/drawingml/2006/main" noGrp="1"/>
          </p:cNvSpPr>
          <p:nvPr/>
        </p:nvSpPr>
        <p:spPr>
          <a:xfrm xmlns:a="http://schemas.openxmlformats.org/drawingml/2006/main">
            <a:off x="838200" y="5791200"/>
            <a:ext cx="105156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The proposed next step is not nostalgia. It is a deliberate reassembly around income security, health, care, learning and participation.</a:t>
            </a:r>
          </a:p>
        </p:txBody>
      </p:sp>
      <p:sp>
        <p:nvSpPr>
          <p:cNvPr id="34" name="">
            <a:extLst xmlns:a="http://schemas.openxmlformats.org/drawingml/2006/main">
              <a:ext uri="{FF2B5EF4-FFF2-40B4-BE49-F238E27FC236}">
                <a16:creationId xmlns:a16="http://schemas.microsoft.com/office/drawing/2014/main" id="{FE8BF61D-865F-43C4-BB73-38EB457A16EC}"/>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Sources: Labour Exchanges Act 1909; ILO, Key developments in public employment services.</a:t>
            </a:r>
          </a:p>
        </p:txBody>
      </p:sp>
      <p:sp>
        <p:nvSpPr>
          <p:cNvPr id="35" name="">
            <a:extLst xmlns:a="http://schemas.openxmlformats.org/drawingml/2006/main">
              <a:ext uri="{FF2B5EF4-FFF2-40B4-BE49-F238E27FC236}">
                <a16:creationId xmlns:a16="http://schemas.microsoft.com/office/drawing/2014/main" id="{3524930B-7151-4B8A-B3CE-ED597D6E2011}"/>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3</a:t>
            </a:r>
          </a:p>
        </p:txBody>
      </p:sp>
    </p:spTree>
    <p:extLst>
      <p:ext uri="{BB962C8B-B14F-4D97-AF65-F5344CB8AC3E}">
        <p14:creationId xmlns:p14="http://schemas.microsoft.com/office/powerpoint/2010/main" val="1515111623"/>
      </p:ext>
    </p:extLst>
  </p:cSld>
</p:sld>
</file>

<file path=ppt/slides/slide4.xml><?xml version="1.0" encoding="utf-8"?>
<p:sld xmlns:p="http://schemas.openxmlformats.org/presentationml/2006/main">
  <p:cSld>
    <p:bg>
      <p:bgPr>
        <a:solidFill xmlns:a="http://schemas.openxmlformats.org/drawingml/2006/main">
          <a:srgbClr val="15314A"/>
        </a:solidFill>
      </p:bgPr>
    </p:bg>
    <p:spTree>
      <p:nvGrpSpPr>
        <p:cNvPr id="1" name=""/>
        <p:cNvGrpSpPr/>
        <p:nvPr/>
      </p:nvGrpSpPr>
      <p:grpSpPr>
        <a:xfrm xmlns:a="http://schemas.openxmlformats.org/drawingml/2006/main"/>
      </p:grpSpPr>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0b27017568164bcb"/>
          <a:srcRect xmlns:a="http://schemas.openxmlformats.org/drawingml/2006/main" l="14815" t="0" r="14815" b="0"/>
          <a:stretch xmlns:a="http://schemas.openxmlformats.org/drawingml/2006/main">
            <a:fillRect l="0" t="0" r="0" b="0"/>
          </a:stretch>
        </p:blipFill>
        <p:spPr>
          <a:xfrm xmlns:a="http://schemas.openxmlformats.org/drawingml/2006/main">
            <a:off x="0" y="0"/>
            <a:ext cx="7239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3475D48-EEA3-4F2B-B2E4-8B327F8E922A}"/>
              </a:ext>
            </a:extLst>
          </p:cNvPr>
          <p:cNvSpPr>
            <a:spLocks xmlns:a="http://schemas.openxmlformats.org/drawingml/2006/main" noGrp="1"/>
          </p:cNvSpPr>
          <p:nvPr/>
        </p:nvSpPr>
        <p:spPr>
          <a:xfrm xmlns:a="http://schemas.openxmlformats.org/drawingml/2006/main">
            <a:off x="0" y="0"/>
            <a:ext cx="7239000" cy="742950"/>
          </a:xfrm>
          <a:prstGeom xmlns:a="http://schemas.openxmlformats.org/drawingml/2006/main" prst="rect">
            <a:avLst/>
          </a:prstGeom>
          <a:solidFill xmlns:a="http://schemas.openxmlformats.org/drawingml/2006/main">
            <a:srgbClr val="1531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C56B12A-24B4-4587-83BE-B62B030109C8}"/>
              </a:ext>
            </a:extLst>
          </p:cNvPr>
          <p:cNvSpPr>
            <a:spLocks xmlns:a="http://schemas.openxmlformats.org/drawingml/2006/main" noGrp="1"/>
          </p:cNvSpPr>
          <p:nvPr/>
        </p:nvSpPr>
        <p:spPr>
          <a:xfrm xmlns:a="http://schemas.openxmlformats.org/drawingml/2006/main">
            <a:off x="419100" y="228600"/>
            <a:ext cx="800100" cy="266700"/>
          </a:xfrm>
          <a:prstGeom xmlns:a="http://schemas.openxmlformats.org/drawingml/2006/main" prst="roundRect">
            <a:avLst>
              <a:gd name="adj" fmla="val 50000"/>
            </a:avLst>
          </a:prstGeom>
          <a:solidFill xmlns:a="http://schemas.openxmlformats.org/drawingml/2006/main">
            <a:srgbClr val="E4775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NOW</a:t>
            </a:r>
          </a:p>
        </p:txBody>
      </p:sp>
      <p:sp>
        <p:nvSpPr>
          <p:cNvPr id="4" name="">
            <a:extLst xmlns:a="http://schemas.openxmlformats.org/drawingml/2006/main">
              <a:ext uri="{FF2B5EF4-FFF2-40B4-BE49-F238E27FC236}">
                <a16:creationId xmlns:a16="http://schemas.microsoft.com/office/drawing/2014/main" id="{D32C4EC4-3B11-4DAE-A439-1D34567B1E4C}"/>
              </a:ext>
            </a:extLst>
          </p:cNvPr>
          <p:cNvSpPr>
            <a:spLocks xmlns:a="http://schemas.openxmlformats.org/drawingml/2006/main" noGrp="1"/>
          </p:cNvSpPr>
          <p:nvPr/>
        </p:nvSpPr>
        <p:spPr>
          <a:xfrm xmlns:a="http://schemas.openxmlformats.org/drawingml/2006/main">
            <a:off x="7620000" y="552450"/>
            <a:ext cx="4000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6000"/>
              </a:lnSpc>
              <a:buNone/>
              <a:defRPr sz="3000" b="1" i="0">
                <a:solidFill>
                  <a:srgbClr val="FFFFFF"/>
                </a:solidFill>
                <a:latin typeface="DejaVu Sans"/>
                <a:ea typeface="DejaVu Sans"/>
                <a:cs typeface="DejaVu Sans"/>
              </a:defRPr>
            </a:pPr>
            <a:r>
              <a:rPr sz="3000" b="1" i="0">
                <a:solidFill>
                  <a:srgbClr val="FFFFFF"/>
                </a:solidFill>
                <a:latin typeface="DejaVu Sans"/>
                <a:ea typeface="DejaVu Sans"/>
                <a:cs typeface="DejaVu Sans"/>
              </a:rPr>
              <a:t>Ordinary office,</a:t>
            </a:r>
          </a:p>
          <a:p xmlns:a="http://schemas.openxmlformats.org/drawingml/2006/main">
            <a:pPr algn="l">
              <a:lnSpc>
                <a:spcPct val="96000"/>
              </a:lnSpc>
              <a:buNone/>
              <a:defRPr sz="3000" b="1" i="0">
                <a:solidFill>
                  <a:srgbClr val="FFFFFF"/>
                </a:solidFill>
                <a:latin typeface="DejaVu Sans"/>
                <a:ea typeface="DejaVu Sans"/>
                <a:cs typeface="DejaVu Sans"/>
              </a:defRPr>
            </a:pPr>
            <a:r>
              <a:rPr sz="3000" b="1" i="0">
                <a:solidFill>
                  <a:srgbClr val="FFFFFF"/>
                </a:solidFill>
                <a:latin typeface="DejaVu Sans"/>
                <a:ea typeface="DejaVu Sans"/>
                <a:cs typeface="DejaVu Sans"/>
              </a:rPr>
              <a:t>conflicting purposes</a:t>
            </a:r>
          </a:p>
        </p:txBody>
      </p:sp>
      <p:sp>
        <p:nvSpPr>
          <p:cNvPr id="5" name="">
            <a:extLst xmlns:a="http://schemas.openxmlformats.org/drawingml/2006/main">
              <a:ext uri="{FF2B5EF4-FFF2-40B4-BE49-F238E27FC236}">
                <a16:creationId xmlns:a16="http://schemas.microsoft.com/office/drawing/2014/main" id="{C9638FF6-8F78-4066-A0A9-A97E4C68D01D}"/>
              </a:ext>
            </a:extLst>
          </p:cNvPr>
          <p:cNvSpPr>
            <a:spLocks xmlns:a="http://schemas.openxmlformats.org/drawingml/2006/main" noGrp="1"/>
          </p:cNvSpPr>
          <p:nvPr/>
        </p:nvSpPr>
        <p:spPr>
          <a:xfrm xmlns:a="http://schemas.openxmlformats.org/drawingml/2006/main">
            <a:off x="7620000" y="1809750"/>
            <a:ext cx="342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F2C14E"/>
                </a:solidFill>
                <a:latin typeface="DejaVu Sans"/>
                <a:ea typeface="DejaVu Sans"/>
                <a:cs typeface="DejaVu Sans"/>
              </a:defRPr>
            </a:pPr>
            <a:r>
              <a:rPr sz="1500" b="1" i="0">
                <a:solidFill>
                  <a:srgbClr val="F2C14E"/>
                </a:solidFill>
                <a:latin typeface="DejaVu Sans"/>
                <a:ea typeface="DejaVu Sans"/>
                <a:cs typeface="DejaVu Sans"/>
              </a:rPr>
              <a:t>What people see</a:t>
            </a:r>
          </a:p>
        </p:txBody>
      </p:sp>
      <p:sp>
        <p:nvSpPr>
          <p:cNvPr id="6" name="">
            <a:extLst xmlns:a="http://schemas.openxmlformats.org/drawingml/2006/main">
              <a:ext uri="{FF2B5EF4-FFF2-40B4-BE49-F238E27FC236}">
                <a16:creationId xmlns:a16="http://schemas.microsoft.com/office/drawing/2014/main" id="{890BF89F-393E-47DD-94F2-C77D7D221397}"/>
              </a:ext>
            </a:extLst>
          </p:cNvPr>
          <p:cNvSpPr>
            <a:spLocks xmlns:a="http://schemas.openxmlformats.org/drawingml/2006/main" noGrp="1"/>
          </p:cNvSpPr>
          <p:nvPr/>
        </p:nvSpPr>
        <p:spPr>
          <a:xfrm xmlns:a="http://schemas.openxmlformats.org/drawingml/2006/main">
            <a:off x="7639050" y="2257425"/>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ABECD9F-EE4C-4981-A401-C56EA985BB39}"/>
              </a:ext>
            </a:extLst>
          </p:cNvPr>
          <p:cNvSpPr>
            <a:spLocks xmlns:a="http://schemas.openxmlformats.org/drawingml/2006/main" noGrp="1"/>
          </p:cNvSpPr>
          <p:nvPr/>
        </p:nvSpPr>
        <p:spPr>
          <a:xfrm xmlns:a="http://schemas.openxmlformats.org/drawingml/2006/main">
            <a:off x="7829550" y="2181225"/>
            <a:ext cx="3476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Open-plan desks and computer screens</a:t>
            </a:r>
          </a:p>
        </p:txBody>
      </p:sp>
      <p:sp>
        <p:nvSpPr>
          <p:cNvPr id="8" name="">
            <a:extLst xmlns:a="http://schemas.openxmlformats.org/drawingml/2006/main">
              <a:ext uri="{FF2B5EF4-FFF2-40B4-BE49-F238E27FC236}">
                <a16:creationId xmlns:a16="http://schemas.microsoft.com/office/drawing/2014/main" id="{24B6EF60-BD5C-4D9A-8027-4C8A175A7383}"/>
              </a:ext>
            </a:extLst>
          </p:cNvPr>
          <p:cNvSpPr>
            <a:spLocks xmlns:a="http://schemas.openxmlformats.org/drawingml/2006/main" noGrp="1"/>
          </p:cNvSpPr>
          <p:nvPr/>
        </p:nvSpPr>
        <p:spPr>
          <a:xfrm xmlns:a="http://schemas.openxmlformats.org/drawingml/2006/main">
            <a:off x="7639050" y="274320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A9427E2-5C28-4D14-8A24-44B3B440D827}"/>
              </a:ext>
            </a:extLst>
          </p:cNvPr>
          <p:cNvSpPr>
            <a:spLocks xmlns:a="http://schemas.openxmlformats.org/drawingml/2006/main" noGrp="1"/>
          </p:cNvSpPr>
          <p:nvPr/>
        </p:nvSpPr>
        <p:spPr>
          <a:xfrm xmlns:a="http://schemas.openxmlformats.org/drawingml/2006/main">
            <a:off x="7829550" y="2667000"/>
            <a:ext cx="3476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Appointment-led conversations</a:t>
            </a:r>
          </a:p>
        </p:txBody>
      </p:sp>
      <p:sp>
        <p:nvSpPr>
          <p:cNvPr id="10" name="">
            <a:extLst xmlns:a="http://schemas.openxmlformats.org/drawingml/2006/main">
              <a:ext uri="{FF2B5EF4-FFF2-40B4-BE49-F238E27FC236}">
                <a16:creationId xmlns:a16="http://schemas.microsoft.com/office/drawing/2014/main" id="{4ABD3CA1-184C-4C1F-BDFB-9ACDFF3F0D71}"/>
              </a:ext>
            </a:extLst>
          </p:cNvPr>
          <p:cNvSpPr>
            <a:spLocks xmlns:a="http://schemas.openxmlformats.org/drawingml/2006/main" noGrp="1"/>
          </p:cNvSpPr>
          <p:nvPr/>
        </p:nvSpPr>
        <p:spPr>
          <a:xfrm xmlns:a="http://schemas.openxmlformats.org/drawingml/2006/main">
            <a:off x="7639050" y="316230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591B3A2-A3A1-43D0-9CE8-8F9283906B3C}"/>
              </a:ext>
            </a:extLst>
          </p:cNvPr>
          <p:cNvSpPr>
            <a:spLocks xmlns:a="http://schemas.openxmlformats.org/drawingml/2006/main" noGrp="1"/>
          </p:cNvSpPr>
          <p:nvPr/>
        </p:nvSpPr>
        <p:spPr>
          <a:xfrm xmlns:a="http://schemas.openxmlformats.org/drawingml/2006/main">
            <a:off x="7829550" y="3086100"/>
            <a:ext cx="34766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Career help beside benefit administration</a:t>
            </a:r>
          </a:p>
        </p:txBody>
      </p:sp>
      <p:sp>
        <p:nvSpPr>
          <p:cNvPr id="12" name="">
            <a:extLst xmlns:a="http://schemas.openxmlformats.org/drawingml/2006/main">
              <a:ext uri="{FF2B5EF4-FFF2-40B4-BE49-F238E27FC236}">
                <a16:creationId xmlns:a16="http://schemas.microsoft.com/office/drawing/2014/main" id="{32A8C20F-DFCD-46D9-B1CB-5DBA4EFFE162}"/>
              </a:ext>
            </a:extLst>
          </p:cNvPr>
          <p:cNvSpPr>
            <a:spLocks xmlns:a="http://schemas.openxmlformats.org/drawingml/2006/main" noGrp="1"/>
          </p:cNvSpPr>
          <p:nvPr/>
        </p:nvSpPr>
        <p:spPr>
          <a:xfrm xmlns:a="http://schemas.openxmlformats.org/drawingml/2006/main">
            <a:off x="7620000" y="3876675"/>
            <a:ext cx="3714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E4775C"/>
                </a:solidFill>
                <a:latin typeface="DejaVu Sans"/>
                <a:ea typeface="DejaVu Sans"/>
                <a:cs typeface="DejaVu Sans"/>
              </a:defRPr>
            </a:pPr>
            <a:r>
              <a:rPr sz="1500" b="1" i="0">
                <a:solidFill>
                  <a:srgbClr val="E4775C"/>
                </a:solidFill>
                <a:latin typeface="DejaVu Sans"/>
                <a:ea typeface="DejaVu Sans"/>
                <a:cs typeface="DejaVu Sans"/>
              </a:rPr>
              <a:t>What the operating model carries</a:t>
            </a:r>
          </a:p>
        </p:txBody>
      </p:sp>
      <p:sp>
        <p:nvSpPr>
          <p:cNvPr id="13" name="">
            <a:extLst xmlns:a="http://schemas.openxmlformats.org/drawingml/2006/main">
              <a:ext uri="{FF2B5EF4-FFF2-40B4-BE49-F238E27FC236}">
                <a16:creationId xmlns:a16="http://schemas.microsoft.com/office/drawing/2014/main" id="{C91C07BF-654D-430F-8B1D-676C5E15739C}"/>
              </a:ext>
            </a:extLst>
          </p:cNvPr>
          <p:cNvSpPr>
            <a:spLocks xmlns:a="http://schemas.openxmlformats.org/drawingml/2006/main" noGrp="1"/>
          </p:cNvSpPr>
          <p:nvPr/>
        </p:nvSpPr>
        <p:spPr>
          <a:xfrm xmlns:a="http://schemas.openxmlformats.org/drawingml/2006/main">
            <a:off x="7639050" y="4343400"/>
            <a:ext cx="85725" cy="85725"/>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79D5904-668E-48C7-95D9-FB7AF90F2C12}"/>
              </a:ext>
            </a:extLst>
          </p:cNvPr>
          <p:cNvSpPr>
            <a:spLocks xmlns:a="http://schemas.openxmlformats.org/drawingml/2006/main" noGrp="1"/>
          </p:cNvSpPr>
          <p:nvPr/>
        </p:nvSpPr>
        <p:spPr>
          <a:xfrm xmlns:a="http://schemas.openxmlformats.org/drawingml/2006/main">
            <a:off x="7829550" y="4267200"/>
            <a:ext cx="3524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Benefit processes and mandatory contact consume capacity</a:t>
            </a:r>
          </a:p>
        </p:txBody>
      </p:sp>
      <p:sp>
        <p:nvSpPr>
          <p:cNvPr id="15" name="">
            <a:extLst xmlns:a="http://schemas.openxmlformats.org/drawingml/2006/main">
              <a:ext uri="{FF2B5EF4-FFF2-40B4-BE49-F238E27FC236}">
                <a16:creationId xmlns:a16="http://schemas.microsoft.com/office/drawing/2014/main" id="{09BF42B5-BDDA-40F7-84AC-5212C011475E}"/>
              </a:ext>
            </a:extLst>
          </p:cNvPr>
          <p:cNvSpPr>
            <a:spLocks xmlns:a="http://schemas.openxmlformats.org/drawingml/2006/main" noGrp="1"/>
          </p:cNvSpPr>
          <p:nvPr/>
        </p:nvSpPr>
        <p:spPr>
          <a:xfrm xmlns:a="http://schemas.openxmlformats.org/drawingml/2006/main">
            <a:off x="7639050" y="4933950"/>
            <a:ext cx="85725" cy="85725"/>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537C86D-1CC8-4563-8D40-386E438F8D75}"/>
              </a:ext>
            </a:extLst>
          </p:cNvPr>
          <p:cNvSpPr>
            <a:spLocks xmlns:a="http://schemas.openxmlformats.org/drawingml/2006/main" noGrp="1"/>
          </p:cNvSpPr>
          <p:nvPr/>
        </p:nvSpPr>
        <p:spPr>
          <a:xfrm xmlns:a="http://schemas.openxmlformats.org/drawingml/2006/main">
            <a:off x="7829550" y="4857750"/>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Personal support reaches people unevenly</a:t>
            </a:r>
          </a:p>
        </p:txBody>
      </p:sp>
      <p:sp>
        <p:nvSpPr>
          <p:cNvPr id="17" name="">
            <a:extLst xmlns:a="http://schemas.openxmlformats.org/drawingml/2006/main">
              <a:ext uri="{FF2B5EF4-FFF2-40B4-BE49-F238E27FC236}">
                <a16:creationId xmlns:a16="http://schemas.microsoft.com/office/drawing/2014/main" id="{1030FA6C-BC03-46CA-87D4-CDB7B85E9A73}"/>
              </a:ext>
            </a:extLst>
          </p:cNvPr>
          <p:cNvSpPr>
            <a:spLocks xmlns:a="http://schemas.openxmlformats.org/drawingml/2006/main" noGrp="1"/>
          </p:cNvSpPr>
          <p:nvPr/>
        </p:nvSpPr>
        <p:spPr>
          <a:xfrm xmlns:a="http://schemas.openxmlformats.org/drawingml/2006/main">
            <a:off x="7639050" y="5438775"/>
            <a:ext cx="85725" cy="85725"/>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2FB8303-BA98-4708-81C3-1E9D43A35596}"/>
              </a:ext>
            </a:extLst>
          </p:cNvPr>
          <p:cNvSpPr>
            <a:spLocks xmlns:a="http://schemas.openxmlformats.org/drawingml/2006/main" noGrp="1"/>
          </p:cNvSpPr>
          <p:nvPr/>
        </p:nvSpPr>
        <p:spPr>
          <a:xfrm xmlns:a="http://schemas.openxmlformats.org/drawingml/2006/main">
            <a:off x="7829550" y="5362575"/>
            <a:ext cx="3524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FFFFFF"/>
                </a:solidFill>
                <a:latin typeface="DejaVu Sans"/>
                <a:ea typeface="DejaVu Sans"/>
                <a:cs typeface="DejaVu Sans"/>
              </a:defRPr>
            </a:pPr>
            <a:r>
              <a:rPr sz="1425" b="0" i="0">
                <a:solidFill>
                  <a:srgbClr val="FFFFFF"/>
                </a:solidFill>
                <a:latin typeface="DejaVu Sans"/>
                <a:ea typeface="DejaVu Sans"/>
                <a:cs typeface="DejaVu Sans"/>
              </a:rPr>
              <a:t>Conditionality remains inside the reform path</a:t>
            </a:r>
          </a:p>
        </p:txBody>
      </p:sp>
      <p:sp>
        <p:nvSpPr>
          <p:cNvPr id="19" name="">
            <a:extLst xmlns:a="http://schemas.openxmlformats.org/drawingml/2006/main">
              <a:ext uri="{FF2B5EF4-FFF2-40B4-BE49-F238E27FC236}">
                <a16:creationId xmlns:a16="http://schemas.microsoft.com/office/drawing/2014/main" id="{40F52ACB-4A6F-49AE-8A26-5B6B5A473605}"/>
              </a:ext>
            </a:extLst>
          </p:cNvPr>
          <p:cNvSpPr>
            <a:spLocks xmlns:a="http://schemas.openxmlformats.org/drawingml/2006/main" noGrp="1"/>
          </p:cNvSpPr>
          <p:nvPr/>
        </p:nvSpPr>
        <p:spPr>
          <a:xfrm xmlns:a="http://schemas.openxmlformats.org/drawingml/2006/main">
            <a:off x="266700" y="6419850"/>
            <a:ext cx="2857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FFFFFF"/>
                </a:solidFill>
                <a:latin typeface="DejaVu Sans"/>
                <a:ea typeface="DejaVu Sans"/>
                <a:cs typeface="DejaVu Sans"/>
              </a:defRPr>
            </a:pPr>
            <a:r>
              <a:rPr sz="900" b="0" i="0">
                <a:solidFill>
                  <a:srgbClr val="FFFFFF"/>
                </a:solidFill>
                <a:latin typeface="DejaVu Sans"/>
                <a:ea typeface="DejaVu Sans"/>
                <a:cs typeface="DejaVu Sans"/>
              </a:rPr>
              <a:t>Concept illustration, not a photograph</a:t>
            </a:r>
          </a:p>
        </p:txBody>
      </p:sp>
      <p:sp>
        <p:nvSpPr>
          <p:cNvPr id="20" name="">
            <a:extLst xmlns:a="http://schemas.openxmlformats.org/drawingml/2006/main">
              <a:ext uri="{FF2B5EF4-FFF2-40B4-BE49-F238E27FC236}">
                <a16:creationId xmlns:a16="http://schemas.microsoft.com/office/drawing/2014/main" id="{B2603FA4-F471-4DF1-B918-B18146EE4E56}"/>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FFFFFF"/>
                </a:solidFill>
                <a:latin typeface="DejaVu Sans"/>
                <a:ea typeface="DejaVu Sans"/>
                <a:cs typeface="DejaVu Sans"/>
              </a:defRPr>
            </a:pPr>
            <a:r>
              <a:rPr sz="975" b="1" i="0">
                <a:solidFill>
                  <a:srgbClr val="FFFFFF"/>
                </a:solidFill>
                <a:latin typeface="DejaVu Sans"/>
                <a:ea typeface="DejaVu Sans"/>
                <a:cs typeface="DejaVu Sans"/>
              </a:rPr>
              <a:t>4</a:t>
            </a:r>
          </a:p>
        </p:txBody>
      </p:sp>
    </p:spTree>
    <p:extLst>
      <p:ext uri="{BB962C8B-B14F-4D97-AF65-F5344CB8AC3E}">
        <p14:creationId xmlns:p14="http://schemas.microsoft.com/office/powerpoint/2010/main" val="151164009"/>
      </p:ext>
    </p:extLst>
  </p:cSld>
</p:sld>
</file>

<file path=ppt/slides/slide5.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B4637FC-BF09-4096-8A16-05F10453130A}"/>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B94B4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27782C4-E763-4BB4-90E7-C427F42F376A}"/>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B94B4B"/>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PSYCHOLOGY</a:t>
            </a:r>
          </a:p>
        </p:txBody>
      </p:sp>
      <p:sp>
        <p:nvSpPr>
          <p:cNvPr id="3" name="">
            <a:extLst xmlns:a="http://schemas.openxmlformats.org/drawingml/2006/main">
              <a:ext uri="{FF2B5EF4-FFF2-40B4-BE49-F238E27FC236}">
                <a16:creationId xmlns:a16="http://schemas.microsoft.com/office/drawing/2014/main" id="{08E75D9A-7F18-41AF-919F-234B566A47AE}"/>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Fear narrows what an institution can notice</a:t>
            </a:r>
          </a:p>
        </p:txBody>
      </p:sp>
      <p:sp>
        <p:nvSpPr>
          <p:cNvPr id="4" name="">
            <a:extLst xmlns:a="http://schemas.openxmlformats.org/drawingml/2006/main">
              <a:ext uri="{FF2B5EF4-FFF2-40B4-BE49-F238E27FC236}">
                <a16:creationId xmlns:a16="http://schemas.microsoft.com/office/drawing/2014/main" id="{2E084F2E-85DC-4CB1-B59E-C9BA1769672F}"/>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Threat can be real without every defensive response being useful.</a:t>
            </a:r>
          </a:p>
        </p:txBody>
      </p:sp>
      <p:sp>
        <p:nvSpPr>
          <p:cNvPr id="5" name="">
            <a:extLst xmlns:a="http://schemas.openxmlformats.org/drawingml/2006/main">
              <a:ext uri="{FF2B5EF4-FFF2-40B4-BE49-F238E27FC236}">
                <a16:creationId xmlns:a16="http://schemas.microsoft.com/office/drawing/2014/main" id="{2BB31707-ACCD-4481-8487-06FDB5A09AC7}"/>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F4FFC36F-93A4-4AA8-B262-52FDA31425D1}"/>
              </a:ext>
            </a:extLst>
          </p:cNvPr>
          <p:cNvSpPr>
            <a:spLocks xmlns:a="http://schemas.openxmlformats.org/drawingml/2006/main" noGrp="1"/>
          </p:cNvSpPr>
          <p:nvPr/>
        </p:nvSpPr>
        <p:spPr>
          <a:xfrm xmlns:a="http://schemas.openxmlformats.org/drawingml/2006/main">
            <a:off x="619125" y="2095500"/>
            <a:ext cx="2381250" cy="2800350"/>
          </a:xfrm>
          <a:prstGeom xmlns:a="http://schemas.openxmlformats.org/drawingml/2006/main" prst="roundRect">
            <a:avLst>
              <a:gd name="adj" fmla="val 8000"/>
            </a:avLst>
          </a:prstGeom>
          <a:solidFill xmlns:a="http://schemas.openxmlformats.org/drawingml/2006/main">
            <a:srgbClr val="F8DFD6"/>
          </a:solidFill>
          <a:ln xmlns:a="http://schemas.openxmlformats.org/drawingml/2006/main" w="9525">
            <a:solidFill>
              <a:srgbClr val="F8DFD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7" name="">
            <a:extLst xmlns:a="http://schemas.openxmlformats.org/drawingml/2006/main">
              <a:ext uri="{FF2B5EF4-FFF2-40B4-BE49-F238E27FC236}">
                <a16:creationId xmlns:a16="http://schemas.microsoft.com/office/drawing/2014/main" id="{D4C2402A-74D2-4103-9335-E1B999DBFC93}"/>
              </a:ext>
            </a:extLst>
          </p:cNvPr>
          <p:cNvSpPr>
            <a:spLocks xmlns:a="http://schemas.openxmlformats.org/drawingml/2006/main" noGrp="1"/>
          </p:cNvSpPr>
          <p:nvPr/>
        </p:nvSpPr>
        <p:spPr>
          <a:xfrm xmlns:a="http://schemas.openxmlformats.org/drawingml/2006/main">
            <a:off x="790575" y="2247900"/>
            <a:ext cx="2038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1  Sources of threat</a:t>
            </a:r>
          </a:p>
        </p:txBody>
      </p:sp>
      <p:sp>
        <p:nvSpPr>
          <p:cNvPr id="8" name="">
            <a:extLst xmlns:a="http://schemas.openxmlformats.org/drawingml/2006/main">
              <a:ext uri="{FF2B5EF4-FFF2-40B4-BE49-F238E27FC236}">
                <a16:creationId xmlns:a16="http://schemas.microsoft.com/office/drawing/2014/main" id="{81FE318D-63AE-4644-8F78-9E0394A40BDC}"/>
              </a:ext>
            </a:extLst>
          </p:cNvPr>
          <p:cNvSpPr>
            <a:spLocks xmlns:a="http://schemas.openxmlformats.org/drawingml/2006/main" noGrp="1"/>
          </p:cNvSpPr>
          <p:nvPr/>
        </p:nvSpPr>
        <p:spPr>
          <a:xfrm xmlns:a="http://schemas.openxmlformats.org/drawingml/2006/main">
            <a:off x="790575" y="2838450"/>
            <a:ext cx="203835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Fraud narratives</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Fiscal pressure</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Political blame</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Error and safeguarding risk</a:t>
            </a:r>
          </a:p>
        </p:txBody>
      </p:sp>
      <p:sp>
        <p:nvSpPr>
          <p:cNvPr id="9" name="">
            <a:extLst xmlns:a="http://schemas.openxmlformats.org/drawingml/2006/main">
              <a:ext uri="{FF2B5EF4-FFF2-40B4-BE49-F238E27FC236}">
                <a16:creationId xmlns:a16="http://schemas.microsoft.com/office/drawing/2014/main" id="{97ADC340-45F3-4799-B90C-D997B6E28646}"/>
              </a:ext>
            </a:extLst>
          </p:cNvPr>
          <p:cNvSpPr>
            <a:spLocks xmlns:a="http://schemas.openxmlformats.org/drawingml/2006/main" noGrp="1"/>
          </p:cNvSpPr>
          <p:nvPr/>
        </p:nvSpPr>
        <p:spPr>
          <a:xfrm xmlns:a="http://schemas.openxmlformats.org/drawingml/2006/main">
            <a:off x="3076575" y="3276600"/>
            <a:ext cx="285750" cy="2667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1FD1CE1-4FAC-4A75-824E-8428698463FD}"/>
              </a:ext>
            </a:extLst>
          </p:cNvPr>
          <p:cNvSpPr>
            <a:spLocks xmlns:a="http://schemas.openxmlformats.org/drawingml/2006/main" noGrp="1"/>
          </p:cNvSpPr>
          <p:nvPr/>
        </p:nvSpPr>
        <p:spPr>
          <a:xfrm xmlns:a="http://schemas.openxmlformats.org/drawingml/2006/main">
            <a:off x="3429000" y="2095500"/>
            <a:ext cx="2381250" cy="2800350"/>
          </a:xfrm>
          <a:prstGeom xmlns:a="http://schemas.openxmlformats.org/drawingml/2006/main" prst="roundRect">
            <a:avLst>
              <a:gd name="adj" fmla="val 8000"/>
            </a:avLst>
          </a:prstGeom>
          <a:solidFill xmlns:a="http://schemas.openxmlformats.org/drawingml/2006/main">
            <a:srgbClr val="FAEDBF"/>
          </a:solidFill>
          <a:ln xmlns:a="http://schemas.openxmlformats.org/drawingml/2006/main" w="9525">
            <a:solidFill>
              <a:srgbClr val="FAEDBF"/>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1" name="">
            <a:extLst xmlns:a="http://schemas.openxmlformats.org/drawingml/2006/main">
              <a:ext uri="{FF2B5EF4-FFF2-40B4-BE49-F238E27FC236}">
                <a16:creationId xmlns:a16="http://schemas.microsoft.com/office/drawing/2014/main" id="{24AD9A5D-5FB6-47C7-8642-BE62EA2D1B32}"/>
              </a:ext>
            </a:extLst>
          </p:cNvPr>
          <p:cNvSpPr>
            <a:spLocks xmlns:a="http://schemas.openxmlformats.org/drawingml/2006/main" noGrp="1"/>
          </p:cNvSpPr>
          <p:nvPr/>
        </p:nvSpPr>
        <p:spPr>
          <a:xfrm xmlns:a="http://schemas.openxmlformats.org/drawingml/2006/main">
            <a:off x="3600450" y="2247900"/>
            <a:ext cx="2038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2  System response</a:t>
            </a:r>
          </a:p>
        </p:txBody>
      </p:sp>
      <p:sp>
        <p:nvSpPr>
          <p:cNvPr id="12" name="">
            <a:extLst xmlns:a="http://schemas.openxmlformats.org/drawingml/2006/main">
              <a:ext uri="{FF2B5EF4-FFF2-40B4-BE49-F238E27FC236}">
                <a16:creationId xmlns:a16="http://schemas.microsoft.com/office/drawing/2014/main" id="{DEB4FE3F-C077-4924-AC87-D22FF0E7BF61}"/>
              </a:ext>
            </a:extLst>
          </p:cNvPr>
          <p:cNvSpPr>
            <a:spLocks xmlns:a="http://schemas.openxmlformats.org/drawingml/2006/main" noGrp="1"/>
          </p:cNvSpPr>
          <p:nvPr/>
        </p:nvSpPr>
        <p:spPr>
          <a:xfrm xmlns:a="http://schemas.openxmlformats.org/drawingml/2006/main">
            <a:off x="3600450" y="2838450"/>
            <a:ext cx="203835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Narrower discretion</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More verification</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Shorter conversations</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Defensive records</a:t>
            </a:r>
          </a:p>
        </p:txBody>
      </p:sp>
      <p:sp>
        <p:nvSpPr>
          <p:cNvPr id="13" name="">
            <a:extLst xmlns:a="http://schemas.openxmlformats.org/drawingml/2006/main">
              <a:ext uri="{FF2B5EF4-FFF2-40B4-BE49-F238E27FC236}">
                <a16:creationId xmlns:a16="http://schemas.microsoft.com/office/drawing/2014/main" id="{31CBCAF4-3275-4DC1-871C-A5F0C876ABFC}"/>
              </a:ext>
            </a:extLst>
          </p:cNvPr>
          <p:cNvSpPr>
            <a:spLocks xmlns:a="http://schemas.openxmlformats.org/drawingml/2006/main" noGrp="1"/>
          </p:cNvSpPr>
          <p:nvPr/>
        </p:nvSpPr>
        <p:spPr>
          <a:xfrm xmlns:a="http://schemas.openxmlformats.org/drawingml/2006/main">
            <a:off x="5886450" y="3276600"/>
            <a:ext cx="285750" cy="2667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671F7E6-AADD-4F77-97BC-4291695CC0F5}"/>
              </a:ext>
            </a:extLst>
          </p:cNvPr>
          <p:cNvSpPr>
            <a:spLocks xmlns:a="http://schemas.openxmlformats.org/drawingml/2006/main" noGrp="1"/>
          </p:cNvSpPr>
          <p:nvPr/>
        </p:nvSpPr>
        <p:spPr>
          <a:xfrm xmlns:a="http://schemas.openxmlformats.org/drawingml/2006/main">
            <a:off x="6238875" y="2095500"/>
            <a:ext cx="2381250" cy="2800350"/>
          </a:xfrm>
          <a:prstGeom xmlns:a="http://schemas.openxmlformats.org/drawingml/2006/main" prst="roundRect">
            <a:avLst>
              <a:gd name="adj" fmla="val 8000"/>
            </a:avLst>
          </a:prstGeom>
          <a:solidFill xmlns:a="http://schemas.openxmlformats.org/drawingml/2006/main">
            <a:srgbClr val="E8E3F0"/>
          </a:solidFill>
          <a:ln xmlns:a="http://schemas.openxmlformats.org/drawingml/2006/main" w="9525">
            <a:solidFill>
              <a:srgbClr val="E8E3F0"/>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5" name="">
            <a:extLst xmlns:a="http://schemas.openxmlformats.org/drawingml/2006/main">
              <a:ext uri="{FF2B5EF4-FFF2-40B4-BE49-F238E27FC236}">
                <a16:creationId xmlns:a16="http://schemas.microsoft.com/office/drawing/2014/main" id="{E0F93D48-F393-4980-B3CF-1064CAD43444}"/>
              </a:ext>
            </a:extLst>
          </p:cNvPr>
          <p:cNvSpPr>
            <a:spLocks xmlns:a="http://schemas.openxmlformats.org/drawingml/2006/main" noGrp="1"/>
          </p:cNvSpPr>
          <p:nvPr/>
        </p:nvSpPr>
        <p:spPr>
          <a:xfrm xmlns:a="http://schemas.openxmlformats.org/drawingml/2006/main">
            <a:off x="6410325" y="2247900"/>
            <a:ext cx="2038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3  Human response</a:t>
            </a:r>
          </a:p>
        </p:txBody>
      </p:sp>
      <p:sp>
        <p:nvSpPr>
          <p:cNvPr id="16" name="">
            <a:extLst xmlns:a="http://schemas.openxmlformats.org/drawingml/2006/main">
              <a:ext uri="{FF2B5EF4-FFF2-40B4-BE49-F238E27FC236}">
                <a16:creationId xmlns:a16="http://schemas.microsoft.com/office/drawing/2014/main" id="{48DBD5B5-B446-4CE3-A78E-866E12B4889B}"/>
              </a:ext>
            </a:extLst>
          </p:cNvPr>
          <p:cNvSpPr>
            <a:spLocks xmlns:a="http://schemas.openxmlformats.org/drawingml/2006/main" noGrp="1"/>
          </p:cNvSpPr>
          <p:nvPr/>
        </p:nvSpPr>
        <p:spPr>
          <a:xfrm xmlns:a="http://schemas.openxmlformats.org/drawingml/2006/main">
            <a:off x="6410325" y="2838450"/>
            <a:ext cx="203835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Anxiety and vigilance</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Guarded disclosure</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Cognitive overload</a:t>
            </a:r>
          </a:p>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Missed contact</a:t>
            </a:r>
          </a:p>
        </p:txBody>
      </p:sp>
      <p:sp>
        <p:nvSpPr>
          <p:cNvPr id="17" name="">
            <a:extLst xmlns:a="http://schemas.openxmlformats.org/drawingml/2006/main">
              <a:ext uri="{FF2B5EF4-FFF2-40B4-BE49-F238E27FC236}">
                <a16:creationId xmlns:a16="http://schemas.microsoft.com/office/drawing/2014/main" id="{1A1F4A2E-4F09-47B4-AC9F-77046C817D19}"/>
              </a:ext>
            </a:extLst>
          </p:cNvPr>
          <p:cNvSpPr>
            <a:spLocks xmlns:a="http://schemas.openxmlformats.org/drawingml/2006/main" noGrp="1"/>
          </p:cNvSpPr>
          <p:nvPr/>
        </p:nvSpPr>
        <p:spPr>
          <a:xfrm xmlns:a="http://schemas.openxmlformats.org/drawingml/2006/main">
            <a:off x="8696325" y="3276600"/>
            <a:ext cx="285750" cy="2667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163BD21-6459-4911-B05C-60725AC992F2}"/>
              </a:ext>
            </a:extLst>
          </p:cNvPr>
          <p:cNvSpPr>
            <a:spLocks xmlns:a="http://schemas.openxmlformats.org/drawingml/2006/main" noGrp="1"/>
          </p:cNvSpPr>
          <p:nvPr/>
        </p:nvSpPr>
        <p:spPr>
          <a:xfrm xmlns:a="http://schemas.openxmlformats.org/drawingml/2006/main">
            <a:off x="9048750" y="2095500"/>
            <a:ext cx="2381250" cy="2800350"/>
          </a:xfrm>
          <a:prstGeom xmlns:a="http://schemas.openxmlformats.org/drawingml/2006/main" prst="roundRect">
            <a:avLst>
              <a:gd name="adj" fmla="val 8000"/>
            </a:avLst>
          </a:prstGeom>
          <a:solidFill xmlns:a="http://schemas.openxmlformats.org/drawingml/2006/main">
            <a:srgbClr val="DDEAF5"/>
          </a:solidFill>
          <a:ln xmlns:a="http://schemas.openxmlformats.org/drawingml/2006/main" w="9525">
            <a:solidFill>
              <a:srgbClr val="DDEAF5"/>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9" name="">
            <a:extLst xmlns:a="http://schemas.openxmlformats.org/drawingml/2006/main">
              <a:ext uri="{FF2B5EF4-FFF2-40B4-BE49-F238E27FC236}">
                <a16:creationId xmlns:a16="http://schemas.microsoft.com/office/drawing/2014/main" id="{77DC865C-C7BC-4F19-B4EF-87295C95794B}"/>
              </a:ext>
            </a:extLst>
          </p:cNvPr>
          <p:cNvSpPr>
            <a:spLocks xmlns:a="http://schemas.openxmlformats.org/drawingml/2006/main" noGrp="1"/>
          </p:cNvSpPr>
          <p:nvPr/>
        </p:nvSpPr>
        <p:spPr>
          <a:xfrm xmlns:a="http://schemas.openxmlformats.org/drawingml/2006/main">
            <a:off x="9220200" y="2247900"/>
            <a:ext cx="2038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4  Misread feedback</a:t>
            </a:r>
          </a:p>
        </p:txBody>
      </p:sp>
      <p:sp>
        <p:nvSpPr>
          <p:cNvPr id="20" name="">
            <a:extLst xmlns:a="http://schemas.openxmlformats.org/drawingml/2006/main">
              <a:ext uri="{FF2B5EF4-FFF2-40B4-BE49-F238E27FC236}">
                <a16:creationId xmlns:a16="http://schemas.microsoft.com/office/drawing/2014/main" id="{F61CCE9E-11C8-4975-B82F-46228DFA682E}"/>
              </a:ext>
            </a:extLst>
          </p:cNvPr>
          <p:cNvSpPr>
            <a:spLocks xmlns:a="http://schemas.openxmlformats.org/drawingml/2006/main" noGrp="1"/>
          </p:cNvSpPr>
          <p:nvPr/>
        </p:nvSpPr>
        <p:spPr>
          <a:xfrm xmlns:a="http://schemas.openxmlformats.org/drawingml/2006/main">
            <a:off x="9220200" y="2838450"/>
            <a:ext cx="203835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Reduced capacity can appear to be refusal or non-cooperation.</a:t>
            </a:r>
          </a:p>
        </p:txBody>
      </p:sp>
      <p:sp>
        <p:nvSpPr>
          <p:cNvPr id="21" name="">
            <a:extLst xmlns:a="http://schemas.openxmlformats.org/drawingml/2006/main">
              <a:ext uri="{FF2B5EF4-FFF2-40B4-BE49-F238E27FC236}">
                <a16:creationId xmlns:a16="http://schemas.microsoft.com/office/drawing/2014/main" id="{1B228D0E-7A40-4010-840E-2C120B92C289}"/>
              </a:ext>
            </a:extLst>
          </p:cNvPr>
          <p:cNvSpPr>
            <a:spLocks xmlns:a="http://schemas.openxmlformats.org/drawingml/2006/main" noGrp="1"/>
          </p:cNvSpPr>
          <p:nvPr/>
        </p:nvSpPr>
        <p:spPr>
          <a:xfrm xmlns:a="http://schemas.openxmlformats.org/drawingml/2006/main">
            <a:off x="838200" y="5314950"/>
            <a:ext cx="10515600" cy="704850"/>
          </a:xfrm>
          <a:prstGeom xmlns:a="http://schemas.openxmlformats.org/drawingml/2006/main" prst="roundRect">
            <a:avLst>
              <a:gd name="adj" fmla="val 24324"/>
            </a:avLst>
          </a:prstGeom>
          <a:solidFill xmlns:a="http://schemas.openxmlformats.org/drawingml/2006/main">
            <a:srgbClr val="15314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35B9BC02-4F14-48E4-AFCF-5791AEE7A8D8}"/>
              </a:ext>
            </a:extLst>
          </p:cNvPr>
          <p:cNvSpPr>
            <a:spLocks xmlns:a="http://schemas.openxmlformats.org/drawingml/2006/main" noGrp="1"/>
          </p:cNvSpPr>
          <p:nvPr/>
        </p:nvSpPr>
        <p:spPr>
          <a:xfrm xmlns:a="http://schemas.openxmlformats.org/drawingml/2006/main">
            <a:off x="1162050" y="5476875"/>
            <a:ext cx="9867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75" b="1" i="0">
                <a:solidFill>
                  <a:srgbClr val="FFFFFF"/>
                </a:solidFill>
                <a:latin typeface="DejaVu Sans"/>
                <a:ea typeface="DejaVu Sans"/>
                <a:cs typeface="DejaVu Sans"/>
              </a:defRPr>
            </a:pPr>
            <a:r>
              <a:rPr sz="1575" b="1" i="0">
                <a:solidFill>
                  <a:srgbClr val="FFFFFF"/>
                </a:solidFill>
                <a:latin typeface="DejaVu Sans"/>
                <a:ea typeface="DejaVu Sans"/>
                <a:cs typeface="DejaVu Sans"/>
              </a:rPr>
              <a:t>Threat-rigidity is a mechanism, not an accusation: under pressure, organisations often centralise control and rely on familiar routines.</a:t>
            </a:r>
          </a:p>
        </p:txBody>
      </p:sp>
      <p:sp>
        <p:nvSpPr>
          <p:cNvPr id="23" name="">
            <a:extLst xmlns:a="http://schemas.openxmlformats.org/drawingml/2006/main">
              <a:ext uri="{FF2B5EF4-FFF2-40B4-BE49-F238E27FC236}">
                <a16:creationId xmlns:a16="http://schemas.microsoft.com/office/drawing/2014/main" id="{B4F64785-C183-476B-9275-965A2CB07690}"/>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Psychological lens: Staw, Sandelands &amp; Dutton (1981), threat-rigidity theory.</a:t>
            </a:r>
          </a:p>
        </p:txBody>
      </p:sp>
      <p:sp>
        <p:nvSpPr>
          <p:cNvPr id="24" name="">
            <a:extLst xmlns:a="http://schemas.openxmlformats.org/drawingml/2006/main">
              <a:ext uri="{FF2B5EF4-FFF2-40B4-BE49-F238E27FC236}">
                <a16:creationId xmlns:a16="http://schemas.microsoft.com/office/drawing/2014/main" id="{57E475D8-5B94-4378-943D-EC10A034A402}"/>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5</a:t>
            </a:r>
          </a:p>
        </p:txBody>
      </p:sp>
    </p:spTree>
    <p:extLst>
      <p:ext uri="{BB962C8B-B14F-4D97-AF65-F5344CB8AC3E}">
        <p14:creationId xmlns:p14="http://schemas.microsoft.com/office/powerpoint/2010/main" val="1882374726"/>
      </p:ext>
    </p:extLst>
  </p:cSld>
</p:sld>
</file>

<file path=ppt/slides/slide6.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FA6D13D4-3A0C-4FB2-BF45-9FA4A30098AE}"/>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6A5E8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38C403A-8681-4233-AABC-7565FAEBC629}"/>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PSYCHOLOGY</a:t>
            </a:r>
          </a:p>
        </p:txBody>
      </p:sp>
      <p:sp>
        <p:nvSpPr>
          <p:cNvPr id="3" name="">
            <a:extLst xmlns:a="http://schemas.openxmlformats.org/drawingml/2006/main">
              <a:ext uri="{FF2B5EF4-FFF2-40B4-BE49-F238E27FC236}">
                <a16:creationId xmlns:a16="http://schemas.microsoft.com/office/drawing/2014/main" id="{5030F2B8-117C-4AA3-BF77-7C33AA16DB46}"/>
              </a:ext>
            </a:extLst>
          </p:cNvPr>
          <p:cNvSpPr>
            <a:spLocks xmlns:a="http://schemas.openxmlformats.org/drawingml/2006/main" noGrp="1"/>
          </p:cNvSpPr>
          <p:nvPr/>
        </p:nvSpPr>
        <p:spPr>
          <a:xfrm xmlns:a="http://schemas.openxmlformats.org/drawingml/2006/main">
            <a:off x="571500" y="619125"/>
            <a:ext cx="108108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2850" b="1" i="0">
                <a:solidFill>
                  <a:srgbClr val="15314A"/>
                </a:solidFill>
                <a:latin typeface="DejaVu Sans"/>
                <a:ea typeface="DejaVu Sans"/>
                <a:cs typeface="DejaVu Sans"/>
              </a:defRPr>
            </a:pPr>
            <a:r>
              <a:rPr sz="2850" b="1" i="0">
                <a:solidFill>
                  <a:srgbClr val="15314A"/>
                </a:solidFill>
                <a:latin typeface="DejaVu Sans"/>
                <a:ea typeface="DejaVu Sans"/>
                <a:cs typeface="DejaVu Sans"/>
              </a:rPr>
              <a:t>Institutional ego protects roles, metrics and routines</a:t>
            </a:r>
          </a:p>
        </p:txBody>
      </p:sp>
      <p:sp>
        <p:nvSpPr>
          <p:cNvPr id="4" name="">
            <a:extLst xmlns:a="http://schemas.openxmlformats.org/drawingml/2006/main">
              <a:ext uri="{FF2B5EF4-FFF2-40B4-BE49-F238E27FC236}">
                <a16:creationId xmlns:a16="http://schemas.microsoft.com/office/drawing/2014/main" id="{D9673DCA-709F-4B69-8F7A-E639F4F4AD5C}"/>
              </a:ext>
            </a:extLst>
          </p:cNvPr>
          <p:cNvSpPr>
            <a:spLocks xmlns:a="http://schemas.openxmlformats.org/drawingml/2006/main" noGrp="1"/>
          </p:cNvSpPr>
          <p:nvPr/>
        </p:nvSpPr>
        <p:spPr>
          <a:xfrm xmlns:a="http://schemas.openxmlformats.org/drawingml/2006/main">
            <a:off x="571500" y="14382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Here, ego means ordinary organisational self-protection. It is not a Freudian concept.</a:t>
            </a:r>
          </a:p>
        </p:txBody>
      </p:sp>
      <p:sp>
        <p:nvSpPr>
          <p:cNvPr id="5" name="">
            <a:extLst xmlns:a="http://schemas.openxmlformats.org/drawingml/2006/main">
              <a:ext uri="{FF2B5EF4-FFF2-40B4-BE49-F238E27FC236}">
                <a16:creationId xmlns:a16="http://schemas.microsoft.com/office/drawing/2014/main" id="{08820F56-8363-4264-B2C7-1837CCFB4C2F}"/>
              </a:ext>
            </a:extLst>
          </p:cNvPr>
          <p:cNvSpPr>
            <a:spLocks xmlns:a="http://schemas.openxmlformats.org/drawingml/2006/main" noGrp="1"/>
          </p:cNvSpPr>
          <p:nvPr/>
        </p:nvSpPr>
        <p:spPr>
          <a:xfrm xmlns:a="http://schemas.openxmlformats.org/drawingml/2006/main">
            <a:off x="571500" y="18097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ADC758B0-C271-4B97-B2D5-6C9E6DDAD68A}"/>
              </a:ext>
            </a:extLst>
          </p:cNvPr>
          <p:cNvSpPr>
            <a:spLocks xmlns:a="http://schemas.openxmlformats.org/drawingml/2006/main" noGrp="1"/>
          </p:cNvSpPr>
          <p:nvPr/>
        </p:nvSpPr>
        <p:spPr>
          <a:xfrm xmlns:a="http://schemas.openxmlformats.org/drawingml/2006/main">
            <a:off x="4552950" y="2047875"/>
            <a:ext cx="3086100" cy="1352550"/>
          </a:xfrm>
          <a:prstGeom xmlns:a="http://schemas.openxmlformats.org/drawingml/2006/main" prst="roundRect">
            <a:avLst>
              <a:gd name="adj" fmla="val 50000"/>
            </a:avLst>
          </a:prstGeom>
          <a:solidFill xmlns:a="http://schemas.openxmlformats.org/drawingml/2006/main">
            <a:srgbClr val="15314A"/>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sp>
      <p:sp>
        <p:nvSpPr>
          <p:cNvPr id="7" name="">
            <a:extLst xmlns:a="http://schemas.openxmlformats.org/drawingml/2006/main">
              <a:ext uri="{FF2B5EF4-FFF2-40B4-BE49-F238E27FC236}">
                <a16:creationId xmlns:a16="http://schemas.microsoft.com/office/drawing/2014/main" id="{A342A520-E9E1-4AB3-A7D7-C75486EE808F}"/>
              </a:ext>
            </a:extLst>
          </p:cNvPr>
          <p:cNvSpPr>
            <a:spLocks xmlns:a="http://schemas.openxmlformats.org/drawingml/2006/main" noGrp="1"/>
          </p:cNvSpPr>
          <p:nvPr/>
        </p:nvSpPr>
        <p:spPr>
          <a:xfrm xmlns:a="http://schemas.openxmlformats.org/drawingml/2006/main">
            <a:off x="4914900" y="2352675"/>
            <a:ext cx="2362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98000"/>
              </a:lnSpc>
              <a:buNone/>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“We must defend</a:t>
            </a:r>
          </a:p>
          <a:p xmlns:a="http://schemas.openxmlformats.org/drawingml/2006/main">
            <a:pPr algn="ctr">
              <a:lnSpc>
                <a:spcPct val="98000"/>
              </a:lnSpc>
              <a:buNone/>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what proves our value”</a:t>
            </a:r>
          </a:p>
        </p:txBody>
      </p:sp>
      <p:sp>
        <p:nvSpPr>
          <p:cNvPr id="8" name="">
            <a:extLst xmlns:a="http://schemas.openxmlformats.org/drawingml/2006/main">
              <a:ext uri="{FF2B5EF4-FFF2-40B4-BE49-F238E27FC236}">
                <a16:creationId xmlns:a16="http://schemas.microsoft.com/office/drawing/2014/main" id="{53281A24-D47C-4227-A9DE-36ED5577DEF5}"/>
              </a:ext>
            </a:extLst>
          </p:cNvPr>
          <p:cNvSpPr>
            <a:spLocks xmlns:a="http://schemas.openxmlformats.org/drawingml/2006/main" noGrp="1"/>
          </p:cNvSpPr>
          <p:nvPr/>
        </p:nvSpPr>
        <p:spPr>
          <a:xfrm xmlns:a="http://schemas.openxmlformats.org/drawingml/2006/main">
            <a:off x="590550" y="1924050"/>
            <a:ext cx="2667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6A5E8E"/>
                </a:solidFill>
                <a:latin typeface="DejaVu Sans"/>
                <a:ea typeface="DejaVu Sans"/>
                <a:cs typeface="DejaVu Sans"/>
              </a:defRPr>
            </a:pPr>
            <a:r>
              <a:rPr sz="1350" b="1" i="0">
                <a:solidFill>
                  <a:srgbClr val="6A5E8E"/>
                </a:solidFill>
                <a:latin typeface="DejaVu Sans"/>
                <a:ea typeface="DejaVu Sans"/>
                <a:cs typeface="DejaVu Sans"/>
              </a:rPr>
              <a:t>Protective pattern</a:t>
            </a:r>
          </a:p>
        </p:txBody>
      </p:sp>
      <p:sp>
        <p:nvSpPr>
          <p:cNvPr id="9" name="">
            <a:extLst xmlns:a="http://schemas.openxmlformats.org/drawingml/2006/main">
              <a:ext uri="{FF2B5EF4-FFF2-40B4-BE49-F238E27FC236}">
                <a16:creationId xmlns:a16="http://schemas.microsoft.com/office/drawing/2014/main" id="{C6018B69-E0BE-4615-AD55-72B30949C6C7}"/>
              </a:ext>
            </a:extLst>
          </p:cNvPr>
          <p:cNvSpPr>
            <a:spLocks xmlns:a="http://schemas.openxmlformats.org/drawingml/2006/main" noGrp="1"/>
          </p:cNvSpPr>
          <p:nvPr/>
        </p:nvSpPr>
        <p:spPr>
          <a:xfrm xmlns:a="http://schemas.openxmlformats.org/drawingml/2006/main">
            <a:off x="8858250" y="19240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4E8A85"/>
                </a:solidFill>
                <a:latin typeface="DejaVu Sans"/>
                <a:ea typeface="DejaVu Sans"/>
                <a:cs typeface="DejaVu Sans"/>
              </a:defRPr>
            </a:pPr>
            <a:r>
              <a:rPr sz="1350" b="1" i="0">
                <a:solidFill>
                  <a:srgbClr val="4E8A85"/>
                </a:solidFill>
                <a:latin typeface="DejaVu Sans"/>
                <a:ea typeface="DejaVu Sans"/>
                <a:cs typeface="DejaVu Sans"/>
              </a:rPr>
              <a:t>Counter-condition</a:t>
            </a:r>
          </a:p>
        </p:txBody>
      </p:sp>
      <p:sp>
        <p:nvSpPr>
          <p:cNvPr id="10" name="">
            <a:extLst xmlns:a="http://schemas.openxmlformats.org/drawingml/2006/main">
              <a:ext uri="{FF2B5EF4-FFF2-40B4-BE49-F238E27FC236}">
                <a16:creationId xmlns:a16="http://schemas.microsoft.com/office/drawing/2014/main" id="{76B27884-AE61-4D2E-82CC-B7CEE68104F4}"/>
              </a:ext>
            </a:extLst>
          </p:cNvPr>
          <p:cNvSpPr>
            <a:spLocks xmlns:a="http://schemas.openxmlformats.org/drawingml/2006/main" noGrp="1"/>
          </p:cNvSpPr>
          <p:nvPr/>
        </p:nvSpPr>
        <p:spPr>
          <a:xfrm xmlns:a="http://schemas.openxmlformats.org/drawingml/2006/main">
            <a:off x="590550" y="363855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Identity defence</a:t>
            </a:r>
          </a:p>
        </p:txBody>
      </p:sp>
      <p:sp>
        <p:nvSpPr>
          <p:cNvPr id="11" name="">
            <a:extLst xmlns:a="http://schemas.openxmlformats.org/drawingml/2006/main">
              <a:ext uri="{FF2B5EF4-FFF2-40B4-BE49-F238E27FC236}">
                <a16:creationId xmlns:a16="http://schemas.microsoft.com/office/drawing/2014/main" id="{8B2D15A5-499E-424B-917E-3F10DFB1B079}"/>
              </a:ext>
            </a:extLst>
          </p:cNvPr>
          <p:cNvSpPr>
            <a:spLocks xmlns:a="http://schemas.openxmlformats.org/drawingml/2006/main" noGrp="1"/>
          </p:cNvSpPr>
          <p:nvPr/>
        </p:nvSpPr>
        <p:spPr>
          <a:xfrm xmlns:a="http://schemas.openxmlformats.org/drawingml/2006/main">
            <a:off x="2724150" y="361950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0" i="0">
                <a:solidFill>
                  <a:srgbClr val="5D6B76"/>
                </a:solidFill>
                <a:latin typeface="DejaVu Sans"/>
                <a:ea typeface="DejaVu Sans"/>
                <a:cs typeface="DejaVu Sans"/>
              </a:defRPr>
            </a:pPr>
            <a:r>
              <a:rPr sz="1350" b="0" i="0">
                <a:solidFill>
                  <a:srgbClr val="5D6B76"/>
                </a:solidFill>
                <a:latin typeface="DejaVu Sans"/>
                <a:ea typeface="DejaVu Sans"/>
                <a:cs typeface="DejaVu Sans"/>
              </a:rPr>
              <a:t>A service can confuse its current procedure with its public purpose.</a:t>
            </a:r>
          </a:p>
        </p:txBody>
      </p:sp>
      <p:sp>
        <p:nvSpPr>
          <p:cNvPr id="12" name="">
            <a:extLst xmlns:a="http://schemas.openxmlformats.org/drawingml/2006/main">
              <a:ext uri="{FF2B5EF4-FFF2-40B4-BE49-F238E27FC236}">
                <a16:creationId xmlns:a16="http://schemas.microsoft.com/office/drawing/2014/main" id="{A168346E-C240-4849-A18D-C5E93A9A2DCB}"/>
              </a:ext>
            </a:extLst>
          </p:cNvPr>
          <p:cNvSpPr>
            <a:spLocks xmlns:a="http://schemas.openxmlformats.org/drawingml/2006/main" noGrp="1"/>
          </p:cNvSpPr>
          <p:nvPr/>
        </p:nvSpPr>
        <p:spPr>
          <a:xfrm xmlns:a="http://schemas.openxmlformats.org/drawingml/2006/main">
            <a:off x="6858000" y="3800475"/>
            <a:ext cx="619125" cy="0"/>
          </a:xfrm>
          <a:prstGeom xmlns:a="http://schemas.openxmlformats.org/drawingml/2006/main" prst="line">
            <a:avLst/>
          </a:prstGeom>
          <a:noFill xmlns:a="http://schemas.openxmlformats.org/drawingml/2006/main"/>
          <a:ln xmlns:a="http://schemas.openxmlformats.org/drawingml/2006/main" w="19050">
            <a:solidFill>
              <a:srgbClr val="C5CBD0"/>
            </a:solidFill>
            <a:prstDash val="solid"/>
          </a:ln>
        </p:spPr>
      </p:sp>
      <p:sp>
        <p:nvSpPr>
          <p:cNvPr id="13" name="">
            <a:extLst xmlns:a="http://schemas.openxmlformats.org/drawingml/2006/main">
              <a:ext uri="{FF2B5EF4-FFF2-40B4-BE49-F238E27FC236}">
                <a16:creationId xmlns:a16="http://schemas.microsoft.com/office/drawing/2014/main" id="{83CA7475-894D-4C38-A43A-0978971578FD}"/>
              </a:ext>
            </a:extLst>
          </p:cNvPr>
          <p:cNvSpPr>
            <a:spLocks xmlns:a="http://schemas.openxmlformats.org/drawingml/2006/main" noGrp="1"/>
          </p:cNvSpPr>
          <p:nvPr/>
        </p:nvSpPr>
        <p:spPr>
          <a:xfrm xmlns:a="http://schemas.openxmlformats.org/drawingml/2006/main">
            <a:off x="7696200" y="3619500"/>
            <a:ext cx="3886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4E8A85"/>
                </a:solidFill>
                <a:latin typeface="DejaVu Sans"/>
                <a:ea typeface="DejaVu Sans"/>
                <a:cs typeface="DejaVu Sans"/>
              </a:defRPr>
            </a:pPr>
            <a:r>
              <a:rPr sz="1350" b="1" i="0">
                <a:solidFill>
                  <a:srgbClr val="4E8A85"/>
                </a:solidFill>
                <a:latin typeface="DejaVu Sans"/>
                <a:ea typeface="DejaVu Sans"/>
                <a:cs typeface="DejaVu Sans"/>
              </a:rPr>
              <a:t>Purpose reviews led with residents and frontline staff</a:t>
            </a:r>
          </a:p>
        </p:txBody>
      </p:sp>
      <p:sp>
        <p:nvSpPr>
          <p:cNvPr id="14" name="">
            <a:extLst xmlns:a="http://schemas.openxmlformats.org/drawingml/2006/main">
              <a:ext uri="{FF2B5EF4-FFF2-40B4-BE49-F238E27FC236}">
                <a16:creationId xmlns:a16="http://schemas.microsoft.com/office/drawing/2014/main" id="{E7EC5D1C-C772-404A-B32B-5857B1720BD0}"/>
              </a:ext>
            </a:extLst>
          </p:cNvPr>
          <p:cNvSpPr>
            <a:spLocks xmlns:a="http://schemas.openxmlformats.org/drawingml/2006/main" noGrp="1"/>
          </p:cNvSpPr>
          <p:nvPr/>
        </p:nvSpPr>
        <p:spPr>
          <a:xfrm xmlns:a="http://schemas.openxmlformats.org/drawingml/2006/main">
            <a:off x="590550" y="426720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Status protection</a:t>
            </a:r>
          </a:p>
        </p:txBody>
      </p:sp>
      <p:sp>
        <p:nvSpPr>
          <p:cNvPr id="15" name="">
            <a:extLst xmlns:a="http://schemas.openxmlformats.org/drawingml/2006/main">
              <a:ext uri="{FF2B5EF4-FFF2-40B4-BE49-F238E27FC236}">
                <a16:creationId xmlns:a16="http://schemas.microsoft.com/office/drawing/2014/main" id="{7CEF42A2-3982-4E20-B098-40007302BF08}"/>
              </a:ext>
            </a:extLst>
          </p:cNvPr>
          <p:cNvSpPr>
            <a:spLocks xmlns:a="http://schemas.openxmlformats.org/drawingml/2006/main" noGrp="1"/>
          </p:cNvSpPr>
          <p:nvPr/>
        </p:nvSpPr>
        <p:spPr>
          <a:xfrm xmlns:a="http://schemas.openxmlformats.org/drawingml/2006/main">
            <a:off x="2724150" y="424815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0" i="0">
                <a:solidFill>
                  <a:srgbClr val="5D6B76"/>
                </a:solidFill>
                <a:latin typeface="DejaVu Sans"/>
                <a:ea typeface="DejaVu Sans"/>
                <a:cs typeface="DejaVu Sans"/>
              </a:defRPr>
            </a:pPr>
            <a:r>
              <a:rPr sz="1350" b="0" i="0">
                <a:solidFill>
                  <a:srgbClr val="5D6B76"/>
                </a:solidFill>
                <a:latin typeface="DejaVu Sans"/>
                <a:ea typeface="DejaVu Sans"/>
                <a:cs typeface="DejaVu Sans"/>
              </a:rPr>
              <a:t>Roles or professional territory can become harder to question.</a:t>
            </a:r>
          </a:p>
        </p:txBody>
      </p:sp>
      <p:sp>
        <p:nvSpPr>
          <p:cNvPr id="16" name="">
            <a:extLst xmlns:a="http://schemas.openxmlformats.org/drawingml/2006/main">
              <a:ext uri="{FF2B5EF4-FFF2-40B4-BE49-F238E27FC236}">
                <a16:creationId xmlns:a16="http://schemas.microsoft.com/office/drawing/2014/main" id="{9F523226-8D5D-41DE-9748-89F0EDA31854}"/>
              </a:ext>
            </a:extLst>
          </p:cNvPr>
          <p:cNvSpPr>
            <a:spLocks xmlns:a="http://schemas.openxmlformats.org/drawingml/2006/main" noGrp="1"/>
          </p:cNvSpPr>
          <p:nvPr/>
        </p:nvSpPr>
        <p:spPr>
          <a:xfrm xmlns:a="http://schemas.openxmlformats.org/drawingml/2006/main">
            <a:off x="6858000" y="4429125"/>
            <a:ext cx="619125" cy="0"/>
          </a:xfrm>
          <a:prstGeom xmlns:a="http://schemas.openxmlformats.org/drawingml/2006/main" prst="line">
            <a:avLst/>
          </a:prstGeom>
          <a:noFill xmlns:a="http://schemas.openxmlformats.org/drawingml/2006/main"/>
          <a:ln xmlns:a="http://schemas.openxmlformats.org/drawingml/2006/main" w="19050">
            <a:solidFill>
              <a:srgbClr val="C5CBD0"/>
            </a:solidFill>
            <a:prstDash val="solid"/>
          </a:ln>
        </p:spPr>
      </p:sp>
      <p:sp>
        <p:nvSpPr>
          <p:cNvPr id="17" name="">
            <a:extLst xmlns:a="http://schemas.openxmlformats.org/drawingml/2006/main">
              <a:ext uri="{FF2B5EF4-FFF2-40B4-BE49-F238E27FC236}">
                <a16:creationId xmlns:a16="http://schemas.microsoft.com/office/drawing/2014/main" id="{208CA224-FB1F-4D44-B20A-61B277BA40CC}"/>
              </a:ext>
            </a:extLst>
          </p:cNvPr>
          <p:cNvSpPr>
            <a:spLocks xmlns:a="http://schemas.openxmlformats.org/drawingml/2006/main" noGrp="1"/>
          </p:cNvSpPr>
          <p:nvPr/>
        </p:nvSpPr>
        <p:spPr>
          <a:xfrm xmlns:a="http://schemas.openxmlformats.org/drawingml/2006/main">
            <a:off x="7696200" y="4248150"/>
            <a:ext cx="3886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4E8A85"/>
                </a:solidFill>
                <a:latin typeface="DejaVu Sans"/>
                <a:ea typeface="DejaVu Sans"/>
                <a:cs typeface="DejaVu Sans"/>
              </a:defRPr>
            </a:pPr>
            <a:r>
              <a:rPr sz="1350" b="1" i="0">
                <a:solidFill>
                  <a:srgbClr val="4E8A85"/>
                </a:solidFill>
                <a:latin typeface="DejaVu Sans"/>
                <a:ea typeface="DejaVu Sans"/>
                <a:cs typeface="DejaVu Sans"/>
              </a:rPr>
              <a:t>Shared outcomes and cross-professional governance</a:t>
            </a:r>
          </a:p>
        </p:txBody>
      </p:sp>
      <p:sp>
        <p:nvSpPr>
          <p:cNvPr id="18" name="">
            <a:extLst xmlns:a="http://schemas.openxmlformats.org/drawingml/2006/main">
              <a:ext uri="{FF2B5EF4-FFF2-40B4-BE49-F238E27FC236}">
                <a16:creationId xmlns:a16="http://schemas.microsoft.com/office/drawing/2014/main" id="{C327B0B7-AC60-4B6B-B108-4052644AAF01}"/>
              </a:ext>
            </a:extLst>
          </p:cNvPr>
          <p:cNvSpPr>
            <a:spLocks xmlns:a="http://schemas.openxmlformats.org/drawingml/2006/main" noGrp="1"/>
          </p:cNvSpPr>
          <p:nvPr/>
        </p:nvSpPr>
        <p:spPr>
          <a:xfrm xmlns:a="http://schemas.openxmlformats.org/drawingml/2006/main">
            <a:off x="590550" y="489585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Metric ownership</a:t>
            </a:r>
          </a:p>
        </p:txBody>
      </p:sp>
      <p:sp>
        <p:nvSpPr>
          <p:cNvPr id="19" name="">
            <a:extLst xmlns:a="http://schemas.openxmlformats.org/drawingml/2006/main">
              <a:ext uri="{FF2B5EF4-FFF2-40B4-BE49-F238E27FC236}">
                <a16:creationId xmlns:a16="http://schemas.microsoft.com/office/drawing/2014/main" id="{E8B033AA-CB68-4A42-B0D4-5AA559815A08}"/>
              </a:ext>
            </a:extLst>
          </p:cNvPr>
          <p:cNvSpPr>
            <a:spLocks xmlns:a="http://schemas.openxmlformats.org/drawingml/2006/main" noGrp="1"/>
          </p:cNvSpPr>
          <p:nvPr/>
        </p:nvSpPr>
        <p:spPr>
          <a:xfrm xmlns:a="http://schemas.openxmlformats.org/drawingml/2006/main">
            <a:off x="2724150" y="487680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0" i="0">
                <a:solidFill>
                  <a:srgbClr val="5D6B76"/>
                </a:solidFill>
                <a:latin typeface="DejaVu Sans"/>
                <a:ea typeface="DejaVu Sans"/>
                <a:cs typeface="DejaVu Sans"/>
              </a:defRPr>
            </a:pPr>
            <a:r>
              <a:rPr sz="1350" b="0" i="0">
                <a:solidFill>
                  <a:srgbClr val="5D6B76"/>
                </a:solidFill>
                <a:latin typeface="DejaVu Sans"/>
                <a:ea typeface="DejaVu Sans"/>
                <a:cs typeface="DejaVu Sans"/>
              </a:rPr>
              <a:t>What is counted can become more important than what matters.</a:t>
            </a:r>
          </a:p>
        </p:txBody>
      </p:sp>
      <p:sp>
        <p:nvSpPr>
          <p:cNvPr id="20" name="">
            <a:extLst xmlns:a="http://schemas.openxmlformats.org/drawingml/2006/main">
              <a:ext uri="{FF2B5EF4-FFF2-40B4-BE49-F238E27FC236}">
                <a16:creationId xmlns:a16="http://schemas.microsoft.com/office/drawing/2014/main" id="{D489ED46-B51C-4238-86BC-2216879F0365}"/>
              </a:ext>
            </a:extLst>
          </p:cNvPr>
          <p:cNvSpPr>
            <a:spLocks xmlns:a="http://schemas.openxmlformats.org/drawingml/2006/main" noGrp="1"/>
          </p:cNvSpPr>
          <p:nvPr/>
        </p:nvSpPr>
        <p:spPr>
          <a:xfrm xmlns:a="http://schemas.openxmlformats.org/drawingml/2006/main">
            <a:off x="6858000" y="5057775"/>
            <a:ext cx="619125" cy="0"/>
          </a:xfrm>
          <a:prstGeom xmlns:a="http://schemas.openxmlformats.org/drawingml/2006/main" prst="line">
            <a:avLst/>
          </a:prstGeom>
          <a:noFill xmlns:a="http://schemas.openxmlformats.org/drawingml/2006/main"/>
          <a:ln xmlns:a="http://schemas.openxmlformats.org/drawingml/2006/main" w="19050">
            <a:solidFill>
              <a:srgbClr val="C5CBD0"/>
            </a:solidFill>
            <a:prstDash val="solid"/>
          </a:ln>
        </p:spPr>
      </p:sp>
      <p:sp>
        <p:nvSpPr>
          <p:cNvPr id="21" name="">
            <a:extLst xmlns:a="http://schemas.openxmlformats.org/drawingml/2006/main">
              <a:ext uri="{FF2B5EF4-FFF2-40B4-BE49-F238E27FC236}">
                <a16:creationId xmlns:a16="http://schemas.microsoft.com/office/drawing/2014/main" id="{2DE441E2-8403-47B6-8A32-BF49479941FE}"/>
              </a:ext>
            </a:extLst>
          </p:cNvPr>
          <p:cNvSpPr>
            <a:spLocks xmlns:a="http://schemas.openxmlformats.org/drawingml/2006/main" noGrp="1"/>
          </p:cNvSpPr>
          <p:nvPr/>
        </p:nvSpPr>
        <p:spPr>
          <a:xfrm xmlns:a="http://schemas.openxmlformats.org/drawingml/2006/main">
            <a:off x="7696200" y="4876800"/>
            <a:ext cx="3886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4E8A85"/>
                </a:solidFill>
                <a:latin typeface="DejaVu Sans"/>
                <a:ea typeface="DejaVu Sans"/>
                <a:cs typeface="DejaVu Sans"/>
              </a:defRPr>
            </a:pPr>
            <a:r>
              <a:rPr sz="1350" b="1" i="0">
                <a:solidFill>
                  <a:srgbClr val="4E8A85"/>
                </a:solidFill>
                <a:latin typeface="DejaVu Sans"/>
                <a:ea typeface="DejaVu Sans"/>
                <a:cs typeface="DejaVu Sans"/>
              </a:rPr>
              <a:t>Balanced measures, including dignity and stability</a:t>
            </a:r>
          </a:p>
        </p:txBody>
      </p:sp>
      <p:sp>
        <p:nvSpPr>
          <p:cNvPr id="22" name="">
            <a:extLst xmlns:a="http://schemas.openxmlformats.org/drawingml/2006/main">
              <a:ext uri="{FF2B5EF4-FFF2-40B4-BE49-F238E27FC236}">
                <a16:creationId xmlns:a16="http://schemas.microsoft.com/office/drawing/2014/main" id="{87AECC70-3CAD-4EF9-816E-4067FC7538A1}"/>
              </a:ext>
            </a:extLst>
          </p:cNvPr>
          <p:cNvSpPr>
            <a:spLocks xmlns:a="http://schemas.openxmlformats.org/drawingml/2006/main" noGrp="1"/>
          </p:cNvSpPr>
          <p:nvPr/>
        </p:nvSpPr>
        <p:spPr>
          <a:xfrm xmlns:a="http://schemas.openxmlformats.org/drawingml/2006/main">
            <a:off x="590550" y="5524500"/>
            <a:ext cx="209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Escalation of commitment</a:t>
            </a:r>
          </a:p>
        </p:txBody>
      </p:sp>
      <p:sp>
        <p:nvSpPr>
          <p:cNvPr id="23" name="">
            <a:extLst xmlns:a="http://schemas.openxmlformats.org/drawingml/2006/main">
              <a:ext uri="{FF2B5EF4-FFF2-40B4-BE49-F238E27FC236}">
                <a16:creationId xmlns:a16="http://schemas.microsoft.com/office/drawing/2014/main" id="{D6AF91E0-44EB-466E-B625-D25922F4C93E}"/>
              </a:ext>
            </a:extLst>
          </p:cNvPr>
          <p:cNvSpPr>
            <a:spLocks xmlns:a="http://schemas.openxmlformats.org/drawingml/2006/main" noGrp="1"/>
          </p:cNvSpPr>
          <p:nvPr/>
        </p:nvSpPr>
        <p:spPr>
          <a:xfrm xmlns:a="http://schemas.openxmlformats.org/drawingml/2006/main">
            <a:off x="2724150" y="550545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0" i="0">
                <a:solidFill>
                  <a:srgbClr val="5D6B76"/>
                </a:solidFill>
                <a:latin typeface="DejaVu Sans"/>
                <a:ea typeface="DejaVu Sans"/>
                <a:cs typeface="DejaVu Sans"/>
              </a:defRPr>
            </a:pPr>
            <a:r>
              <a:rPr sz="1350" b="0" i="0">
                <a:solidFill>
                  <a:srgbClr val="5D6B76"/>
                </a:solidFill>
                <a:latin typeface="DejaVu Sans"/>
                <a:ea typeface="DejaVu Sans"/>
                <a:cs typeface="DejaVu Sans"/>
              </a:rPr>
              <a:t>Past investment can make a weak routine feel too costly to change.</a:t>
            </a:r>
          </a:p>
        </p:txBody>
      </p:sp>
      <p:sp>
        <p:nvSpPr>
          <p:cNvPr id="24" name="">
            <a:extLst xmlns:a="http://schemas.openxmlformats.org/drawingml/2006/main">
              <a:ext uri="{FF2B5EF4-FFF2-40B4-BE49-F238E27FC236}">
                <a16:creationId xmlns:a16="http://schemas.microsoft.com/office/drawing/2014/main" id="{D9B5B7D5-9ED1-497D-98A9-78A3C990FCBA}"/>
              </a:ext>
            </a:extLst>
          </p:cNvPr>
          <p:cNvSpPr>
            <a:spLocks xmlns:a="http://schemas.openxmlformats.org/drawingml/2006/main" noGrp="1"/>
          </p:cNvSpPr>
          <p:nvPr/>
        </p:nvSpPr>
        <p:spPr>
          <a:xfrm xmlns:a="http://schemas.openxmlformats.org/drawingml/2006/main">
            <a:off x="6858000" y="5686425"/>
            <a:ext cx="619125" cy="0"/>
          </a:xfrm>
          <a:prstGeom xmlns:a="http://schemas.openxmlformats.org/drawingml/2006/main" prst="line">
            <a:avLst/>
          </a:prstGeom>
          <a:noFill xmlns:a="http://schemas.openxmlformats.org/drawingml/2006/main"/>
          <a:ln xmlns:a="http://schemas.openxmlformats.org/drawingml/2006/main" w="19050">
            <a:solidFill>
              <a:srgbClr val="C5CBD0"/>
            </a:solidFill>
            <a:prstDash val="solid"/>
          </a:ln>
        </p:spPr>
      </p:sp>
      <p:sp>
        <p:nvSpPr>
          <p:cNvPr id="25" name="">
            <a:extLst xmlns:a="http://schemas.openxmlformats.org/drawingml/2006/main">
              <a:ext uri="{FF2B5EF4-FFF2-40B4-BE49-F238E27FC236}">
                <a16:creationId xmlns:a16="http://schemas.microsoft.com/office/drawing/2014/main" id="{C8E5CE34-C925-4B11-B3DE-6D8BC094E00F}"/>
              </a:ext>
            </a:extLst>
          </p:cNvPr>
          <p:cNvSpPr>
            <a:spLocks xmlns:a="http://schemas.openxmlformats.org/drawingml/2006/main" noGrp="1"/>
          </p:cNvSpPr>
          <p:nvPr/>
        </p:nvSpPr>
        <p:spPr>
          <a:xfrm xmlns:a="http://schemas.openxmlformats.org/drawingml/2006/main">
            <a:off x="7696200" y="5505450"/>
            <a:ext cx="3886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350" b="1" i="0">
                <a:solidFill>
                  <a:srgbClr val="4E8A85"/>
                </a:solidFill>
                <a:latin typeface="DejaVu Sans"/>
                <a:ea typeface="DejaVu Sans"/>
                <a:cs typeface="DejaVu Sans"/>
              </a:defRPr>
            </a:pPr>
            <a:r>
              <a:rPr sz="1350" b="1" i="0">
                <a:solidFill>
                  <a:srgbClr val="4E8A85"/>
                </a:solidFill>
                <a:latin typeface="DejaVu Sans"/>
                <a:ea typeface="DejaVu Sans"/>
                <a:cs typeface="DejaVu Sans"/>
              </a:rPr>
              <a:t>Independent evidence, pilots and published corrections</a:t>
            </a:r>
          </a:p>
        </p:txBody>
      </p:sp>
      <p:sp>
        <p:nvSpPr>
          <p:cNvPr id="26" name="">
            <a:extLst xmlns:a="http://schemas.openxmlformats.org/drawingml/2006/main">
              <a:ext uri="{FF2B5EF4-FFF2-40B4-BE49-F238E27FC236}">
                <a16:creationId xmlns:a16="http://schemas.microsoft.com/office/drawing/2014/main" id="{A135FF44-8F45-48E5-9C2C-6CA690E4BCD2}"/>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Related evidence: Edmondson (1999), psychological safety and learning behaviour.</a:t>
            </a:r>
          </a:p>
        </p:txBody>
      </p:sp>
      <p:sp>
        <p:nvSpPr>
          <p:cNvPr id="27" name="">
            <a:extLst xmlns:a="http://schemas.openxmlformats.org/drawingml/2006/main">
              <a:ext uri="{FF2B5EF4-FFF2-40B4-BE49-F238E27FC236}">
                <a16:creationId xmlns:a16="http://schemas.microsoft.com/office/drawing/2014/main" id="{1F3B8D2F-CAA0-4CB6-BEAA-60529766C241}"/>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6</a:t>
            </a:r>
          </a:p>
        </p:txBody>
      </p:sp>
    </p:spTree>
    <p:extLst>
      <p:ext uri="{BB962C8B-B14F-4D97-AF65-F5344CB8AC3E}">
        <p14:creationId xmlns:p14="http://schemas.microsoft.com/office/powerpoint/2010/main" val="1379349589"/>
      </p:ext>
    </p:extLst>
  </p:cSld>
</p:sld>
</file>

<file path=ppt/slides/slide7.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52" name="">
            <a:extLst xmlns:a="http://schemas.openxmlformats.org/drawingml/2006/main">
              <a:ext uri="{FF2B5EF4-FFF2-40B4-BE49-F238E27FC236}">
                <a16:creationId xmlns:a16="http://schemas.microsoft.com/office/drawing/2014/main" id="{205F0C14-2783-4C76-9CAD-4737510BA6C0}"/>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4E8A8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85EA840-985A-4750-B778-AA95EA275ECB}"/>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PSYCHOLOGY</a:t>
            </a:r>
          </a:p>
        </p:txBody>
      </p:sp>
      <p:sp>
        <p:nvSpPr>
          <p:cNvPr id="3" name="">
            <a:extLst xmlns:a="http://schemas.openxmlformats.org/drawingml/2006/main">
              <a:ext uri="{FF2B5EF4-FFF2-40B4-BE49-F238E27FC236}">
                <a16:creationId xmlns:a16="http://schemas.microsoft.com/office/drawing/2014/main" id="{87BB540C-D985-4095-977B-CFCC0EB87ECD}"/>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Two loops can grow from the same encounter</a:t>
            </a:r>
          </a:p>
        </p:txBody>
      </p:sp>
      <p:sp>
        <p:nvSpPr>
          <p:cNvPr id="4" name="">
            <a:extLst xmlns:a="http://schemas.openxmlformats.org/drawingml/2006/main">
              <a:ext uri="{FF2B5EF4-FFF2-40B4-BE49-F238E27FC236}">
                <a16:creationId xmlns:a16="http://schemas.microsoft.com/office/drawing/2014/main" id="{B55249C5-B9F8-4C3A-8AE0-18ACD21A7DAE}"/>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The design choice is whether each contact compounds threat or builds capability.</a:t>
            </a:r>
          </a:p>
        </p:txBody>
      </p:sp>
      <p:sp>
        <p:nvSpPr>
          <p:cNvPr id="5" name="">
            <a:extLst xmlns:a="http://schemas.openxmlformats.org/drawingml/2006/main">
              <a:ext uri="{FF2B5EF4-FFF2-40B4-BE49-F238E27FC236}">
                <a16:creationId xmlns:a16="http://schemas.microsoft.com/office/drawing/2014/main" id="{6AD8D368-FD0C-4411-9F04-538D53A022D7}"/>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77031119-F61C-47DA-B188-FE6A52B9B695}"/>
              </a:ext>
            </a:extLst>
          </p:cNvPr>
          <p:cNvSpPr>
            <a:spLocks xmlns:a="http://schemas.openxmlformats.org/drawingml/2006/main" noGrp="1"/>
          </p:cNvSpPr>
          <p:nvPr/>
        </p:nvSpPr>
        <p:spPr>
          <a:xfrm xmlns:a="http://schemas.openxmlformats.org/drawingml/2006/main">
            <a:off x="571500" y="1905000"/>
            <a:ext cx="5238750" cy="3829050"/>
          </a:xfrm>
          <a:prstGeom xmlns:a="http://schemas.openxmlformats.org/drawingml/2006/main" prst="roundRect">
            <a:avLst>
              <a:gd name="adj" fmla="val 5970"/>
            </a:avLst>
          </a:prstGeom>
          <a:solidFill xmlns:a="http://schemas.openxmlformats.org/drawingml/2006/main">
            <a:srgbClr val="F8DFD6"/>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539B8C9-6E7F-4668-B2C7-ACD96FA6D049}"/>
              </a:ext>
            </a:extLst>
          </p:cNvPr>
          <p:cNvSpPr>
            <a:spLocks xmlns:a="http://schemas.openxmlformats.org/drawingml/2006/main" noGrp="1"/>
          </p:cNvSpPr>
          <p:nvPr/>
        </p:nvSpPr>
        <p:spPr>
          <a:xfrm xmlns:a="http://schemas.openxmlformats.org/drawingml/2006/main">
            <a:off x="838200" y="2133600"/>
            <a:ext cx="1371600" cy="266700"/>
          </a:xfrm>
          <a:prstGeom xmlns:a="http://schemas.openxmlformats.org/drawingml/2006/main" prst="roundRect">
            <a:avLst>
              <a:gd name="adj" fmla="val 50000"/>
            </a:avLst>
          </a:prstGeom>
          <a:solidFill xmlns:a="http://schemas.openxmlformats.org/drawingml/2006/main">
            <a:srgbClr val="B94B4B"/>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CONTROL LOOP</a:t>
            </a:r>
          </a:p>
        </p:txBody>
      </p:sp>
      <p:sp>
        <p:nvSpPr>
          <p:cNvPr id="8" name="">
            <a:extLst xmlns:a="http://schemas.openxmlformats.org/drawingml/2006/main">
              <a:ext uri="{FF2B5EF4-FFF2-40B4-BE49-F238E27FC236}">
                <a16:creationId xmlns:a16="http://schemas.microsoft.com/office/drawing/2014/main" id="{59066A8B-4C0E-47FF-BB31-2E12A7E6CFC2}"/>
              </a:ext>
            </a:extLst>
          </p:cNvPr>
          <p:cNvSpPr>
            <a:spLocks xmlns:a="http://schemas.openxmlformats.org/drawingml/2006/main" noGrp="1"/>
          </p:cNvSpPr>
          <p:nvPr/>
        </p:nvSpPr>
        <p:spPr>
          <a:xfrm xmlns:a="http://schemas.openxmlformats.org/drawingml/2006/main">
            <a:off x="895350" y="264795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B94B4B"/>
            </a:solidFill>
            <a:prstDash val="solid"/>
          </a:ln>
        </p:spPr>
      </p:sp>
      <p:sp>
        <p:nvSpPr>
          <p:cNvPr id="9" name="">
            <a:extLst xmlns:a="http://schemas.openxmlformats.org/drawingml/2006/main">
              <a:ext uri="{FF2B5EF4-FFF2-40B4-BE49-F238E27FC236}">
                <a16:creationId xmlns:a16="http://schemas.microsoft.com/office/drawing/2014/main" id="{B29355D1-0630-444B-8C2C-5A206FB9A450}"/>
              </a:ext>
            </a:extLst>
          </p:cNvPr>
          <p:cNvSpPr>
            <a:spLocks xmlns:a="http://schemas.openxmlformats.org/drawingml/2006/main" noGrp="1"/>
          </p:cNvSpPr>
          <p:nvPr/>
        </p:nvSpPr>
        <p:spPr>
          <a:xfrm xmlns:a="http://schemas.openxmlformats.org/drawingml/2006/main">
            <a:off x="895350" y="268605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B94B4B"/>
                </a:solidFill>
                <a:latin typeface="DejaVu Sans"/>
                <a:ea typeface="DejaVu Sans"/>
                <a:cs typeface="DejaVu Sans"/>
              </a:defRPr>
            </a:pPr>
            <a:r>
              <a:rPr sz="1200" b="1" i="0">
                <a:solidFill>
                  <a:srgbClr val="B94B4B"/>
                </a:solidFill>
                <a:latin typeface="DejaVu Sans"/>
                <a:ea typeface="DejaVu Sans"/>
                <a:cs typeface="DejaVu Sans"/>
              </a:rPr>
              <a:t>1</a:t>
            </a:r>
          </a:p>
        </p:txBody>
      </p:sp>
      <p:sp>
        <p:nvSpPr>
          <p:cNvPr id="10" name="">
            <a:extLst xmlns:a="http://schemas.openxmlformats.org/drawingml/2006/main">
              <a:ext uri="{FF2B5EF4-FFF2-40B4-BE49-F238E27FC236}">
                <a16:creationId xmlns:a16="http://schemas.microsoft.com/office/drawing/2014/main" id="{5755C23A-A6DF-4464-B42E-56127EC3D026}"/>
              </a:ext>
            </a:extLst>
          </p:cNvPr>
          <p:cNvSpPr>
            <a:spLocks xmlns:a="http://schemas.openxmlformats.org/drawingml/2006/main" noGrp="1"/>
          </p:cNvSpPr>
          <p:nvPr/>
        </p:nvSpPr>
        <p:spPr>
          <a:xfrm xmlns:a="http://schemas.openxmlformats.org/drawingml/2006/main">
            <a:off x="1409700" y="266700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Threat</a:t>
            </a:r>
          </a:p>
        </p:txBody>
      </p:sp>
      <p:sp>
        <p:nvSpPr>
          <p:cNvPr id="11" name="">
            <a:extLst xmlns:a="http://schemas.openxmlformats.org/drawingml/2006/main">
              <a:ext uri="{FF2B5EF4-FFF2-40B4-BE49-F238E27FC236}">
                <a16:creationId xmlns:a16="http://schemas.microsoft.com/office/drawing/2014/main" id="{4D67DF48-8262-4182-921A-B2F3A06BF59E}"/>
              </a:ext>
            </a:extLst>
          </p:cNvPr>
          <p:cNvSpPr>
            <a:spLocks xmlns:a="http://schemas.openxmlformats.org/drawingml/2006/main" noGrp="1"/>
          </p:cNvSpPr>
          <p:nvPr/>
        </p:nvSpPr>
        <p:spPr>
          <a:xfrm xmlns:a="http://schemas.openxmlformats.org/drawingml/2006/main">
            <a:off x="1047750" y="2981325"/>
            <a:ext cx="0" cy="180975"/>
          </a:xfrm>
          <a:prstGeom xmlns:a="http://schemas.openxmlformats.org/drawingml/2006/main" prst="line">
            <a:avLst/>
          </a:prstGeom>
          <a:noFill xmlns:a="http://schemas.openxmlformats.org/drawingml/2006/main"/>
          <a:ln xmlns:a="http://schemas.openxmlformats.org/drawingml/2006/main" w="19050">
            <a:solidFill>
              <a:srgbClr val="B94B4B"/>
            </a:solidFill>
            <a:prstDash val="solid"/>
          </a:ln>
        </p:spPr>
      </p:sp>
      <p:sp>
        <p:nvSpPr>
          <p:cNvPr id="12" name="">
            <a:extLst xmlns:a="http://schemas.openxmlformats.org/drawingml/2006/main">
              <a:ext uri="{FF2B5EF4-FFF2-40B4-BE49-F238E27FC236}">
                <a16:creationId xmlns:a16="http://schemas.microsoft.com/office/drawing/2014/main" id="{F8F1BDF5-EDF0-43F5-8A1C-27B5FD8C38F7}"/>
              </a:ext>
            </a:extLst>
          </p:cNvPr>
          <p:cNvSpPr>
            <a:spLocks xmlns:a="http://schemas.openxmlformats.org/drawingml/2006/main" noGrp="1"/>
          </p:cNvSpPr>
          <p:nvPr/>
        </p:nvSpPr>
        <p:spPr>
          <a:xfrm xmlns:a="http://schemas.openxmlformats.org/drawingml/2006/main">
            <a:off x="895350" y="3171825"/>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B94B4B"/>
            </a:solidFill>
            <a:prstDash val="solid"/>
          </a:ln>
        </p:spPr>
      </p:sp>
      <p:sp>
        <p:nvSpPr>
          <p:cNvPr id="13" name="">
            <a:extLst xmlns:a="http://schemas.openxmlformats.org/drawingml/2006/main">
              <a:ext uri="{FF2B5EF4-FFF2-40B4-BE49-F238E27FC236}">
                <a16:creationId xmlns:a16="http://schemas.microsoft.com/office/drawing/2014/main" id="{5E34EFB9-4AAA-4CA6-AFFF-1799E504EED9}"/>
              </a:ext>
            </a:extLst>
          </p:cNvPr>
          <p:cNvSpPr>
            <a:spLocks xmlns:a="http://schemas.openxmlformats.org/drawingml/2006/main" noGrp="1"/>
          </p:cNvSpPr>
          <p:nvPr/>
        </p:nvSpPr>
        <p:spPr>
          <a:xfrm xmlns:a="http://schemas.openxmlformats.org/drawingml/2006/main">
            <a:off x="895350" y="3209925"/>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B94B4B"/>
                </a:solidFill>
                <a:latin typeface="DejaVu Sans"/>
                <a:ea typeface="DejaVu Sans"/>
                <a:cs typeface="DejaVu Sans"/>
              </a:defRPr>
            </a:pPr>
            <a:r>
              <a:rPr sz="1200" b="1" i="0">
                <a:solidFill>
                  <a:srgbClr val="B94B4B"/>
                </a:solidFill>
                <a:latin typeface="DejaVu Sans"/>
                <a:ea typeface="DejaVu Sans"/>
                <a:cs typeface="DejaVu Sans"/>
              </a:rPr>
              <a:t>2</a:t>
            </a:r>
          </a:p>
        </p:txBody>
      </p:sp>
      <p:sp>
        <p:nvSpPr>
          <p:cNvPr id="14" name="">
            <a:extLst xmlns:a="http://schemas.openxmlformats.org/drawingml/2006/main">
              <a:ext uri="{FF2B5EF4-FFF2-40B4-BE49-F238E27FC236}">
                <a16:creationId xmlns:a16="http://schemas.microsoft.com/office/drawing/2014/main" id="{FB15B1B8-B11F-4B40-8503-44A77139B7B3}"/>
              </a:ext>
            </a:extLst>
          </p:cNvPr>
          <p:cNvSpPr>
            <a:spLocks xmlns:a="http://schemas.openxmlformats.org/drawingml/2006/main" noGrp="1"/>
          </p:cNvSpPr>
          <p:nvPr/>
        </p:nvSpPr>
        <p:spPr>
          <a:xfrm xmlns:a="http://schemas.openxmlformats.org/drawingml/2006/main">
            <a:off x="1409700" y="3190875"/>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Surveillance and pressure</a:t>
            </a:r>
          </a:p>
        </p:txBody>
      </p:sp>
      <p:sp>
        <p:nvSpPr>
          <p:cNvPr id="15" name="">
            <a:extLst xmlns:a="http://schemas.openxmlformats.org/drawingml/2006/main">
              <a:ext uri="{FF2B5EF4-FFF2-40B4-BE49-F238E27FC236}">
                <a16:creationId xmlns:a16="http://schemas.microsoft.com/office/drawing/2014/main" id="{925D2149-9859-4501-99DA-65EA8671A7B6}"/>
              </a:ext>
            </a:extLst>
          </p:cNvPr>
          <p:cNvSpPr>
            <a:spLocks xmlns:a="http://schemas.openxmlformats.org/drawingml/2006/main" noGrp="1"/>
          </p:cNvSpPr>
          <p:nvPr/>
        </p:nvSpPr>
        <p:spPr>
          <a:xfrm xmlns:a="http://schemas.openxmlformats.org/drawingml/2006/main">
            <a:off x="1047750" y="3505200"/>
            <a:ext cx="0" cy="180975"/>
          </a:xfrm>
          <a:prstGeom xmlns:a="http://schemas.openxmlformats.org/drawingml/2006/main" prst="line">
            <a:avLst/>
          </a:prstGeom>
          <a:noFill xmlns:a="http://schemas.openxmlformats.org/drawingml/2006/main"/>
          <a:ln xmlns:a="http://schemas.openxmlformats.org/drawingml/2006/main" w="19050">
            <a:solidFill>
              <a:srgbClr val="B94B4B"/>
            </a:solidFill>
            <a:prstDash val="solid"/>
          </a:ln>
        </p:spPr>
      </p:sp>
      <p:sp>
        <p:nvSpPr>
          <p:cNvPr id="16" name="">
            <a:extLst xmlns:a="http://schemas.openxmlformats.org/drawingml/2006/main">
              <a:ext uri="{FF2B5EF4-FFF2-40B4-BE49-F238E27FC236}">
                <a16:creationId xmlns:a16="http://schemas.microsoft.com/office/drawing/2014/main" id="{AEB3F345-600C-4462-A7B0-ADB0969D219D}"/>
              </a:ext>
            </a:extLst>
          </p:cNvPr>
          <p:cNvSpPr>
            <a:spLocks xmlns:a="http://schemas.openxmlformats.org/drawingml/2006/main" noGrp="1"/>
          </p:cNvSpPr>
          <p:nvPr/>
        </p:nvSpPr>
        <p:spPr>
          <a:xfrm xmlns:a="http://schemas.openxmlformats.org/drawingml/2006/main">
            <a:off x="895350" y="369570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B94B4B"/>
            </a:solidFill>
            <a:prstDash val="solid"/>
          </a:ln>
        </p:spPr>
      </p:sp>
      <p:sp>
        <p:nvSpPr>
          <p:cNvPr id="17" name="">
            <a:extLst xmlns:a="http://schemas.openxmlformats.org/drawingml/2006/main">
              <a:ext uri="{FF2B5EF4-FFF2-40B4-BE49-F238E27FC236}">
                <a16:creationId xmlns:a16="http://schemas.microsoft.com/office/drawing/2014/main" id="{CD4BC71D-55A9-4A45-8EEC-C3BD31687B34}"/>
              </a:ext>
            </a:extLst>
          </p:cNvPr>
          <p:cNvSpPr>
            <a:spLocks xmlns:a="http://schemas.openxmlformats.org/drawingml/2006/main" noGrp="1"/>
          </p:cNvSpPr>
          <p:nvPr/>
        </p:nvSpPr>
        <p:spPr>
          <a:xfrm xmlns:a="http://schemas.openxmlformats.org/drawingml/2006/main">
            <a:off x="895350" y="373380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B94B4B"/>
                </a:solidFill>
                <a:latin typeface="DejaVu Sans"/>
                <a:ea typeface="DejaVu Sans"/>
                <a:cs typeface="DejaVu Sans"/>
              </a:defRPr>
            </a:pPr>
            <a:r>
              <a:rPr sz="1200" b="1" i="0">
                <a:solidFill>
                  <a:srgbClr val="B94B4B"/>
                </a:solidFill>
                <a:latin typeface="DejaVu Sans"/>
                <a:ea typeface="DejaVu Sans"/>
                <a:cs typeface="DejaVu Sans"/>
              </a:rPr>
              <a:t>3</a:t>
            </a:r>
          </a:p>
        </p:txBody>
      </p:sp>
      <p:sp>
        <p:nvSpPr>
          <p:cNvPr id="18" name="">
            <a:extLst xmlns:a="http://schemas.openxmlformats.org/drawingml/2006/main">
              <a:ext uri="{FF2B5EF4-FFF2-40B4-BE49-F238E27FC236}">
                <a16:creationId xmlns:a16="http://schemas.microsoft.com/office/drawing/2014/main" id="{0CBC032E-090B-4F95-BA4B-1C21A732B55C}"/>
              </a:ext>
            </a:extLst>
          </p:cNvPr>
          <p:cNvSpPr>
            <a:spLocks xmlns:a="http://schemas.openxmlformats.org/drawingml/2006/main" noGrp="1"/>
          </p:cNvSpPr>
          <p:nvPr/>
        </p:nvSpPr>
        <p:spPr>
          <a:xfrm xmlns:a="http://schemas.openxmlformats.org/drawingml/2006/main">
            <a:off x="1409700" y="371475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Stress and guarded disclosure</a:t>
            </a:r>
          </a:p>
        </p:txBody>
      </p:sp>
      <p:sp>
        <p:nvSpPr>
          <p:cNvPr id="19" name="">
            <a:extLst xmlns:a="http://schemas.openxmlformats.org/drawingml/2006/main">
              <a:ext uri="{FF2B5EF4-FFF2-40B4-BE49-F238E27FC236}">
                <a16:creationId xmlns:a16="http://schemas.microsoft.com/office/drawing/2014/main" id="{E9658FEB-26BA-47D4-8A76-6DF793D7422B}"/>
              </a:ext>
            </a:extLst>
          </p:cNvPr>
          <p:cNvSpPr>
            <a:spLocks xmlns:a="http://schemas.openxmlformats.org/drawingml/2006/main" noGrp="1"/>
          </p:cNvSpPr>
          <p:nvPr/>
        </p:nvSpPr>
        <p:spPr>
          <a:xfrm xmlns:a="http://schemas.openxmlformats.org/drawingml/2006/main">
            <a:off x="1047750" y="4029075"/>
            <a:ext cx="0" cy="180975"/>
          </a:xfrm>
          <a:prstGeom xmlns:a="http://schemas.openxmlformats.org/drawingml/2006/main" prst="line">
            <a:avLst/>
          </a:prstGeom>
          <a:noFill xmlns:a="http://schemas.openxmlformats.org/drawingml/2006/main"/>
          <a:ln xmlns:a="http://schemas.openxmlformats.org/drawingml/2006/main" w="19050">
            <a:solidFill>
              <a:srgbClr val="B94B4B"/>
            </a:solidFill>
            <a:prstDash val="solid"/>
          </a:ln>
        </p:spPr>
      </p:sp>
      <p:sp>
        <p:nvSpPr>
          <p:cNvPr id="20" name="">
            <a:extLst xmlns:a="http://schemas.openxmlformats.org/drawingml/2006/main">
              <a:ext uri="{FF2B5EF4-FFF2-40B4-BE49-F238E27FC236}">
                <a16:creationId xmlns:a16="http://schemas.microsoft.com/office/drawing/2014/main" id="{6C2971BC-A6FF-4A06-811A-6EDF935AD830}"/>
              </a:ext>
            </a:extLst>
          </p:cNvPr>
          <p:cNvSpPr>
            <a:spLocks xmlns:a="http://schemas.openxmlformats.org/drawingml/2006/main" noGrp="1"/>
          </p:cNvSpPr>
          <p:nvPr/>
        </p:nvSpPr>
        <p:spPr>
          <a:xfrm xmlns:a="http://schemas.openxmlformats.org/drawingml/2006/main">
            <a:off x="895350" y="4219575"/>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B94B4B"/>
            </a:solidFill>
            <a:prstDash val="solid"/>
          </a:ln>
        </p:spPr>
      </p:sp>
      <p:sp>
        <p:nvSpPr>
          <p:cNvPr id="21" name="">
            <a:extLst xmlns:a="http://schemas.openxmlformats.org/drawingml/2006/main">
              <a:ext uri="{FF2B5EF4-FFF2-40B4-BE49-F238E27FC236}">
                <a16:creationId xmlns:a16="http://schemas.microsoft.com/office/drawing/2014/main" id="{359F0152-1A60-4774-A670-5E52297BF6CD}"/>
              </a:ext>
            </a:extLst>
          </p:cNvPr>
          <p:cNvSpPr>
            <a:spLocks xmlns:a="http://schemas.openxmlformats.org/drawingml/2006/main" noGrp="1"/>
          </p:cNvSpPr>
          <p:nvPr/>
        </p:nvSpPr>
        <p:spPr>
          <a:xfrm xmlns:a="http://schemas.openxmlformats.org/drawingml/2006/main">
            <a:off x="895350" y="4257675"/>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B94B4B"/>
                </a:solidFill>
                <a:latin typeface="DejaVu Sans"/>
                <a:ea typeface="DejaVu Sans"/>
                <a:cs typeface="DejaVu Sans"/>
              </a:defRPr>
            </a:pPr>
            <a:r>
              <a:rPr sz="1200" b="1" i="0">
                <a:solidFill>
                  <a:srgbClr val="B94B4B"/>
                </a:solidFill>
                <a:latin typeface="DejaVu Sans"/>
                <a:ea typeface="DejaVu Sans"/>
                <a:cs typeface="DejaVu Sans"/>
              </a:rPr>
              <a:t>4</a:t>
            </a:r>
          </a:p>
        </p:txBody>
      </p:sp>
      <p:sp>
        <p:nvSpPr>
          <p:cNvPr id="22" name="">
            <a:extLst xmlns:a="http://schemas.openxmlformats.org/drawingml/2006/main">
              <a:ext uri="{FF2B5EF4-FFF2-40B4-BE49-F238E27FC236}">
                <a16:creationId xmlns:a16="http://schemas.microsoft.com/office/drawing/2014/main" id="{FEE4279E-F68C-4788-8F10-3E6BD7498949}"/>
              </a:ext>
            </a:extLst>
          </p:cNvPr>
          <p:cNvSpPr>
            <a:spLocks xmlns:a="http://schemas.openxmlformats.org/drawingml/2006/main" noGrp="1"/>
          </p:cNvSpPr>
          <p:nvPr/>
        </p:nvSpPr>
        <p:spPr>
          <a:xfrm xmlns:a="http://schemas.openxmlformats.org/drawingml/2006/main">
            <a:off x="1409700" y="4238625"/>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Poor match or missed contact</a:t>
            </a:r>
          </a:p>
        </p:txBody>
      </p:sp>
      <p:sp>
        <p:nvSpPr>
          <p:cNvPr id="23" name="">
            <a:extLst xmlns:a="http://schemas.openxmlformats.org/drawingml/2006/main">
              <a:ext uri="{FF2B5EF4-FFF2-40B4-BE49-F238E27FC236}">
                <a16:creationId xmlns:a16="http://schemas.microsoft.com/office/drawing/2014/main" id="{CAB86533-7F1F-4583-98FB-82D6F2526676}"/>
              </a:ext>
            </a:extLst>
          </p:cNvPr>
          <p:cNvSpPr>
            <a:spLocks xmlns:a="http://schemas.openxmlformats.org/drawingml/2006/main" noGrp="1"/>
          </p:cNvSpPr>
          <p:nvPr/>
        </p:nvSpPr>
        <p:spPr>
          <a:xfrm xmlns:a="http://schemas.openxmlformats.org/drawingml/2006/main">
            <a:off x="1047750" y="4552950"/>
            <a:ext cx="0" cy="180975"/>
          </a:xfrm>
          <a:prstGeom xmlns:a="http://schemas.openxmlformats.org/drawingml/2006/main" prst="line">
            <a:avLst/>
          </a:prstGeom>
          <a:noFill xmlns:a="http://schemas.openxmlformats.org/drawingml/2006/main"/>
          <a:ln xmlns:a="http://schemas.openxmlformats.org/drawingml/2006/main" w="19050">
            <a:solidFill>
              <a:srgbClr val="B94B4B"/>
            </a:solidFill>
            <a:prstDash val="solid"/>
          </a:ln>
        </p:spPr>
      </p:sp>
      <p:sp>
        <p:nvSpPr>
          <p:cNvPr id="24" name="">
            <a:extLst xmlns:a="http://schemas.openxmlformats.org/drawingml/2006/main">
              <a:ext uri="{FF2B5EF4-FFF2-40B4-BE49-F238E27FC236}">
                <a16:creationId xmlns:a16="http://schemas.microsoft.com/office/drawing/2014/main" id="{26CDEAF7-3254-4EE7-A393-D0893FB7E3F6}"/>
              </a:ext>
            </a:extLst>
          </p:cNvPr>
          <p:cNvSpPr>
            <a:spLocks xmlns:a="http://schemas.openxmlformats.org/drawingml/2006/main" noGrp="1"/>
          </p:cNvSpPr>
          <p:nvPr/>
        </p:nvSpPr>
        <p:spPr>
          <a:xfrm xmlns:a="http://schemas.openxmlformats.org/drawingml/2006/main">
            <a:off x="895350" y="474345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B94B4B"/>
            </a:solidFill>
            <a:prstDash val="solid"/>
          </a:ln>
        </p:spPr>
      </p:sp>
      <p:sp>
        <p:nvSpPr>
          <p:cNvPr id="25" name="">
            <a:extLst xmlns:a="http://schemas.openxmlformats.org/drawingml/2006/main">
              <a:ext uri="{FF2B5EF4-FFF2-40B4-BE49-F238E27FC236}">
                <a16:creationId xmlns:a16="http://schemas.microsoft.com/office/drawing/2014/main" id="{3F04E07A-97DE-4741-9F78-DF4DA0A3DA24}"/>
              </a:ext>
            </a:extLst>
          </p:cNvPr>
          <p:cNvSpPr>
            <a:spLocks xmlns:a="http://schemas.openxmlformats.org/drawingml/2006/main" noGrp="1"/>
          </p:cNvSpPr>
          <p:nvPr/>
        </p:nvSpPr>
        <p:spPr>
          <a:xfrm xmlns:a="http://schemas.openxmlformats.org/drawingml/2006/main">
            <a:off x="895350" y="478155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B94B4B"/>
                </a:solidFill>
                <a:latin typeface="DejaVu Sans"/>
                <a:ea typeface="DejaVu Sans"/>
                <a:cs typeface="DejaVu Sans"/>
              </a:defRPr>
            </a:pPr>
            <a:r>
              <a:rPr sz="1200" b="1" i="0">
                <a:solidFill>
                  <a:srgbClr val="B94B4B"/>
                </a:solidFill>
                <a:latin typeface="DejaVu Sans"/>
                <a:ea typeface="DejaVu Sans"/>
                <a:cs typeface="DejaVu Sans"/>
              </a:rPr>
              <a:t>5</a:t>
            </a:r>
          </a:p>
        </p:txBody>
      </p:sp>
      <p:sp>
        <p:nvSpPr>
          <p:cNvPr id="26" name="">
            <a:extLst xmlns:a="http://schemas.openxmlformats.org/drawingml/2006/main">
              <a:ext uri="{FF2B5EF4-FFF2-40B4-BE49-F238E27FC236}">
                <a16:creationId xmlns:a16="http://schemas.microsoft.com/office/drawing/2014/main" id="{BE4DA7C4-3478-4C21-9A27-99BD1A508A71}"/>
              </a:ext>
            </a:extLst>
          </p:cNvPr>
          <p:cNvSpPr>
            <a:spLocks xmlns:a="http://schemas.openxmlformats.org/drawingml/2006/main" noGrp="1"/>
          </p:cNvSpPr>
          <p:nvPr/>
        </p:nvSpPr>
        <p:spPr>
          <a:xfrm xmlns:a="http://schemas.openxmlformats.org/drawingml/2006/main">
            <a:off x="1409700" y="476250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Apparent non-cooperation</a:t>
            </a:r>
          </a:p>
        </p:txBody>
      </p:sp>
      <p:sp>
        <p:nvSpPr>
          <p:cNvPr id="27" name="">
            <a:extLst xmlns:a="http://schemas.openxmlformats.org/drawingml/2006/main">
              <a:ext uri="{FF2B5EF4-FFF2-40B4-BE49-F238E27FC236}">
                <a16:creationId xmlns:a16="http://schemas.microsoft.com/office/drawing/2014/main" id="{82E08E19-CA71-461B-8CF2-C8F6DC656954}"/>
              </a:ext>
            </a:extLst>
          </p:cNvPr>
          <p:cNvSpPr>
            <a:spLocks xmlns:a="http://schemas.openxmlformats.org/drawingml/2006/main" noGrp="1"/>
          </p:cNvSpPr>
          <p:nvPr/>
        </p:nvSpPr>
        <p:spPr>
          <a:xfrm xmlns:a="http://schemas.openxmlformats.org/drawingml/2006/main">
            <a:off x="1562100" y="5305425"/>
            <a:ext cx="333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75" b="1" i="0">
                <a:solidFill>
                  <a:srgbClr val="B94B4B"/>
                </a:solidFill>
                <a:latin typeface="DejaVu Sans"/>
                <a:ea typeface="DejaVu Sans"/>
                <a:cs typeface="DejaVu Sans"/>
              </a:defRPr>
            </a:pPr>
            <a:r>
              <a:rPr sz="1275" b="1" i="0">
                <a:solidFill>
                  <a:srgbClr val="B94B4B"/>
                </a:solidFill>
                <a:latin typeface="DejaVu Sans"/>
                <a:ea typeface="DejaVu Sans"/>
                <a:cs typeface="DejaVu Sans"/>
              </a:rPr>
              <a:t>Feeds the original threat story</a:t>
            </a:r>
          </a:p>
        </p:txBody>
      </p:sp>
      <p:sp>
        <p:nvSpPr>
          <p:cNvPr id="28" name="">
            <a:extLst xmlns:a="http://schemas.openxmlformats.org/drawingml/2006/main">
              <a:ext uri="{FF2B5EF4-FFF2-40B4-BE49-F238E27FC236}">
                <a16:creationId xmlns:a16="http://schemas.microsoft.com/office/drawing/2014/main" id="{94D07F56-A1D9-48EA-8D95-A13BC10A19F7}"/>
              </a:ext>
            </a:extLst>
          </p:cNvPr>
          <p:cNvSpPr>
            <a:spLocks xmlns:a="http://schemas.openxmlformats.org/drawingml/2006/main" noGrp="1"/>
          </p:cNvSpPr>
          <p:nvPr/>
        </p:nvSpPr>
        <p:spPr>
          <a:xfrm xmlns:a="http://schemas.openxmlformats.org/drawingml/2006/main">
            <a:off x="6381750" y="1905000"/>
            <a:ext cx="5238750" cy="3829050"/>
          </a:xfrm>
          <a:prstGeom xmlns:a="http://schemas.openxmlformats.org/drawingml/2006/main" prst="roundRect">
            <a:avLst>
              <a:gd name="adj" fmla="val 5970"/>
            </a:avLst>
          </a:prstGeom>
          <a:solidFill xmlns:a="http://schemas.openxmlformats.org/drawingml/2006/main">
            <a:srgbClr val="DDECE8"/>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F4B4AC1-57EF-44D2-B5E8-5D111EBDFAD8}"/>
              </a:ext>
            </a:extLst>
          </p:cNvPr>
          <p:cNvSpPr>
            <a:spLocks xmlns:a="http://schemas.openxmlformats.org/drawingml/2006/main" noGrp="1"/>
          </p:cNvSpPr>
          <p:nvPr/>
        </p:nvSpPr>
        <p:spPr>
          <a:xfrm xmlns:a="http://schemas.openxmlformats.org/drawingml/2006/main">
            <a:off x="6648450" y="2133600"/>
            <a:ext cx="1504950" cy="26670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CAPABILITY LOOP</a:t>
            </a:r>
          </a:p>
        </p:txBody>
      </p:sp>
      <p:sp>
        <p:nvSpPr>
          <p:cNvPr id="30" name="">
            <a:extLst xmlns:a="http://schemas.openxmlformats.org/drawingml/2006/main">
              <a:ext uri="{FF2B5EF4-FFF2-40B4-BE49-F238E27FC236}">
                <a16:creationId xmlns:a16="http://schemas.microsoft.com/office/drawing/2014/main" id="{EF60421F-C5D6-4F41-A074-514C2CCFDFDC}"/>
              </a:ext>
            </a:extLst>
          </p:cNvPr>
          <p:cNvSpPr>
            <a:spLocks xmlns:a="http://schemas.openxmlformats.org/drawingml/2006/main" noGrp="1"/>
          </p:cNvSpPr>
          <p:nvPr/>
        </p:nvSpPr>
        <p:spPr>
          <a:xfrm xmlns:a="http://schemas.openxmlformats.org/drawingml/2006/main">
            <a:off x="6705600" y="264795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4E8A85"/>
            </a:solidFill>
            <a:prstDash val="solid"/>
          </a:ln>
        </p:spPr>
      </p:sp>
      <p:sp>
        <p:nvSpPr>
          <p:cNvPr id="31" name="">
            <a:extLst xmlns:a="http://schemas.openxmlformats.org/drawingml/2006/main">
              <a:ext uri="{FF2B5EF4-FFF2-40B4-BE49-F238E27FC236}">
                <a16:creationId xmlns:a16="http://schemas.microsoft.com/office/drawing/2014/main" id="{3AB792C3-A175-4097-882F-72F1718E3BA9}"/>
              </a:ext>
            </a:extLst>
          </p:cNvPr>
          <p:cNvSpPr>
            <a:spLocks xmlns:a="http://schemas.openxmlformats.org/drawingml/2006/main" noGrp="1"/>
          </p:cNvSpPr>
          <p:nvPr/>
        </p:nvSpPr>
        <p:spPr>
          <a:xfrm xmlns:a="http://schemas.openxmlformats.org/drawingml/2006/main">
            <a:off x="6705600" y="268605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4E8A85"/>
                </a:solidFill>
                <a:latin typeface="DejaVu Sans"/>
                <a:ea typeface="DejaVu Sans"/>
                <a:cs typeface="DejaVu Sans"/>
              </a:defRPr>
            </a:pPr>
            <a:r>
              <a:rPr sz="1200" b="1" i="0">
                <a:solidFill>
                  <a:srgbClr val="4E8A85"/>
                </a:solidFill>
                <a:latin typeface="DejaVu Sans"/>
                <a:ea typeface="DejaVu Sans"/>
                <a:cs typeface="DejaVu Sans"/>
              </a:rPr>
              <a:t>1</a:t>
            </a:r>
          </a:p>
        </p:txBody>
      </p:sp>
      <p:sp>
        <p:nvSpPr>
          <p:cNvPr id="32" name="">
            <a:extLst xmlns:a="http://schemas.openxmlformats.org/drawingml/2006/main">
              <a:ext uri="{FF2B5EF4-FFF2-40B4-BE49-F238E27FC236}">
                <a16:creationId xmlns:a16="http://schemas.microsoft.com/office/drawing/2014/main" id="{9060EB2D-5CFB-486C-81DF-A87923451AE9}"/>
              </a:ext>
            </a:extLst>
          </p:cNvPr>
          <p:cNvSpPr>
            <a:spLocks xmlns:a="http://schemas.openxmlformats.org/drawingml/2006/main" noGrp="1"/>
          </p:cNvSpPr>
          <p:nvPr/>
        </p:nvSpPr>
        <p:spPr>
          <a:xfrm xmlns:a="http://schemas.openxmlformats.org/drawingml/2006/main">
            <a:off x="7219950" y="266700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Safety and dignity</a:t>
            </a:r>
          </a:p>
        </p:txBody>
      </p:sp>
      <p:sp>
        <p:nvSpPr>
          <p:cNvPr id="33" name="">
            <a:extLst xmlns:a="http://schemas.openxmlformats.org/drawingml/2006/main">
              <a:ext uri="{FF2B5EF4-FFF2-40B4-BE49-F238E27FC236}">
                <a16:creationId xmlns:a16="http://schemas.microsoft.com/office/drawing/2014/main" id="{ED935769-6A80-480B-BA64-3696F7E77A51}"/>
              </a:ext>
            </a:extLst>
          </p:cNvPr>
          <p:cNvSpPr>
            <a:spLocks xmlns:a="http://schemas.openxmlformats.org/drawingml/2006/main" noGrp="1"/>
          </p:cNvSpPr>
          <p:nvPr/>
        </p:nvSpPr>
        <p:spPr>
          <a:xfrm xmlns:a="http://schemas.openxmlformats.org/drawingml/2006/main">
            <a:off x="6858000" y="2981325"/>
            <a:ext cx="0" cy="180975"/>
          </a:xfrm>
          <a:prstGeom xmlns:a="http://schemas.openxmlformats.org/drawingml/2006/main" prst="line">
            <a:avLst/>
          </a:prstGeom>
          <a:noFill xmlns:a="http://schemas.openxmlformats.org/drawingml/2006/main"/>
          <a:ln xmlns:a="http://schemas.openxmlformats.org/drawingml/2006/main" w="19050">
            <a:solidFill>
              <a:srgbClr val="4E8A85"/>
            </a:solidFill>
            <a:prstDash val="solid"/>
          </a:ln>
        </p:spPr>
      </p:sp>
      <p:sp>
        <p:nvSpPr>
          <p:cNvPr id="34" name="">
            <a:extLst xmlns:a="http://schemas.openxmlformats.org/drawingml/2006/main">
              <a:ext uri="{FF2B5EF4-FFF2-40B4-BE49-F238E27FC236}">
                <a16:creationId xmlns:a16="http://schemas.microsoft.com/office/drawing/2014/main" id="{1A2CC3AE-A4B7-4C41-8925-68E4E9E5736C}"/>
              </a:ext>
            </a:extLst>
          </p:cNvPr>
          <p:cNvSpPr>
            <a:spLocks xmlns:a="http://schemas.openxmlformats.org/drawingml/2006/main" noGrp="1"/>
          </p:cNvSpPr>
          <p:nvPr/>
        </p:nvSpPr>
        <p:spPr>
          <a:xfrm xmlns:a="http://schemas.openxmlformats.org/drawingml/2006/main">
            <a:off x="6705600" y="3171825"/>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4E8A85"/>
            </a:solidFill>
            <a:prstDash val="solid"/>
          </a:ln>
        </p:spPr>
      </p:sp>
      <p:sp>
        <p:nvSpPr>
          <p:cNvPr id="35" name="">
            <a:extLst xmlns:a="http://schemas.openxmlformats.org/drawingml/2006/main">
              <a:ext uri="{FF2B5EF4-FFF2-40B4-BE49-F238E27FC236}">
                <a16:creationId xmlns:a16="http://schemas.microsoft.com/office/drawing/2014/main" id="{9370255E-75B7-44B7-83C1-8978AFB93CA6}"/>
              </a:ext>
            </a:extLst>
          </p:cNvPr>
          <p:cNvSpPr>
            <a:spLocks xmlns:a="http://schemas.openxmlformats.org/drawingml/2006/main" noGrp="1"/>
          </p:cNvSpPr>
          <p:nvPr/>
        </p:nvSpPr>
        <p:spPr>
          <a:xfrm xmlns:a="http://schemas.openxmlformats.org/drawingml/2006/main">
            <a:off x="6705600" y="3209925"/>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4E8A85"/>
                </a:solidFill>
                <a:latin typeface="DejaVu Sans"/>
                <a:ea typeface="DejaVu Sans"/>
                <a:cs typeface="DejaVu Sans"/>
              </a:defRPr>
            </a:pPr>
            <a:r>
              <a:rPr sz="1200" b="1" i="0">
                <a:solidFill>
                  <a:srgbClr val="4E8A85"/>
                </a:solidFill>
                <a:latin typeface="DejaVu Sans"/>
                <a:ea typeface="DejaVu Sans"/>
                <a:cs typeface="DejaVu Sans"/>
              </a:rPr>
              <a:t>2</a:t>
            </a:r>
          </a:p>
        </p:txBody>
      </p:sp>
      <p:sp>
        <p:nvSpPr>
          <p:cNvPr id="36" name="">
            <a:extLst xmlns:a="http://schemas.openxmlformats.org/drawingml/2006/main">
              <a:ext uri="{FF2B5EF4-FFF2-40B4-BE49-F238E27FC236}">
                <a16:creationId xmlns:a16="http://schemas.microsoft.com/office/drawing/2014/main" id="{F9310091-BAF6-4F52-83A6-5A9C6FCE4C6E}"/>
              </a:ext>
            </a:extLst>
          </p:cNvPr>
          <p:cNvSpPr>
            <a:spLocks xmlns:a="http://schemas.openxmlformats.org/drawingml/2006/main" noGrp="1"/>
          </p:cNvSpPr>
          <p:nvPr/>
        </p:nvSpPr>
        <p:spPr>
          <a:xfrm xmlns:a="http://schemas.openxmlformats.org/drawingml/2006/main">
            <a:off x="7219950" y="3190875"/>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Accurate disclosure</a:t>
            </a:r>
          </a:p>
        </p:txBody>
      </p:sp>
      <p:sp>
        <p:nvSpPr>
          <p:cNvPr id="37" name="">
            <a:extLst xmlns:a="http://schemas.openxmlformats.org/drawingml/2006/main">
              <a:ext uri="{FF2B5EF4-FFF2-40B4-BE49-F238E27FC236}">
                <a16:creationId xmlns:a16="http://schemas.microsoft.com/office/drawing/2014/main" id="{A188A72F-50CA-4D97-9414-452D7D7D0825}"/>
              </a:ext>
            </a:extLst>
          </p:cNvPr>
          <p:cNvSpPr>
            <a:spLocks xmlns:a="http://schemas.openxmlformats.org/drawingml/2006/main" noGrp="1"/>
          </p:cNvSpPr>
          <p:nvPr/>
        </p:nvSpPr>
        <p:spPr>
          <a:xfrm xmlns:a="http://schemas.openxmlformats.org/drawingml/2006/main">
            <a:off x="6858000" y="3505200"/>
            <a:ext cx="0" cy="180975"/>
          </a:xfrm>
          <a:prstGeom xmlns:a="http://schemas.openxmlformats.org/drawingml/2006/main" prst="line">
            <a:avLst/>
          </a:prstGeom>
          <a:noFill xmlns:a="http://schemas.openxmlformats.org/drawingml/2006/main"/>
          <a:ln xmlns:a="http://schemas.openxmlformats.org/drawingml/2006/main" w="19050">
            <a:solidFill>
              <a:srgbClr val="4E8A85"/>
            </a:solidFill>
            <a:prstDash val="solid"/>
          </a:ln>
        </p:spPr>
      </p:sp>
      <p:sp>
        <p:nvSpPr>
          <p:cNvPr id="38" name="">
            <a:extLst xmlns:a="http://schemas.openxmlformats.org/drawingml/2006/main">
              <a:ext uri="{FF2B5EF4-FFF2-40B4-BE49-F238E27FC236}">
                <a16:creationId xmlns:a16="http://schemas.microsoft.com/office/drawing/2014/main" id="{3CEDA18C-A7B9-4AA6-B3D3-9F24E2B7B16E}"/>
              </a:ext>
            </a:extLst>
          </p:cNvPr>
          <p:cNvSpPr>
            <a:spLocks xmlns:a="http://schemas.openxmlformats.org/drawingml/2006/main" noGrp="1"/>
          </p:cNvSpPr>
          <p:nvPr/>
        </p:nvSpPr>
        <p:spPr>
          <a:xfrm xmlns:a="http://schemas.openxmlformats.org/drawingml/2006/main">
            <a:off x="6705600" y="369570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4E8A85"/>
            </a:solidFill>
            <a:prstDash val="solid"/>
          </a:ln>
        </p:spPr>
      </p:sp>
      <p:sp>
        <p:nvSpPr>
          <p:cNvPr id="39" name="">
            <a:extLst xmlns:a="http://schemas.openxmlformats.org/drawingml/2006/main">
              <a:ext uri="{FF2B5EF4-FFF2-40B4-BE49-F238E27FC236}">
                <a16:creationId xmlns:a16="http://schemas.microsoft.com/office/drawing/2014/main" id="{EDA2BE6F-0733-4F90-8B76-6243919872E7}"/>
              </a:ext>
            </a:extLst>
          </p:cNvPr>
          <p:cNvSpPr>
            <a:spLocks xmlns:a="http://schemas.openxmlformats.org/drawingml/2006/main" noGrp="1"/>
          </p:cNvSpPr>
          <p:nvPr/>
        </p:nvSpPr>
        <p:spPr>
          <a:xfrm xmlns:a="http://schemas.openxmlformats.org/drawingml/2006/main">
            <a:off x="6705600" y="373380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4E8A85"/>
                </a:solidFill>
                <a:latin typeface="DejaVu Sans"/>
                <a:ea typeface="DejaVu Sans"/>
                <a:cs typeface="DejaVu Sans"/>
              </a:defRPr>
            </a:pPr>
            <a:r>
              <a:rPr sz="1200" b="1" i="0">
                <a:solidFill>
                  <a:srgbClr val="4E8A85"/>
                </a:solidFill>
                <a:latin typeface="DejaVu Sans"/>
                <a:ea typeface="DejaVu Sans"/>
                <a:cs typeface="DejaVu Sans"/>
              </a:rPr>
              <a:t>3</a:t>
            </a:r>
          </a:p>
        </p:txBody>
      </p:sp>
      <p:sp>
        <p:nvSpPr>
          <p:cNvPr id="40" name="">
            <a:extLst xmlns:a="http://schemas.openxmlformats.org/drawingml/2006/main">
              <a:ext uri="{FF2B5EF4-FFF2-40B4-BE49-F238E27FC236}">
                <a16:creationId xmlns:a16="http://schemas.microsoft.com/office/drawing/2014/main" id="{31F39551-4EE0-4DD5-ACC4-B990BE7337C6}"/>
              </a:ext>
            </a:extLst>
          </p:cNvPr>
          <p:cNvSpPr>
            <a:spLocks xmlns:a="http://schemas.openxmlformats.org/drawingml/2006/main" noGrp="1"/>
          </p:cNvSpPr>
          <p:nvPr/>
        </p:nvSpPr>
        <p:spPr>
          <a:xfrm xmlns:a="http://schemas.openxmlformats.org/drawingml/2006/main">
            <a:off x="7219950" y="371475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Right support at the right time</a:t>
            </a:r>
          </a:p>
        </p:txBody>
      </p:sp>
      <p:sp>
        <p:nvSpPr>
          <p:cNvPr id="41" name="">
            <a:extLst xmlns:a="http://schemas.openxmlformats.org/drawingml/2006/main">
              <a:ext uri="{FF2B5EF4-FFF2-40B4-BE49-F238E27FC236}">
                <a16:creationId xmlns:a16="http://schemas.microsoft.com/office/drawing/2014/main" id="{C9A7393B-58F1-40C7-A8CC-7D7A8F07725F}"/>
              </a:ext>
            </a:extLst>
          </p:cNvPr>
          <p:cNvSpPr>
            <a:spLocks xmlns:a="http://schemas.openxmlformats.org/drawingml/2006/main" noGrp="1"/>
          </p:cNvSpPr>
          <p:nvPr/>
        </p:nvSpPr>
        <p:spPr>
          <a:xfrm xmlns:a="http://schemas.openxmlformats.org/drawingml/2006/main">
            <a:off x="6858000" y="4029075"/>
            <a:ext cx="0" cy="180975"/>
          </a:xfrm>
          <a:prstGeom xmlns:a="http://schemas.openxmlformats.org/drawingml/2006/main" prst="line">
            <a:avLst/>
          </a:prstGeom>
          <a:noFill xmlns:a="http://schemas.openxmlformats.org/drawingml/2006/main"/>
          <a:ln xmlns:a="http://schemas.openxmlformats.org/drawingml/2006/main" w="19050">
            <a:solidFill>
              <a:srgbClr val="4E8A85"/>
            </a:solidFill>
            <a:prstDash val="solid"/>
          </a:ln>
        </p:spPr>
      </p:sp>
      <p:sp>
        <p:nvSpPr>
          <p:cNvPr id="42" name="">
            <a:extLst xmlns:a="http://schemas.openxmlformats.org/drawingml/2006/main">
              <a:ext uri="{FF2B5EF4-FFF2-40B4-BE49-F238E27FC236}">
                <a16:creationId xmlns:a16="http://schemas.microsoft.com/office/drawing/2014/main" id="{E181C349-C289-4E51-AD83-D1925E2FFEAA}"/>
              </a:ext>
            </a:extLst>
          </p:cNvPr>
          <p:cNvSpPr>
            <a:spLocks xmlns:a="http://schemas.openxmlformats.org/drawingml/2006/main" noGrp="1"/>
          </p:cNvSpPr>
          <p:nvPr/>
        </p:nvSpPr>
        <p:spPr>
          <a:xfrm xmlns:a="http://schemas.openxmlformats.org/drawingml/2006/main">
            <a:off x="6705600" y="4219575"/>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4E8A85"/>
            </a:solidFill>
            <a:prstDash val="solid"/>
          </a:ln>
        </p:spPr>
      </p:sp>
      <p:sp>
        <p:nvSpPr>
          <p:cNvPr id="43" name="">
            <a:extLst xmlns:a="http://schemas.openxmlformats.org/drawingml/2006/main">
              <a:ext uri="{FF2B5EF4-FFF2-40B4-BE49-F238E27FC236}">
                <a16:creationId xmlns:a16="http://schemas.microsoft.com/office/drawing/2014/main" id="{E876B8D2-6878-4E12-AAF2-42D348EE98E0}"/>
              </a:ext>
            </a:extLst>
          </p:cNvPr>
          <p:cNvSpPr>
            <a:spLocks xmlns:a="http://schemas.openxmlformats.org/drawingml/2006/main" noGrp="1"/>
          </p:cNvSpPr>
          <p:nvPr/>
        </p:nvSpPr>
        <p:spPr>
          <a:xfrm xmlns:a="http://schemas.openxmlformats.org/drawingml/2006/main">
            <a:off x="6705600" y="4257675"/>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4E8A85"/>
                </a:solidFill>
                <a:latin typeface="DejaVu Sans"/>
                <a:ea typeface="DejaVu Sans"/>
                <a:cs typeface="DejaVu Sans"/>
              </a:defRPr>
            </a:pPr>
            <a:r>
              <a:rPr sz="1200" b="1" i="0">
                <a:solidFill>
                  <a:srgbClr val="4E8A85"/>
                </a:solidFill>
                <a:latin typeface="DejaVu Sans"/>
                <a:ea typeface="DejaVu Sans"/>
                <a:cs typeface="DejaVu Sans"/>
              </a:rPr>
              <a:t>4</a:t>
            </a:r>
          </a:p>
        </p:txBody>
      </p:sp>
      <p:sp>
        <p:nvSpPr>
          <p:cNvPr id="44" name="">
            <a:extLst xmlns:a="http://schemas.openxmlformats.org/drawingml/2006/main">
              <a:ext uri="{FF2B5EF4-FFF2-40B4-BE49-F238E27FC236}">
                <a16:creationId xmlns:a16="http://schemas.microsoft.com/office/drawing/2014/main" id="{63D5B0BA-6467-4F0E-9B90-3345781667A7}"/>
              </a:ext>
            </a:extLst>
          </p:cNvPr>
          <p:cNvSpPr>
            <a:spLocks xmlns:a="http://schemas.openxmlformats.org/drawingml/2006/main" noGrp="1"/>
          </p:cNvSpPr>
          <p:nvPr/>
        </p:nvSpPr>
        <p:spPr>
          <a:xfrm xmlns:a="http://schemas.openxmlformats.org/drawingml/2006/main">
            <a:off x="7219950" y="4238625"/>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0" i="0">
                <a:solidFill>
                  <a:srgbClr val="15314A"/>
                </a:solidFill>
                <a:latin typeface="DejaVu Sans"/>
                <a:ea typeface="DejaVu Sans"/>
                <a:cs typeface="DejaVu Sans"/>
              </a:defRPr>
            </a:pPr>
            <a:r>
              <a:rPr sz="1575" b="0" i="0">
                <a:solidFill>
                  <a:srgbClr val="15314A"/>
                </a:solidFill>
                <a:latin typeface="DejaVu Sans"/>
                <a:ea typeface="DejaVu Sans"/>
                <a:cs typeface="DejaVu Sans"/>
              </a:rPr>
              <a:t>Capability and contribution</a:t>
            </a:r>
          </a:p>
        </p:txBody>
      </p:sp>
      <p:sp>
        <p:nvSpPr>
          <p:cNvPr id="45" name="">
            <a:extLst xmlns:a="http://schemas.openxmlformats.org/drawingml/2006/main">
              <a:ext uri="{FF2B5EF4-FFF2-40B4-BE49-F238E27FC236}">
                <a16:creationId xmlns:a16="http://schemas.microsoft.com/office/drawing/2014/main" id="{A920F977-1C78-403C-A6CF-EA4F775797E9}"/>
              </a:ext>
            </a:extLst>
          </p:cNvPr>
          <p:cNvSpPr>
            <a:spLocks xmlns:a="http://schemas.openxmlformats.org/drawingml/2006/main" noGrp="1"/>
          </p:cNvSpPr>
          <p:nvPr/>
        </p:nvSpPr>
        <p:spPr>
          <a:xfrm xmlns:a="http://schemas.openxmlformats.org/drawingml/2006/main">
            <a:off x="6858000" y="4552950"/>
            <a:ext cx="0" cy="180975"/>
          </a:xfrm>
          <a:prstGeom xmlns:a="http://schemas.openxmlformats.org/drawingml/2006/main" prst="line">
            <a:avLst/>
          </a:prstGeom>
          <a:noFill xmlns:a="http://schemas.openxmlformats.org/drawingml/2006/main"/>
          <a:ln xmlns:a="http://schemas.openxmlformats.org/drawingml/2006/main" w="19050">
            <a:solidFill>
              <a:srgbClr val="4E8A85"/>
            </a:solidFill>
            <a:prstDash val="solid"/>
          </a:ln>
        </p:spPr>
      </p:sp>
      <p:sp>
        <p:nvSpPr>
          <p:cNvPr id="46" name="">
            <a:extLst xmlns:a="http://schemas.openxmlformats.org/drawingml/2006/main">
              <a:ext uri="{FF2B5EF4-FFF2-40B4-BE49-F238E27FC236}">
                <a16:creationId xmlns:a16="http://schemas.microsoft.com/office/drawing/2014/main" id="{B7BA2E02-FAE9-4612-B1C3-4CA67F042EF9}"/>
              </a:ext>
            </a:extLst>
          </p:cNvPr>
          <p:cNvSpPr>
            <a:spLocks xmlns:a="http://schemas.openxmlformats.org/drawingml/2006/main" noGrp="1"/>
          </p:cNvSpPr>
          <p:nvPr/>
        </p:nvSpPr>
        <p:spPr>
          <a:xfrm xmlns:a="http://schemas.openxmlformats.org/drawingml/2006/main">
            <a:off x="6705600" y="4743450"/>
            <a:ext cx="323850" cy="323850"/>
          </a:xfrm>
          <a:prstGeom xmlns:a="http://schemas.openxmlformats.org/drawingml/2006/main" prst="ellipse">
            <a:avLst/>
          </a:prstGeom>
          <a:solidFill xmlns:a="http://schemas.openxmlformats.org/drawingml/2006/main">
            <a:srgbClr val="FFFFFF"/>
          </a:solidFill>
          <a:ln xmlns:a="http://schemas.openxmlformats.org/drawingml/2006/main" w="19050">
            <a:solidFill>
              <a:srgbClr val="4E8A85"/>
            </a:solidFill>
            <a:prstDash val="solid"/>
          </a:ln>
        </p:spPr>
      </p:sp>
      <p:sp>
        <p:nvSpPr>
          <p:cNvPr id="47" name="">
            <a:extLst xmlns:a="http://schemas.openxmlformats.org/drawingml/2006/main">
              <a:ext uri="{FF2B5EF4-FFF2-40B4-BE49-F238E27FC236}">
                <a16:creationId xmlns:a16="http://schemas.microsoft.com/office/drawing/2014/main" id="{CE88F643-8976-4262-8DFC-48624DB10202}"/>
              </a:ext>
            </a:extLst>
          </p:cNvPr>
          <p:cNvSpPr>
            <a:spLocks xmlns:a="http://schemas.openxmlformats.org/drawingml/2006/main" noGrp="1"/>
          </p:cNvSpPr>
          <p:nvPr/>
        </p:nvSpPr>
        <p:spPr>
          <a:xfrm xmlns:a="http://schemas.openxmlformats.org/drawingml/2006/main">
            <a:off x="6705600" y="4781550"/>
            <a:ext cx="323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4E8A85"/>
                </a:solidFill>
                <a:latin typeface="DejaVu Sans"/>
                <a:ea typeface="DejaVu Sans"/>
                <a:cs typeface="DejaVu Sans"/>
              </a:defRPr>
            </a:pPr>
            <a:r>
              <a:rPr sz="1200" b="1" i="0">
                <a:solidFill>
                  <a:srgbClr val="4E8A85"/>
                </a:solidFill>
                <a:latin typeface="DejaVu Sans"/>
                <a:ea typeface="DejaVu Sans"/>
                <a:cs typeface="DejaVu Sans"/>
              </a:rPr>
              <a:t>5</a:t>
            </a:r>
          </a:p>
        </p:txBody>
      </p:sp>
      <p:sp>
        <p:nvSpPr>
          <p:cNvPr id="48" name="">
            <a:extLst xmlns:a="http://schemas.openxmlformats.org/drawingml/2006/main">
              <a:ext uri="{FF2B5EF4-FFF2-40B4-BE49-F238E27FC236}">
                <a16:creationId xmlns:a16="http://schemas.microsoft.com/office/drawing/2014/main" id="{521EEDB8-E316-449F-84DC-B550D95C23ED}"/>
              </a:ext>
            </a:extLst>
          </p:cNvPr>
          <p:cNvSpPr>
            <a:spLocks xmlns:a="http://schemas.openxmlformats.org/drawingml/2006/main" noGrp="1"/>
          </p:cNvSpPr>
          <p:nvPr/>
        </p:nvSpPr>
        <p:spPr>
          <a:xfrm xmlns:a="http://schemas.openxmlformats.org/drawingml/2006/main">
            <a:off x="7219950" y="4762500"/>
            <a:ext cx="385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Earned trust</a:t>
            </a:r>
          </a:p>
        </p:txBody>
      </p:sp>
      <p:sp>
        <p:nvSpPr>
          <p:cNvPr id="49" name="">
            <a:extLst xmlns:a="http://schemas.openxmlformats.org/drawingml/2006/main">
              <a:ext uri="{FF2B5EF4-FFF2-40B4-BE49-F238E27FC236}">
                <a16:creationId xmlns:a16="http://schemas.microsoft.com/office/drawing/2014/main" id="{CDE96589-CC59-46F9-8BFE-C702B4A9329E}"/>
              </a:ext>
            </a:extLst>
          </p:cNvPr>
          <p:cNvSpPr>
            <a:spLocks xmlns:a="http://schemas.openxmlformats.org/drawingml/2006/main" noGrp="1"/>
          </p:cNvSpPr>
          <p:nvPr/>
        </p:nvSpPr>
        <p:spPr>
          <a:xfrm xmlns:a="http://schemas.openxmlformats.org/drawingml/2006/main">
            <a:off x="7372350" y="5305425"/>
            <a:ext cx="3333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75" b="1" i="0">
                <a:solidFill>
                  <a:srgbClr val="4E8A85"/>
                </a:solidFill>
                <a:latin typeface="DejaVu Sans"/>
                <a:ea typeface="DejaVu Sans"/>
                <a:cs typeface="DejaVu Sans"/>
              </a:defRPr>
            </a:pPr>
            <a:r>
              <a:rPr sz="1275" b="1" i="0">
                <a:solidFill>
                  <a:srgbClr val="4E8A85"/>
                </a:solidFill>
                <a:latin typeface="DejaVu Sans"/>
                <a:ea typeface="DejaVu Sans"/>
                <a:cs typeface="DejaVu Sans"/>
              </a:rPr>
              <a:t>Makes further honesty safer</a:t>
            </a:r>
          </a:p>
        </p:txBody>
      </p:sp>
      <p:sp>
        <p:nvSpPr>
          <p:cNvPr id="50" name="">
            <a:extLst xmlns:a="http://schemas.openxmlformats.org/drawingml/2006/main">
              <a:ext uri="{FF2B5EF4-FFF2-40B4-BE49-F238E27FC236}">
                <a16:creationId xmlns:a16="http://schemas.microsoft.com/office/drawing/2014/main" id="{213165FB-8872-4A41-A138-09BC9F92D1F7}"/>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Analytical synthesis. These loops are testable hypotheses, not universal laws.</a:t>
            </a:r>
          </a:p>
        </p:txBody>
      </p:sp>
      <p:sp>
        <p:nvSpPr>
          <p:cNvPr id="51" name="">
            <a:extLst xmlns:a="http://schemas.openxmlformats.org/drawingml/2006/main">
              <a:ext uri="{FF2B5EF4-FFF2-40B4-BE49-F238E27FC236}">
                <a16:creationId xmlns:a16="http://schemas.microsoft.com/office/drawing/2014/main" id="{F9C34691-44CD-4E61-8F17-9FA6A2EFE6BE}"/>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7</a:t>
            </a:r>
          </a:p>
        </p:txBody>
      </p:sp>
    </p:spTree>
    <p:extLst>
      <p:ext uri="{BB962C8B-B14F-4D97-AF65-F5344CB8AC3E}">
        <p14:creationId xmlns:p14="http://schemas.microsoft.com/office/powerpoint/2010/main" val="1795114385"/>
      </p:ext>
    </p:extLst>
  </p:cSld>
</p:sld>
</file>

<file path=ppt/slides/slide8.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817C6F00-6AD8-471D-B149-52DA92458214}"/>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F2C1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C2C3364-2BCB-4FCC-906D-B22EB2A1042D}"/>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F2C14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PSYCHOLOGY</a:t>
            </a:r>
          </a:p>
        </p:txBody>
      </p:sp>
      <p:sp>
        <p:nvSpPr>
          <p:cNvPr id="3" name="">
            <a:extLst xmlns:a="http://schemas.openxmlformats.org/drawingml/2006/main">
              <a:ext uri="{FF2B5EF4-FFF2-40B4-BE49-F238E27FC236}">
                <a16:creationId xmlns:a16="http://schemas.microsoft.com/office/drawing/2014/main" id="{A8967AAA-9962-4A59-9008-9EB3F8FD1191}"/>
              </a:ext>
            </a:extLst>
          </p:cNvPr>
          <p:cNvSpPr>
            <a:spLocks xmlns:a="http://schemas.openxmlformats.org/drawingml/2006/main" noGrp="1"/>
          </p:cNvSpPr>
          <p:nvPr/>
        </p:nvSpPr>
        <p:spPr>
          <a:xfrm xmlns:a="http://schemas.openxmlformats.org/drawingml/2006/main">
            <a:off x="571500" y="619125"/>
            <a:ext cx="108108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2850" b="1" i="0">
                <a:solidFill>
                  <a:srgbClr val="15314A"/>
                </a:solidFill>
                <a:latin typeface="DejaVu Sans"/>
                <a:ea typeface="DejaVu Sans"/>
                <a:cs typeface="DejaVu Sans"/>
              </a:defRPr>
            </a:pPr>
            <a:r>
              <a:rPr sz="2850" b="1" i="0">
                <a:solidFill>
                  <a:srgbClr val="15314A"/>
                </a:solidFill>
                <a:latin typeface="DejaVu Sans"/>
                <a:ea typeface="DejaVu Sans"/>
                <a:cs typeface="DejaVu Sans"/>
              </a:rPr>
              <a:t>Design for the conditions in which people can tell the truth</a:t>
            </a:r>
          </a:p>
        </p:txBody>
      </p:sp>
      <p:sp>
        <p:nvSpPr>
          <p:cNvPr id="4" name="">
            <a:extLst xmlns:a="http://schemas.openxmlformats.org/drawingml/2006/main">
              <a:ext uri="{FF2B5EF4-FFF2-40B4-BE49-F238E27FC236}">
                <a16:creationId xmlns:a16="http://schemas.microsoft.com/office/drawing/2014/main" id="{54F06CCE-50D9-4F94-8D4D-73491624F768}"/>
              </a:ext>
            </a:extLst>
          </p:cNvPr>
          <p:cNvSpPr>
            <a:spLocks xmlns:a="http://schemas.openxmlformats.org/drawingml/2006/main" noGrp="1"/>
          </p:cNvSpPr>
          <p:nvPr/>
        </p:nvSpPr>
        <p:spPr>
          <a:xfrm xmlns:a="http://schemas.openxmlformats.org/drawingml/2006/main">
            <a:off x="571500" y="14382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Support improves when people can understand it, influence it and ask for help without avoidable threat.</a:t>
            </a:r>
          </a:p>
        </p:txBody>
      </p:sp>
      <p:sp>
        <p:nvSpPr>
          <p:cNvPr id="5" name="">
            <a:extLst xmlns:a="http://schemas.openxmlformats.org/drawingml/2006/main">
              <a:ext uri="{FF2B5EF4-FFF2-40B4-BE49-F238E27FC236}">
                <a16:creationId xmlns:a16="http://schemas.microsoft.com/office/drawing/2014/main" id="{DCECB1DA-CE1B-47EB-9D6F-4CEFFA4BF1F3}"/>
              </a:ext>
            </a:extLst>
          </p:cNvPr>
          <p:cNvSpPr>
            <a:spLocks xmlns:a="http://schemas.openxmlformats.org/drawingml/2006/main" noGrp="1"/>
          </p:cNvSpPr>
          <p:nvPr/>
        </p:nvSpPr>
        <p:spPr>
          <a:xfrm xmlns:a="http://schemas.openxmlformats.org/drawingml/2006/main">
            <a:off x="571500" y="18097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18693082-04BE-4C16-A988-52FA4715E4D8}"/>
              </a:ext>
            </a:extLst>
          </p:cNvPr>
          <p:cNvSpPr>
            <a:spLocks xmlns:a="http://schemas.openxmlformats.org/drawingml/2006/main" noGrp="1"/>
          </p:cNvSpPr>
          <p:nvPr/>
        </p:nvSpPr>
        <p:spPr>
          <a:xfrm xmlns:a="http://schemas.openxmlformats.org/drawingml/2006/main">
            <a:off x="571500" y="2152650"/>
            <a:ext cx="1981200" cy="3009900"/>
          </a:xfrm>
          <a:prstGeom xmlns:a="http://schemas.openxmlformats.org/drawingml/2006/main" prst="roundRect">
            <a:avLst>
              <a:gd name="adj" fmla="val 50000"/>
            </a:avLst>
          </a:prstGeom>
          <a:solidFill xmlns:a="http://schemas.openxmlformats.org/drawingml/2006/main">
            <a:srgbClr val="DDEAF5"/>
          </a:solidFill>
          <a:ln xmlns:a="http://schemas.openxmlformats.org/drawingml/2006/main" w="38100">
            <a:solidFill>
              <a:srgbClr val="FFFFFF"/>
            </a:solidFill>
            <a:prstDash val="solid"/>
          </a:ln>
        </p:spPr>
      </p:sp>
      <p:sp>
        <p:nvSpPr>
          <p:cNvPr id="7" name="">
            <a:extLst xmlns:a="http://schemas.openxmlformats.org/drawingml/2006/main">
              <a:ext uri="{FF2B5EF4-FFF2-40B4-BE49-F238E27FC236}">
                <a16:creationId xmlns:a16="http://schemas.microsoft.com/office/drawing/2014/main" id="{FD989255-E2E5-47E4-90B0-2E118FC55A03}"/>
              </a:ext>
            </a:extLst>
          </p:cNvPr>
          <p:cNvSpPr>
            <a:spLocks xmlns:a="http://schemas.openxmlformats.org/drawingml/2006/main" noGrp="1"/>
          </p:cNvSpPr>
          <p:nvPr/>
        </p:nvSpPr>
        <p:spPr>
          <a:xfrm xmlns:a="http://schemas.openxmlformats.org/drawingml/2006/main">
            <a:off x="1171575" y="2400300"/>
            <a:ext cx="7810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000" b="1" i="0">
                <a:solidFill>
                  <a:srgbClr val="15314A"/>
                </a:solidFill>
                <a:latin typeface="DejaVu Sans"/>
                <a:ea typeface="DejaVu Sans"/>
                <a:cs typeface="DejaVu Sans"/>
              </a:defRPr>
            </a:pPr>
            <a:r>
              <a:rPr sz="3000" b="1" i="0">
                <a:solidFill>
                  <a:srgbClr val="15314A"/>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0467A222-6BE0-4551-8E3B-E5B98EDF8CAE}"/>
              </a:ext>
            </a:extLst>
          </p:cNvPr>
          <p:cNvSpPr>
            <a:spLocks xmlns:a="http://schemas.openxmlformats.org/drawingml/2006/main" noGrp="1"/>
          </p:cNvSpPr>
          <p:nvPr/>
        </p:nvSpPr>
        <p:spPr>
          <a:xfrm xmlns:a="http://schemas.openxmlformats.org/drawingml/2006/main">
            <a:off x="742950" y="3171825"/>
            <a:ext cx="16383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Autonomy</a:t>
            </a:r>
          </a:p>
        </p:txBody>
      </p:sp>
      <p:sp>
        <p:nvSpPr>
          <p:cNvPr id="9" name="">
            <a:extLst xmlns:a="http://schemas.openxmlformats.org/drawingml/2006/main">
              <a:ext uri="{FF2B5EF4-FFF2-40B4-BE49-F238E27FC236}">
                <a16:creationId xmlns:a16="http://schemas.microsoft.com/office/drawing/2014/main" id="{DA922B34-6D05-4A19-AB89-9C74DE9CDA40}"/>
              </a:ext>
            </a:extLst>
          </p:cNvPr>
          <p:cNvSpPr>
            <a:spLocks xmlns:a="http://schemas.openxmlformats.org/drawingml/2006/main" noGrp="1"/>
          </p:cNvSpPr>
          <p:nvPr/>
        </p:nvSpPr>
        <p:spPr>
          <a:xfrm xmlns:a="http://schemas.openxmlformats.org/drawingml/2006/main">
            <a:off x="819150" y="3876675"/>
            <a:ext cx="1485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Meaningful choices, voluntary support and consent.</a:t>
            </a:r>
          </a:p>
        </p:txBody>
      </p:sp>
      <p:sp>
        <p:nvSpPr>
          <p:cNvPr id="10" name="">
            <a:extLst xmlns:a="http://schemas.openxmlformats.org/drawingml/2006/main">
              <a:ext uri="{FF2B5EF4-FFF2-40B4-BE49-F238E27FC236}">
                <a16:creationId xmlns:a16="http://schemas.microsoft.com/office/drawing/2014/main" id="{9D45251E-DF91-47EB-AB92-74404D05B0D6}"/>
              </a:ext>
            </a:extLst>
          </p:cNvPr>
          <p:cNvSpPr>
            <a:spLocks xmlns:a="http://schemas.openxmlformats.org/drawingml/2006/main" noGrp="1"/>
          </p:cNvSpPr>
          <p:nvPr/>
        </p:nvSpPr>
        <p:spPr>
          <a:xfrm xmlns:a="http://schemas.openxmlformats.org/drawingml/2006/main">
            <a:off x="2781300" y="2152650"/>
            <a:ext cx="1981200" cy="3009900"/>
          </a:xfrm>
          <a:prstGeom xmlns:a="http://schemas.openxmlformats.org/drawingml/2006/main" prst="roundRect">
            <a:avLst>
              <a:gd name="adj" fmla="val 50000"/>
            </a:avLst>
          </a:prstGeom>
          <a:solidFill xmlns:a="http://schemas.openxmlformats.org/drawingml/2006/main">
            <a:srgbClr val="E8F1D5"/>
          </a:solidFill>
          <a:ln xmlns:a="http://schemas.openxmlformats.org/drawingml/2006/main" w="38100">
            <a:solidFill>
              <a:srgbClr val="FFFFFF"/>
            </a:solidFill>
            <a:prstDash val="solid"/>
          </a:ln>
        </p:spPr>
      </p:sp>
      <p:sp>
        <p:nvSpPr>
          <p:cNvPr id="11" name="">
            <a:extLst xmlns:a="http://schemas.openxmlformats.org/drawingml/2006/main">
              <a:ext uri="{FF2B5EF4-FFF2-40B4-BE49-F238E27FC236}">
                <a16:creationId xmlns:a16="http://schemas.microsoft.com/office/drawing/2014/main" id="{3154649A-CD48-4472-A49A-78721C567BD5}"/>
              </a:ext>
            </a:extLst>
          </p:cNvPr>
          <p:cNvSpPr>
            <a:spLocks xmlns:a="http://schemas.openxmlformats.org/drawingml/2006/main" noGrp="1"/>
          </p:cNvSpPr>
          <p:nvPr/>
        </p:nvSpPr>
        <p:spPr>
          <a:xfrm xmlns:a="http://schemas.openxmlformats.org/drawingml/2006/main">
            <a:off x="3381375" y="2400300"/>
            <a:ext cx="7810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000" b="1" i="0">
                <a:solidFill>
                  <a:srgbClr val="15314A"/>
                </a:solidFill>
                <a:latin typeface="DejaVu Sans"/>
                <a:ea typeface="DejaVu Sans"/>
                <a:cs typeface="DejaVu Sans"/>
              </a:defRPr>
            </a:pPr>
            <a:r>
              <a:rPr sz="3000" b="1" i="0">
                <a:solidFill>
                  <a:srgbClr val="15314A"/>
                </a:solidFill>
                <a:latin typeface="DejaVu Sans"/>
                <a:ea typeface="DejaVu Sans"/>
                <a:cs typeface="DejaVu Sans"/>
              </a:rPr>
              <a:t>02</a:t>
            </a:r>
          </a:p>
        </p:txBody>
      </p:sp>
      <p:sp>
        <p:nvSpPr>
          <p:cNvPr id="12" name="">
            <a:extLst xmlns:a="http://schemas.openxmlformats.org/drawingml/2006/main">
              <a:ext uri="{FF2B5EF4-FFF2-40B4-BE49-F238E27FC236}">
                <a16:creationId xmlns:a16="http://schemas.microsoft.com/office/drawing/2014/main" id="{FECB9FB1-C467-4B54-8060-1ED48EC645FF}"/>
              </a:ext>
            </a:extLst>
          </p:cNvPr>
          <p:cNvSpPr>
            <a:spLocks xmlns:a="http://schemas.openxmlformats.org/drawingml/2006/main" noGrp="1"/>
          </p:cNvSpPr>
          <p:nvPr/>
        </p:nvSpPr>
        <p:spPr>
          <a:xfrm xmlns:a="http://schemas.openxmlformats.org/drawingml/2006/main">
            <a:off x="2952750" y="3171825"/>
            <a:ext cx="16383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Competence</a:t>
            </a:r>
          </a:p>
        </p:txBody>
      </p:sp>
      <p:sp>
        <p:nvSpPr>
          <p:cNvPr id="13" name="">
            <a:extLst xmlns:a="http://schemas.openxmlformats.org/drawingml/2006/main">
              <a:ext uri="{FF2B5EF4-FFF2-40B4-BE49-F238E27FC236}">
                <a16:creationId xmlns:a16="http://schemas.microsoft.com/office/drawing/2014/main" id="{B46B39BC-A89D-4EFC-8E9F-B4482EAB51D2}"/>
              </a:ext>
            </a:extLst>
          </p:cNvPr>
          <p:cNvSpPr>
            <a:spLocks xmlns:a="http://schemas.openxmlformats.org/drawingml/2006/main" noGrp="1"/>
          </p:cNvSpPr>
          <p:nvPr/>
        </p:nvSpPr>
        <p:spPr>
          <a:xfrm xmlns:a="http://schemas.openxmlformats.org/drawingml/2006/main">
            <a:off x="3028950" y="3876675"/>
            <a:ext cx="1485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Clear steps, usable tools and achievable progress.</a:t>
            </a:r>
          </a:p>
        </p:txBody>
      </p:sp>
      <p:sp>
        <p:nvSpPr>
          <p:cNvPr id="14" name="">
            <a:extLst xmlns:a="http://schemas.openxmlformats.org/drawingml/2006/main">
              <a:ext uri="{FF2B5EF4-FFF2-40B4-BE49-F238E27FC236}">
                <a16:creationId xmlns:a16="http://schemas.microsoft.com/office/drawing/2014/main" id="{B6D41C66-68E8-4DFD-B197-7428A0C1BBB2}"/>
              </a:ext>
            </a:extLst>
          </p:cNvPr>
          <p:cNvSpPr>
            <a:spLocks xmlns:a="http://schemas.openxmlformats.org/drawingml/2006/main" noGrp="1"/>
          </p:cNvSpPr>
          <p:nvPr/>
        </p:nvSpPr>
        <p:spPr>
          <a:xfrm xmlns:a="http://schemas.openxmlformats.org/drawingml/2006/main">
            <a:off x="4991100" y="2152650"/>
            <a:ext cx="1981200" cy="3009900"/>
          </a:xfrm>
          <a:prstGeom xmlns:a="http://schemas.openxmlformats.org/drawingml/2006/main" prst="roundRect">
            <a:avLst>
              <a:gd name="adj" fmla="val 50000"/>
            </a:avLst>
          </a:prstGeom>
          <a:solidFill xmlns:a="http://schemas.openxmlformats.org/drawingml/2006/main">
            <a:srgbClr val="FAEDBF"/>
          </a:solidFill>
          <a:ln xmlns:a="http://schemas.openxmlformats.org/drawingml/2006/main" w="38100">
            <a:solidFill>
              <a:srgbClr val="FFFFFF"/>
            </a:solidFill>
            <a:prstDash val="solid"/>
          </a:ln>
        </p:spPr>
      </p:sp>
      <p:sp>
        <p:nvSpPr>
          <p:cNvPr id="15" name="">
            <a:extLst xmlns:a="http://schemas.openxmlformats.org/drawingml/2006/main">
              <a:ext uri="{FF2B5EF4-FFF2-40B4-BE49-F238E27FC236}">
                <a16:creationId xmlns:a16="http://schemas.microsoft.com/office/drawing/2014/main" id="{2174CACC-520B-4E0B-A2C9-485B84EE025C}"/>
              </a:ext>
            </a:extLst>
          </p:cNvPr>
          <p:cNvSpPr>
            <a:spLocks xmlns:a="http://schemas.openxmlformats.org/drawingml/2006/main" noGrp="1"/>
          </p:cNvSpPr>
          <p:nvPr/>
        </p:nvSpPr>
        <p:spPr>
          <a:xfrm xmlns:a="http://schemas.openxmlformats.org/drawingml/2006/main">
            <a:off x="5591175" y="2400300"/>
            <a:ext cx="7810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000" b="1" i="0">
                <a:solidFill>
                  <a:srgbClr val="15314A"/>
                </a:solidFill>
                <a:latin typeface="DejaVu Sans"/>
                <a:ea typeface="DejaVu Sans"/>
                <a:cs typeface="DejaVu Sans"/>
              </a:defRPr>
            </a:pPr>
            <a:r>
              <a:rPr sz="3000" b="1" i="0">
                <a:solidFill>
                  <a:srgbClr val="15314A"/>
                </a:solidFill>
                <a:latin typeface="DejaVu Sans"/>
                <a:ea typeface="DejaVu Sans"/>
                <a:cs typeface="DejaVu Sans"/>
              </a:rPr>
              <a:t>03</a:t>
            </a:r>
          </a:p>
        </p:txBody>
      </p:sp>
      <p:sp>
        <p:nvSpPr>
          <p:cNvPr id="16" name="">
            <a:extLst xmlns:a="http://schemas.openxmlformats.org/drawingml/2006/main">
              <a:ext uri="{FF2B5EF4-FFF2-40B4-BE49-F238E27FC236}">
                <a16:creationId xmlns:a16="http://schemas.microsoft.com/office/drawing/2014/main" id="{CE670AC9-D1DF-4F2F-84D7-60F359D479A7}"/>
              </a:ext>
            </a:extLst>
          </p:cNvPr>
          <p:cNvSpPr>
            <a:spLocks xmlns:a="http://schemas.openxmlformats.org/drawingml/2006/main" noGrp="1"/>
          </p:cNvSpPr>
          <p:nvPr/>
        </p:nvSpPr>
        <p:spPr>
          <a:xfrm xmlns:a="http://schemas.openxmlformats.org/drawingml/2006/main">
            <a:off x="5162550" y="3171825"/>
            <a:ext cx="16383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Relatedness</a:t>
            </a:r>
          </a:p>
        </p:txBody>
      </p:sp>
      <p:sp>
        <p:nvSpPr>
          <p:cNvPr id="17" name="">
            <a:extLst xmlns:a="http://schemas.openxmlformats.org/drawingml/2006/main">
              <a:ext uri="{FF2B5EF4-FFF2-40B4-BE49-F238E27FC236}">
                <a16:creationId xmlns:a16="http://schemas.microsoft.com/office/drawing/2014/main" id="{5AFC0B67-D6C8-4C3D-B624-C5343CB9B4AB}"/>
              </a:ext>
            </a:extLst>
          </p:cNvPr>
          <p:cNvSpPr>
            <a:spLocks xmlns:a="http://schemas.openxmlformats.org/drawingml/2006/main" noGrp="1"/>
          </p:cNvSpPr>
          <p:nvPr/>
        </p:nvSpPr>
        <p:spPr>
          <a:xfrm xmlns:a="http://schemas.openxmlformats.org/drawingml/2006/main">
            <a:off x="5238750" y="3876675"/>
            <a:ext cx="1485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Warm relationships and a sense of belonging.</a:t>
            </a:r>
          </a:p>
        </p:txBody>
      </p:sp>
      <p:sp>
        <p:nvSpPr>
          <p:cNvPr id="18" name="">
            <a:extLst xmlns:a="http://schemas.openxmlformats.org/drawingml/2006/main">
              <a:ext uri="{FF2B5EF4-FFF2-40B4-BE49-F238E27FC236}">
                <a16:creationId xmlns:a16="http://schemas.microsoft.com/office/drawing/2014/main" id="{F534FC50-23D6-4316-8082-2743C055CEB1}"/>
              </a:ext>
            </a:extLst>
          </p:cNvPr>
          <p:cNvSpPr>
            <a:spLocks xmlns:a="http://schemas.openxmlformats.org/drawingml/2006/main" noGrp="1"/>
          </p:cNvSpPr>
          <p:nvPr/>
        </p:nvSpPr>
        <p:spPr>
          <a:xfrm xmlns:a="http://schemas.openxmlformats.org/drawingml/2006/main">
            <a:off x="7200900" y="2152650"/>
            <a:ext cx="1981200" cy="3009900"/>
          </a:xfrm>
          <a:prstGeom xmlns:a="http://schemas.openxmlformats.org/drawingml/2006/main" prst="roundRect">
            <a:avLst>
              <a:gd name="adj" fmla="val 50000"/>
            </a:avLst>
          </a:prstGeom>
          <a:solidFill xmlns:a="http://schemas.openxmlformats.org/drawingml/2006/main">
            <a:srgbClr val="F8DFD6"/>
          </a:solidFill>
          <a:ln xmlns:a="http://schemas.openxmlformats.org/drawingml/2006/main" w="38100">
            <a:solidFill>
              <a:srgbClr val="FFFFFF"/>
            </a:solidFill>
            <a:prstDash val="solid"/>
          </a:ln>
        </p:spPr>
      </p:sp>
      <p:sp>
        <p:nvSpPr>
          <p:cNvPr id="19" name="">
            <a:extLst xmlns:a="http://schemas.openxmlformats.org/drawingml/2006/main">
              <a:ext uri="{FF2B5EF4-FFF2-40B4-BE49-F238E27FC236}">
                <a16:creationId xmlns:a16="http://schemas.microsoft.com/office/drawing/2014/main" id="{8E7B1116-3DAB-4262-95D6-68DF37B2130C}"/>
              </a:ext>
            </a:extLst>
          </p:cNvPr>
          <p:cNvSpPr>
            <a:spLocks xmlns:a="http://schemas.openxmlformats.org/drawingml/2006/main" noGrp="1"/>
          </p:cNvSpPr>
          <p:nvPr/>
        </p:nvSpPr>
        <p:spPr>
          <a:xfrm xmlns:a="http://schemas.openxmlformats.org/drawingml/2006/main">
            <a:off x="7800975" y="2400300"/>
            <a:ext cx="7810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000" b="1" i="0">
                <a:solidFill>
                  <a:srgbClr val="15314A"/>
                </a:solidFill>
                <a:latin typeface="DejaVu Sans"/>
                <a:ea typeface="DejaVu Sans"/>
                <a:cs typeface="DejaVu Sans"/>
              </a:defRPr>
            </a:pPr>
            <a:r>
              <a:rPr sz="3000" b="1" i="0">
                <a:solidFill>
                  <a:srgbClr val="15314A"/>
                </a:solidFill>
                <a:latin typeface="DejaVu Sans"/>
                <a:ea typeface="DejaVu Sans"/>
                <a:cs typeface="DejaVu Sans"/>
              </a:rPr>
              <a:t>04</a:t>
            </a:r>
          </a:p>
        </p:txBody>
      </p:sp>
      <p:sp>
        <p:nvSpPr>
          <p:cNvPr id="20" name="">
            <a:extLst xmlns:a="http://schemas.openxmlformats.org/drawingml/2006/main">
              <a:ext uri="{FF2B5EF4-FFF2-40B4-BE49-F238E27FC236}">
                <a16:creationId xmlns:a16="http://schemas.microsoft.com/office/drawing/2014/main" id="{6372937D-CE4A-41C0-A066-454A791F17E3}"/>
              </a:ext>
            </a:extLst>
          </p:cNvPr>
          <p:cNvSpPr>
            <a:spLocks xmlns:a="http://schemas.openxmlformats.org/drawingml/2006/main" noGrp="1"/>
          </p:cNvSpPr>
          <p:nvPr/>
        </p:nvSpPr>
        <p:spPr>
          <a:xfrm xmlns:a="http://schemas.openxmlformats.org/drawingml/2006/main">
            <a:off x="7372350" y="3171825"/>
            <a:ext cx="16383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Procedural justice</a:t>
            </a:r>
          </a:p>
        </p:txBody>
      </p:sp>
      <p:sp>
        <p:nvSpPr>
          <p:cNvPr id="21" name="">
            <a:extLst xmlns:a="http://schemas.openxmlformats.org/drawingml/2006/main">
              <a:ext uri="{FF2B5EF4-FFF2-40B4-BE49-F238E27FC236}">
                <a16:creationId xmlns:a16="http://schemas.microsoft.com/office/drawing/2014/main" id="{0B725E27-F345-4254-A886-85A395C543EF}"/>
              </a:ext>
            </a:extLst>
          </p:cNvPr>
          <p:cNvSpPr>
            <a:spLocks xmlns:a="http://schemas.openxmlformats.org/drawingml/2006/main" noGrp="1"/>
          </p:cNvSpPr>
          <p:nvPr/>
        </p:nvSpPr>
        <p:spPr>
          <a:xfrm xmlns:a="http://schemas.openxmlformats.org/drawingml/2006/main">
            <a:off x="7448550" y="3876675"/>
            <a:ext cx="1485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Voice, neutrality, dignity and trustworthy motives.</a:t>
            </a:r>
          </a:p>
        </p:txBody>
      </p:sp>
      <p:sp>
        <p:nvSpPr>
          <p:cNvPr id="22" name="">
            <a:extLst xmlns:a="http://schemas.openxmlformats.org/drawingml/2006/main">
              <a:ext uri="{FF2B5EF4-FFF2-40B4-BE49-F238E27FC236}">
                <a16:creationId xmlns:a16="http://schemas.microsoft.com/office/drawing/2014/main" id="{5AF2B19A-CF76-47FA-9D7E-D8AF60952634}"/>
              </a:ext>
            </a:extLst>
          </p:cNvPr>
          <p:cNvSpPr>
            <a:spLocks xmlns:a="http://schemas.openxmlformats.org/drawingml/2006/main" noGrp="1"/>
          </p:cNvSpPr>
          <p:nvPr/>
        </p:nvSpPr>
        <p:spPr>
          <a:xfrm xmlns:a="http://schemas.openxmlformats.org/drawingml/2006/main">
            <a:off x="9410700" y="2152650"/>
            <a:ext cx="1981200" cy="3009900"/>
          </a:xfrm>
          <a:prstGeom xmlns:a="http://schemas.openxmlformats.org/drawingml/2006/main" prst="roundRect">
            <a:avLst>
              <a:gd name="adj" fmla="val 50000"/>
            </a:avLst>
          </a:prstGeom>
          <a:solidFill xmlns:a="http://schemas.openxmlformats.org/drawingml/2006/main">
            <a:srgbClr val="E8E3F0"/>
          </a:solidFill>
          <a:ln xmlns:a="http://schemas.openxmlformats.org/drawingml/2006/main" w="38100">
            <a:solidFill>
              <a:srgbClr val="FFFFFF"/>
            </a:solidFill>
            <a:prstDash val="solid"/>
          </a:ln>
        </p:spPr>
      </p:sp>
      <p:sp>
        <p:nvSpPr>
          <p:cNvPr id="23" name="">
            <a:extLst xmlns:a="http://schemas.openxmlformats.org/drawingml/2006/main">
              <a:ext uri="{FF2B5EF4-FFF2-40B4-BE49-F238E27FC236}">
                <a16:creationId xmlns:a16="http://schemas.microsoft.com/office/drawing/2014/main" id="{D16C0165-3824-4456-B897-2785D5950713}"/>
              </a:ext>
            </a:extLst>
          </p:cNvPr>
          <p:cNvSpPr>
            <a:spLocks xmlns:a="http://schemas.openxmlformats.org/drawingml/2006/main" noGrp="1"/>
          </p:cNvSpPr>
          <p:nvPr/>
        </p:nvSpPr>
        <p:spPr>
          <a:xfrm xmlns:a="http://schemas.openxmlformats.org/drawingml/2006/main">
            <a:off x="10010775" y="2400300"/>
            <a:ext cx="7810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000" b="1" i="0">
                <a:solidFill>
                  <a:srgbClr val="15314A"/>
                </a:solidFill>
                <a:latin typeface="DejaVu Sans"/>
                <a:ea typeface="DejaVu Sans"/>
                <a:cs typeface="DejaVu Sans"/>
              </a:defRPr>
            </a:pPr>
            <a:r>
              <a:rPr sz="3000" b="1" i="0">
                <a:solidFill>
                  <a:srgbClr val="15314A"/>
                </a:solidFill>
                <a:latin typeface="DejaVu Sans"/>
                <a:ea typeface="DejaVu Sans"/>
                <a:cs typeface="DejaVu Sans"/>
              </a:rPr>
              <a:t>05</a:t>
            </a:r>
          </a:p>
        </p:txBody>
      </p:sp>
      <p:sp>
        <p:nvSpPr>
          <p:cNvPr id="24" name="">
            <a:extLst xmlns:a="http://schemas.openxmlformats.org/drawingml/2006/main">
              <a:ext uri="{FF2B5EF4-FFF2-40B4-BE49-F238E27FC236}">
                <a16:creationId xmlns:a16="http://schemas.microsoft.com/office/drawing/2014/main" id="{4E6445F8-AB0B-4A0F-B7B9-E56C89AECB55}"/>
              </a:ext>
            </a:extLst>
          </p:cNvPr>
          <p:cNvSpPr>
            <a:spLocks xmlns:a="http://schemas.openxmlformats.org/drawingml/2006/main" noGrp="1"/>
          </p:cNvSpPr>
          <p:nvPr/>
        </p:nvSpPr>
        <p:spPr>
          <a:xfrm xmlns:a="http://schemas.openxmlformats.org/drawingml/2006/main">
            <a:off x="9582150" y="3171825"/>
            <a:ext cx="16383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Low burden</a:t>
            </a:r>
          </a:p>
        </p:txBody>
      </p:sp>
      <p:sp>
        <p:nvSpPr>
          <p:cNvPr id="25" name="">
            <a:extLst xmlns:a="http://schemas.openxmlformats.org/drawingml/2006/main">
              <a:ext uri="{FF2B5EF4-FFF2-40B4-BE49-F238E27FC236}">
                <a16:creationId xmlns:a16="http://schemas.microsoft.com/office/drawing/2014/main" id="{44D3128B-BB88-454C-BA8A-04124E510A60}"/>
              </a:ext>
            </a:extLst>
          </p:cNvPr>
          <p:cNvSpPr>
            <a:spLocks xmlns:a="http://schemas.openxmlformats.org/drawingml/2006/main" noGrp="1"/>
          </p:cNvSpPr>
          <p:nvPr/>
        </p:nvSpPr>
        <p:spPr>
          <a:xfrm xmlns:a="http://schemas.openxmlformats.org/drawingml/2006/main">
            <a:off x="9658350" y="3876675"/>
            <a:ext cx="1485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Fewer learning, compliance and psychological costs.</a:t>
            </a:r>
          </a:p>
        </p:txBody>
      </p:sp>
      <p:sp>
        <p:nvSpPr>
          <p:cNvPr id="26" name="">
            <a:extLst xmlns:a="http://schemas.openxmlformats.org/drawingml/2006/main">
              <a:ext uri="{FF2B5EF4-FFF2-40B4-BE49-F238E27FC236}">
                <a16:creationId xmlns:a16="http://schemas.microsoft.com/office/drawing/2014/main" id="{2E5D4131-7472-48EE-AF9B-E095ACAE4C0D}"/>
              </a:ext>
            </a:extLst>
          </p:cNvPr>
          <p:cNvSpPr>
            <a:spLocks xmlns:a="http://schemas.openxmlformats.org/drawingml/2006/main" noGrp="1"/>
          </p:cNvSpPr>
          <p:nvPr/>
        </p:nvSpPr>
        <p:spPr>
          <a:xfrm xmlns:a="http://schemas.openxmlformats.org/drawingml/2006/main">
            <a:off x="1619250" y="5429250"/>
            <a:ext cx="8953500" cy="666750"/>
          </a:xfrm>
          <a:prstGeom xmlns:a="http://schemas.openxmlformats.org/drawingml/2006/main" prst="roundRect">
            <a:avLst>
              <a:gd name="adj" fmla="val 25714"/>
            </a:avLst>
          </a:prstGeom>
          <a:solidFill xmlns:a="http://schemas.openxmlformats.org/drawingml/2006/main">
            <a:srgbClr val="15314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5DA98221-DAEF-44D3-B3C4-4A1733205890}"/>
              </a:ext>
            </a:extLst>
          </p:cNvPr>
          <p:cNvSpPr>
            <a:spLocks xmlns:a="http://schemas.openxmlformats.org/drawingml/2006/main" noGrp="1"/>
          </p:cNvSpPr>
          <p:nvPr/>
        </p:nvSpPr>
        <p:spPr>
          <a:xfrm xmlns:a="http://schemas.openxmlformats.org/drawingml/2006/main">
            <a:off x="1905000" y="5562600"/>
            <a:ext cx="8382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Respect is not decoration. It changes the quality of information on which good decisions depend.</a:t>
            </a:r>
          </a:p>
        </p:txBody>
      </p:sp>
      <p:sp>
        <p:nvSpPr>
          <p:cNvPr id="28" name="">
            <a:extLst xmlns:a="http://schemas.openxmlformats.org/drawingml/2006/main">
              <a:ext uri="{FF2B5EF4-FFF2-40B4-BE49-F238E27FC236}">
                <a16:creationId xmlns:a16="http://schemas.microsoft.com/office/drawing/2014/main" id="{871DE106-56D9-4C50-AA89-76ED152E5CF3}"/>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Sources: Ryan &amp; Deci (2000); Moynihan, Herd &amp; Harvey (2015); procedural-justice research.</a:t>
            </a:r>
          </a:p>
        </p:txBody>
      </p:sp>
      <p:sp>
        <p:nvSpPr>
          <p:cNvPr id="29" name="">
            <a:extLst xmlns:a="http://schemas.openxmlformats.org/drawingml/2006/main">
              <a:ext uri="{FF2B5EF4-FFF2-40B4-BE49-F238E27FC236}">
                <a16:creationId xmlns:a16="http://schemas.microsoft.com/office/drawing/2014/main" id="{9D9EF013-5AD1-400D-8196-B0825590693E}"/>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8</a:t>
            </a:r>
          </a:p>
        </p:txBody>
      </p:sp>
    </p:spTree>
    <p:extLst>
      <p:ext uri="{BB962C8B-B14F-4D97-AF65-F5344CB8AC3E}">
        <p14:creationId xmlns:p14="http://schemas.microsoft.com/office/powerpoint/2010/main" val="639825725"/>
      </p:ext>
    </p:extLst>
  </p:cSld>
</p:sld>
</file>

<file path=ppt/slides/slide9.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7" name="">
            <a:extLst xmlns:a="http://schemas.openxmlformats.org/drawingml/2006/main">
              <a:ext uri="{FF2B5EF4-FFF2-40B4-BE49-F238E27FC236}">
                <a16:creationId xmlns:a16="http://schemas.microsoft.com/office/drawing/2014/main" id="{F5D73347-BD62-4FC7-A0CC-542C0576369B}"/>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A4C56C"/>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BD31E8E-93FA-41D8-B567-46D09C6F80B4}"/>
              </a:ext>
            </a:extLst>
          </p:cNvPr>
          <p:cNvSpPr>
            <a:spLocks xmlns:a="http://schemas.openxmlformats.org/drawingml/2006/main" noGrp="1"/>
          </p:cNvSpPr>
          <p:nvPr/>
        </p:nvSpPr>
        <p:spPr>
          <a:xfrm xmlns:a="http://schemas.openxmlformats.org/drawingml/2006/main">
            <a:off x="571500" y="257175"/>
            <a:ext cx="1285875" cy="266700"/>
          </a:xfrm>
          <a:prstGeom xmlns:a="http://schemas.openxmlformats.org/drawingml/2006/main" prst="roundRect">
            <a:avLst>
              <a:gd name="adj" fmla="val 50000"/>
            </a:avLst>
          </a:prstGeom>
          <a:solidFill xmlns:a="http://schemas.openxmlformats.org/drawingml/2006/main">
            <a:srgbClr val="A4C56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PRINCIPLE</a:t>
            </a:r>
          </a:p>
        </p:txBody>
      </p:sp>
      <p:sp>
        <p:nvSpPr>
          <p:cNvPr id="3" name="">
            <a:extLst xmlns:a="http://schemas.openxmlformats.org/drawingml/2006/main">
              <a:ext uri="{FF2B5EF4-FFF2-40B4-BE49-F238E27FC236}">
                <a16:creationId xmlns:a16="http://schemas.microsoft.com/office/drawing/2014/main" id="{947C8270-BC0A-480C-AA1B-E25738D15EF0}"/>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Need before demand</a:t>
            </a:r>
          </a:p>
        </p:txBody>
      </p:sp>
      <p:sp>
        <p:nvSpPr>
          <p:cNvPr id="4" name="">
            <a:extLst xmlns:a="http://schemas.openxmlformats.org/drawingml/2006/main">
              <a:ext uri="{FF2B5EF4-FFF2-40B4-BE49-F238E27FC236}">
                <a16:creationId xmlns:a16="http://schemas.microsoft.com/office/drawing/2014/main" id="{85316AFE-DC31-4E06-9967-44CAD20E69E8}"/>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A humane service begins with the conditions required for life, then builds sustainable participation.</a:t>
            </a:r>
          </a:p>
        </p:txBody>
      </p:sp>
      <p:sp>
        <p:nvSpPr>
          <p:cNvPr id="5" name="">
            <a:extLst xmlns:a="http://schemas.openxmlformats.org/drawingml/2006/main">
              <a:ext uri="{FF2B5EF4-FFF2-40B4-BE49-F238E27FC236}">
                <a16:creationId xmlns:a16="http://schemas.microsoft.com/office/drawing/2014/main" id="{D2B67DA5-6491-4537-A88E-1BC816B7ACF3}"/>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3663A78C-936D-42C3-A336-BAB530771A95}"/>
              </a:ext>
            </a:extLst>
          </p:cNvPr>
          <p:cNvSpPr>
            <a:spLocks xmlns:a="http://schemas.openxmlformats.org/drawingml/2006/main" noGrp="1"/>
          </p:cNvSpPr>
          <p:nvPr/>
        </p:nvSpPr>
        <p:spPr>
          <a:xfrm xmlns:a="http://schemas.openxmlformats.org/drawingml/2006/main">
            <a:off x="704850" y="1990725"/>
            <a:ext cx="4095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75" b="1" i="0">
                <a:solidFill>
                  <a:srgbClr val="6A5E8E"/>
                </a:solidFill>
                <a:latin typeface="DejaVu Sans"/>
                <a:ea typeface="DejaVu Sans"/>
                <a:cs typeface="DejaVu Sans"/>
              </a:defRPr>
            </a:pPr>
            <a:r>
              <a:rPr sz="1875" b="1" i="0">
                <a:solidFill>
                  <a:srgbClr val="6A5E8E"/>
                </a:solidFill>
                <a:latin typeface="DejaVu Sans"/>
                <a:ea typeface="DejaVu Sans"/>
                <a:cs typeface="DejaVu Sans"/>
              </a:rPr>
              <a:t>What systems can easily see</a:t>
            </a:r>
          </a:p>
        </p:txBody>
      </p:sp>
      <p:sp>
        <p:nvSpPr>
          <p:cNvPr id="7" name="">
            <a:extLst xmlns:a="http://schemas.openxmlformats.org/drawingml/2006/main">
              <a:ext uri="{FF2B5EF4-FFF2-40B4-BE49-F238E27FC236}">
                <a16:creationId xmlns:a16="http://schemas.microsoft.com/office/drawing/2014/main" id="{502E7380-82C1-461B-9177-F8D957A9C8DF}"/>
              </a:ext>
            </a:extLst>
          </p:cNvPr>
          <p:cNvSpPr>
            <a:spLocks xmlns:a="http://schemas.openxmlformats.org/drawingml/2006/main" noGrp="1"/>
          </p:cNvSpPr>
          <p:nvPr/>
        </p:nvSpPr>
        <p:spPr>
          <a:xfrm xmlns:a="http://schemas.openxmlformats.org/drawingml/2006/main">
            <a:off x="6705600" y="199072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875" b="1" i="0">
                <a:solidFill>
                  <a:srgbClr val="4E8A85"/>
                </a:solidFill>
                <a:latin typeface="DejaVu Sans"/>
                <a:ea typeface="DejaVu Sans"/>
                <a:cs typeface="DejaVu Sans"/>
              </a:defRPr>
            </a:pPr>
            <a:r>
              <a:rPr sz="1875" b="1" i="0">
                <a:solidFill>
                  <a:srgbClr val="4E8A85"/>
                </a:solidFill>
                <a:latin typeface="DejaVu Sans"/>
                <a:ea typeface="DejaVu Sans"/>
                <a:cs typeface="DejaVu Sans"/>
              </a:rPr>
              <a:t>What a person may actually need</a:t>
            </a:r>
          </a:p>
        </p:txBody>
      </p:sp>
      <p:sp>
        <p:nvSpPr>
          <p:cNvPr id="8" name="">
            <a:extLst xmlns:a="http://schemas.openxmlformats.org/drawingml/2006/main">
              <a:ext uri="{FF2B5EF4-FFF2-40B4-BE49-F238E27FC236}">
                <a16:creationId xmlns:a16="http://schemas.microsoft.com/office/drawing/2014/main" id="{F8AC781D-0E0C-454A-A118-46F8FED55E2D}"/>
              </a:ext>
            </a:extLst>
          </p:cNvPr>
          <p:cNvSpPr>
            <a:spLocks xmlns:a="http://schemas.openxmlformats.org/drawingml/2006/main" noGrp="1"/>
          </p:cNvSpPr>
          <p:nvPr/>
        </p:nvSpPr>
        <p:spPr>
          <a:xfrm xmlns:a="http://schemas.openxmlformats.org/drawingml/2006/main">
            <a:off x="590550" y="2895600"/>
            <a:ext cx="4552950" cy="514350"/>
          </a:xfrm>
          <a:prstGeom xmlns:a="http://schemas.openxmlformats.org/drawingml/2006/main" prst="roundRect">
            <a:avLst>
              <a:gd name="adj" fmla="val 25926"/>
            </a:avLst>
          </a:prstGeom>
          <a:solidFill xmlns:a="http://schemas.openxmlformats.org/drawingml/2006/main">
            <a:srgbClr val="E8E3F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D58D59B-CB6D-402E-B182-9E72451074B5}"/>
              </a:ext>
            </a:extLst>
          </p:cNvPr>
          <p:cNvSpPr>
            <a:spLocks xmlns:a="http://schemas.openxmlformats.org/drawingml/2006/main" noGrp="1"/>
          </p:cNvSpPr>
          <p:nvPr/>
        </p:nvSpPr>
        <p:spPr>
          <a:xfrm xmlns:a="http://schemas.openxmlformats.org/drawingml/2006/main">
            <a:off x="800100" y="3009900"/>
            <a:ext cx="411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An appointment kept</a:t>
            </a:r>
          </a:p>
        </p:txBody>
      </p:sp>
      <p:sp>
        <p:nvSpPr>
          <p:cNvPr id="10" name="">
            <a:extLst xmlns:a="http://schemas.openxmlformats.org/drawingml/2006/main">
              <a:ext uri="{FF2B5EF4-FFF2-40B4-BE49-F238E27FC236}">
                <a16:creationId xmlns:a16="http://schemas.microsoft.com/office/drawing/2014/main" id="{9BAC4F9B-F39B-4DF9-BD0A-522ECEA56BF4}"/>
              </a:ext>
            </a:extLst>
          </p:cNvPr>
          <p:cNvSpPr>
            <a:spLocks xmlns:a="http://schemas.openxmlformats.org/drawingml/2006/main" noGrp="1"/>
          </p:cNvSpPr>
          <p:nvPr/>
        </p:nvSpPr>
        <p:spPr>
          <a:xfrm xmlns:a="http://schemas.openxmlformats.org/drawingml/2006/main">
            <a:off x="5810250" y="3028950"/>
            <a:ext cx="457200" cy="238125"/>
          </a:xfrm>
          <a:prstGeom xmlns:a="http://schemas.openxmlformats.org/drawingml/2006/main" prst="rightArrow">
            <a:avLst/>
          </a:prstGeom>
          <a:solidFill xmlns:a="http://schemas.openxmlformats.org/drawingml/2006/main">
            <a:srgbClr val="C5CBD0"/>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CA35003-4CB2-4536-BA15-775C95635995}"/>
              </a:ext>
            </a:extLst>
          </p:cNvPr>
          <p:cNvSpPr>
            <a:spLocks xmlns:a="http://schemas.openxmlformats.org/drawingml/2006/main" noGrp="1"/>
          </p:cNvSpPr>
          <p:nvPr/>
        </p:nvSpPr>
        <p:spPr>
          <a:xfrm xmlns:a="http://schemas.openxmlformats.org/drawingml/2006/main">
            <a:off x="6705600" y="2895600"/>
            <a:ext cx="4895850" cy="514350"/>
          </a:xfrm>
          <a:prstGeom xmlns:a="http://schemas.openxmlformats.org/drawingml/2006/main" prst="roundRect">
            <a:avLst>
              <a:gd name="adj" fmla="val 25926"/>
            </a:avLst>
          </a:prstGeom>
          <a:solidFill xmlns:a="http://schemas.openxmlformats.org/drawingml/2006/main">
            <a:srgbClr val="DDECE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7E84FFA-2249-4865-9916-4776CA0BA188}"/>
              </a:ext>
            </a:extLst>
          </p:cNvPr>
          <p:cNvSpPr>
            <a:spLocks xmlns:a="http://schemas.openxmlformats.org/drawingml/2006/main" noGrp="1"/>
          </p:cNvSpPr>
          <p:nvPr/>
        </p:nvSpPr>
        <p:spPr>
          <a:xfrm xmlns:a="http://schemas.openxmlformats.org/drawingml/2006/main">
            <a:off x="6915150" y="2962275"/>
            <a:ext cx="4438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Food, heating and enough stability to think</a:t>
            </a:r>
          </a:p>
        </p:txBody>
      </p:sp>
      <p:sp>
        <p:nvSpPr>
          <p:cNvPr id="13" name="">
            <a:extLst xmlns:a="http://schemas.openxmlformats.org/drawingml/2006/main">
              <a:ext uri="{FF2B5EF4-FFF2-40B4-BE49-F238E27FC236}">
                <a16:creationId xmlns:a16="http://schemas.microsoft.com/office/drawing/2014/main" id="{B1F05551-46EA-45A4-BDA7-64C79B11EADA}"/>
              </a:ext>
            </a:extLst>
          </p:cNvPr>
          <p:cNvSpPr>
            <a:spLocks xmlns:a="http://schemas.openxmlformats.org/drawingml/2006/main" noGrp="1"/>
          </p:cNvSpPr>
          <p:nvPr/>
        </p:nvSpPr>
        <p:spPr>
          <a:xfrm xmlns:a="http://schemas.openxmlformats.org/drawingml/2006/main">
            <a:off x="590550" y="3448050"/>
            <a:ext cx="4552950" cy="514350"/>
          </a:xfrm>
          <a:prstGeom xmlns:a="http://schemas.openxmlformats.org/drawingml/2006/main" prst="roundRect">
            <a:avLst>
              <a:gd name="adj" fmla="val 25926"/>
            </a:avLst>
          </a:prstGeom>
          <a:solidFill xmlns:a="http://schemas.openxmlformats.org/drawingml/2006/main">
            <a:srgbClr val="FFFFFF"/>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C6AB4AE-66F6-4DF5-B06B-4EB908D2F5D7}"/>
              </a:ext>
            </a:extLst>
          </p:cNvPr>
          <p:cNvSpPr>
            <a:spLocks xmlns:a="http://schemas.openxmlformats.org/drawingml/2006/main" noGrp="1"/>
          </p:cNvSpPr>
          <p:nvPr/>
        </p:nvSpPr>
        <p:spPr>
          <a:xfrm xmlns:a="http://schemas.openxmlformats.org/drawingml/2006/main">
            <a:off x="800100" y="3562350"/>
            <a:ext cx="411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 vacancy applied for</a:t>
            </a:r>
          </a:p>
        </p:txBody>
      </p:sp>
      <p:sp>
        <p:nvSpPr>
          <p:cNvPr id="15" name="">
            <a:extLst xmlns:a="http://schemas.openxmlformats.org/drawingml/2006/main">
              <a:ext uri="{FF2B5EF4-FFF2-40B4-BE49-F238E27FC236}">
                <a16:creationId xmlns:a16="http://schemas.microsoft.com/office/drawing/2014/main" id="{E070B28D-3284-4566-A4FB-091E98C9C6E9}"/>
              </a:ext>
            </a:extLst>
          </p:cNvPr>
          <p:cNvSpPr>
            <a:spLocks xmlns:a="http://schemas.openxmlformats.org/drawingml/2006/main" noGrp="1"/>
          </p:cNvSpPr>
          <p:nvPr/>
        </p:nvSpPr>
        <p:spPr>
          <a:xfrm xmlns:a="http://schemas.openxmlformats.org/drawingml/2006/main">
            <a:off x="5810250" y="3581400"/>
            <a:ext cx="457200" cy="238125"/>
          </a:xfrm>
          <a:prstGeom xmlns:a="http://schemas.openxmlformats.org/drawingml/2006/main" prst="rightArrow">
            <a:avLst/>
          </a:prstGeom>
          <a:solidFill xmlns:a="http://schemas.openxmlformats.org/drawingml/2006/main">
            <a:srgbClr val="C5CBD0"/>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8D66D49-021B-410C-A9B3-708FE6C68848}"/>
              </a:ext>
            </a:extLst>
          </p:cNvPr>
          <p:cNvSpPr>
            <a:spLocks xmlns:a="http://schemas.openxmlformats.org/drawingml/2006/main" noGrp="1"/>
          </p:cNvSpPr>
          <p:nvPr/>
        </p:nvSpPr>
        <p:spPr>
          <a:xfrm xmlns:a="http://schemas.openxmlformats.org/drawingml/2006/main">
            <a:off x="6705600" y="3448050"/>
            <a:ext cx="4895850" cy="514350"/>
          </a:xfrm>
          <a:prstGeom xmlns:a="http://schemas.openxmlformats.org/drawingml/2006/main" prst="roundRect">
            <a:avLst>
              <a:gd name="adj" fmla="val 25926"/>
            </a:avLst>
          </a:prstGeom>
          <a:solidFill xmlns:a="http://schemas.openxmlformats.org/drawingml/2006/main">
            <a:srgbClr val="FFFFFF"/>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CAE2073B-8294-4825-9386-F5C819E054FB}"/>
              </a:ext>
            </a:extLst>
          </p:cNvPr>
          <p:cNvSpPr>
            <a:spLocks xmlns:a="http://schemas.openxmlformats.org/drawingml/2006/main" noGrp="1"/>
          </p:cNvSpPr>
          <p:nvPr/>
        </p:nvSpPr>
        <p:spPr>
          <a:xfrm xmlns:a="http://schemas.openxmlformats.org/drawingml/2006/main">
            <a:off x="6915150" y="3514725"/>
            <a:ext cx="4438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Health care, sleep and recovery</a:t>
            </a:r>
          </a:p>
        </p:txBody>
      </p:sp>
      <p:sp>
        <p:nvSpPr>
          <p:cNvPr id="18" name="">
            <a:extLst xmlns:a="http://schemas.openxmlformats.org/drawingml/2006/main">
              <a:ext uri="{FF2B5EF4-FFF2-40B4-BE49-F238E27FC236}">
                <a16:creationId xmlns:a16="http://schemas.microsoft.com/office/drawing/2014/main" id="{32748DDC-9B6E-4A67-9C62-37AF6DD2F02B}"/>
              </a:ext>
            </a:extLst>
          </p:cNvPr>
          <p:cNvSpPr>
            <a:spLocks xmlns:a="http://schemas.openxmlformats.org/drawingml/2006/main" noGrp="1"/>
          </p:cNvSpPr>
          <p:nvPr/>
        </p:nvSpPr>
        <p:spPr>
          <a:xfrm xmlns:a="http://schemas.openxmlformats.org/drawingml/2006/main">
            <a:off x="590550" y="4000500"/>
            <a:ext cx="4552950" cy="514350"/>
          </a:xfrm>
          <a:prstGeom xmlns:a="http://schemas.openxmlformats.org/drawingml/2006/main" prst="roundRect">
            <a:avLst>
              <a:gd name="adj" fmla="val 25926"/>
            </a:avLst>
          </a:prstGeom>
          <a:solidFill xmlns:a="http://schemas.openxmlformats.org/drawingml/2006/main">
            <a:srgbClr val="E8E3F0"/>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A60D481-BFF3-41B8-9E40-79C5106BAC01}"/>
              </a:ext>
            </a:extLst>
          </p:cNvPr>
          <p:cNvSpPr>
            <a:spLocks xmlns:a="http://schemas.openxmlformats.org/drawingml/2006/main" noGrp="1"/>
          </p:cNvSpPr>
          <p:nvPr/>
        </p:nvSpPr>
        <p:spPr>
          <a:xfrm xmlns:a="http://schemas.openxmlformats.org/drawingml/2006/main">
            <a:off x="800100" y="4114800"/>
            <a:ext cx="411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 course accepted</a:t>
            </a:r>
          </a:p>
        </p:txBody>
      </p:sp>
      <p:sp>
        <p:nvSpPr>
          <p:cNvPr id="20" name="">
            <a:extLst xmlns:a="http://schemas.openxmlformats.org/drawingml/2006/main">
              <a:ext uri="{FF2B5EF4-FFF2-40B4-BE49-F238E27FC236}">
                <a16:creationId xmlns:a16="http://schemas.microsoft.com/office/drawing/2014/main" id="{2CAC5676-47AF-4EFD-B869-A133F2CD1FB3}"/>
              </a:ext>
            </a:extLst>
          </p:cNvPr>
          <p:cNvSpPr>
            <a:spLocks xmlns:a="http://schemas.openxmlformats.org/drawingml/2006/main" noGrp="1"/>
          </p:cNvSpPr>
          <p:nvPr/>
        </p:nvSpPr>
        <p:spPr>
          <a:xfrm xmlns:a="http://schemas.openxmlformats.org/drawingml/2006/main">
            <a:off x="5810250" y="4133850"/>
            <a:ext cx="457200" cy="238125"/>
          </a:xfrm>
          <a:prstGeom xmlns:a="http://schemas.openxmlformats.org/drawingml/2006/main" prst="rightArrow">
            <a:avLst/>
          </a:prstGeom>
          <a:solidFill xmlns:a="http://schemas.openxmlformats.org/drawingml/2006/main">
            <a:srgbClr val="C5CBD0"/>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F3022EC4-81A8-4B19-91C3-7EF4FD84ABC7}"/>
              </a:ext>
            </a:extLst>
          </p:cNvPr>
          <p:cNvSpPr>
            <a:spLocks xmlns:a="http://schemas.openxmlformats.org/drawingml/2006/main" noGrp="1"/>
          </p:cNvSpPr>
          <p:nvPr/>
        </p:nvSpPr>
        <p:spPr>
          <a:xfrm xmlns:a="http://schemas.openxmlformats.org/drawingml/2006/main">
            <a:off x="6705600" y="4000500"/>
            <a:ext cx="4895850" cy="514350"/>
          </a:xfrm>
          <a:prstGeom xmlns:a="http://schemas.openxmlformats.org/drawingml/2006/main" prst="roundRect">
            <a:avLst>
              <a:gd name="adj" fmla="val 25926"/>
            </a:avLst>
          </a:prstGeom>
          <a:solidFill xmlns:a="http://schemas.openxmlformats.org/drawingml/2006/main">
            <a:srgbClr val="DDECE8"/>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12B47C39-D82A-4EA3-BAAC-A82D90626AE4}"/>
              </a:ext>
            </a:extLst>
          </p:cNvPr>
          <p:cNvSpPr>
            <a:spLocks xmlns:a="http://schemas.openxmlformats.org/drawingml/2006/main" noGrp="1"/>
          </p:cNvSpPr>
          <p:nvPr/>
        </p:nvSpPr>
        <p:spPr>
          <a:xfrm xmlns:a="http://schemas.openxmlformats.org/drawingml/2006/main">
            <a:off x="6915150" y="4067175"/>
            <a:ext cx="4438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Childcare, eldercare or respite</a:t>
            </a:r>
          </a:p>
        </p:txBody>
      </p:sp>
      <p:sp>
        <p:nvSpPr>
          <p:cNvPr id="23" name="">
            <a:extLst xmlns:a="http://schemas.openxmlformats.org/drawingml/2006/main">
              <a:ext uri="{FF2B5EF4-FFF2-40B4-BE49-F238E27FC236}">
                <a16:creationId xmlns:a16="http://schemas.microsoft.com/office/drawing/2014/main" id="{8551D723-EA0B-436B-9D13-48E002F6778F}"/>
              </a:ext>
            </a:extLst>
          </p:cNvPr>
          <p:cNvSpPr>
            <a:spLocks xmlns:a="http://schemas.openxmlformats.org/drawingml/2006/main" noGrp="1"/>
          </p:cNvSpPr>
          <p:nvPr/>
        </p:nvSpPr>
        <p:spPr>
          <a:xfrm xmlns:a="http://schemas.openxmlformats.org/drawingml/2006/main">
            <a:off x="590550" y="4552950"/>
            <a:ext cx="4552950" cy="514350"/>
          </a:xfrm>
          <a:prstGeom xmlns:a="http://schemas.openxmlformats.org/drawingml/2006/main" prst="roundRect">
            <a:avLst>
              <a:gd name="adj" fmla="val 25926"/>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3B12606-7BCD-4D84-B280-FCE8E6D2B9D4}"/>
              </a:ext>
            </a:extLst>
          </p:cNvPr>
          <p:cNvSpPr>
            <a:spLocks xmlns:a="http://schemas.openxmlformats.org/drawingml/2006/main" noGrp="1"/>
          </p:cNvSpPr>
          <p:nvPr/>
        </p:nvSpPr>
        <p:spPr>
          <a:xfrm xmlns:a="http://schemas.openxmlformats.org/drawingml/2006/main">
            <a:off x="800100" y="4667250"/>
            <a:ext cx="411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An online form completed</a:t>
            </a:r>
          </a:p>
        </p:txBody>
      </p:sp>
      <p:sp>
        <p:nvSpPr>
          <p:cNvPr id="25" name="">
            <a:extLst xmlns:a="http://schemas.openxmlformats.org/drawingml/2006/main">
              <a:ext uri="{FF2B5EF4-FFF2-40B4-BE49-F238E27FC236}">
                <a16:creationId xmlns:a16="http://schemas.microsoft.com/office/drawing/2014/main" id="{97A224CF-B15A-4D0B-8024-1D9041E2A463}"/>
              </a:ext>
            </a:extLst>
          </p:cNvPr>
          <p:cNvSpPr>
            <a:spLocks xmlns:a="http://schemas.openxmlformats.org/drawingml/2006/main" noGrp="1"/>
          </p:cNvSpPr>
          <p:nvPr/>
        </p:nvSpPr>
        <p:spPr>
          <a:xfrm xmlns:a="http://schemas.openxmlformats.org/drawingml/2006/main">
            <a:off x="5810250" y="4686300"/>
            <a:ext cx="457200" cy="238125"/>
          </a:xfrm>
          <a:prstGeom xmlns:a="http://schemas.openxmlformats.org/drawingml/2006/main" prst="rightArrow">
            <a:avLst/>
          </a:prstGeom>
          <a:solidFill xmlns:a="http://schemas.openxmlformats.org/drawingml/2006/main">
            <a:srgbClr val="C5CBD0"/>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207C254B-4C42-44B5-82EC-A942C514E79B}"/>
              </a:ext>
            </a:extLst>
          </p:cNvPr>
          <p:cNvSpPr>
            <a:spLocks xmlns:a="http://schemas.openxmlformats.org/drawingml/2006/main" noGrp="1"/>
          </p:cNvSpPr>
          <p:nvPr/>
        </p:nvSpPr>
        <p:spPr>
          <a:xfrm xmlns:a="http://schemas.openxmlformats.org/drawingml/2006/main">
            <a:off x="6705600" y="4552950"/>
            <a:ext cx="4895850" cy="514350"/>
          </a:xfrm>
          <a:prstGeom xmlns:a="http://schemas.openxmlformats.org/drawingml/2006/main" prst="roundRect">
            <a:avLst>
              <a:gd name="adj" fmla="val 25926"/>
            </a:avLst>
          </a:prstGeom>
          <a:solidFill xmlns:a="http://schemas.openxmlformats.org/drawingml/2006/main">
            <a:srgbClr val="FFFFF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95094FF8-C737-4DCD-B32B-7E3A58821935}"/>
              </a:ext>
            </a:extLst>
          </p:cNvPr>
          <p:cNvSpPr>
            <a:spLocks xmlns:a="http://schemas.openxmlformats.org/drawingml/2006/main" noGrp="1"/>
          </p:cNvSpPr>
          <p:nvPr/>
        </p:nvSpPr>
        <p:spPr>
          <a:xfrm xmlns:a="http://schemas.openxmlformats.org/drawingml/2006/main">
            <a:off x="6915150" y="4619625"/>
            <a:ext cx="4438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Transport, devices, data and accessible help</a:t>
            </a:r>
          </a:p>
        </p:txBody>
      </p:sp>
      <p:sp>
        <p:nvSpPr>
          <p:cNvPr id="28" name="">
            <a:extLst xmlns:a="http://schemas.openxmlformats.org/drawingml/2006/main">
              <a:ext uri="{FF2B5EF4-FFF2-40B4-BE49-F238E27FC236}">
                <a16:creationId xmlns:a16="http://schemas.microsoft.com/office/drawing/2014/main" id="{5417F820-CD55-40BA-B3E5-C43E09F6931B}"/>
              </a:ext>
            </a:extLst>
          </p:cNvPr>
          <p:cNvSpPr>
            <a:spLocks xmlns:a="http://schemas.openxmlformats.org/drawingml/2006/main" noGrp="1"/>
          </p:cNvSpPr>
          <p:nvPr/>
        </p:nvSpPr>
        <p:spPr>
          <a:xfrm xmlns:a="http://schemas.openxmlformats.org/drawingml/2006/main">
            <a:off x="590550" y="5105400"/>
            <a:ext cx="4552950" cy="514350"/>
          </a:xfrm>
          <a:prstGeom xmlns:a="http://schemas.openxmlformats.org/drawingml/2006/main" prst="roundRect">
            <a:avLst>
              <a:gd name="adj" fmla="val 25926"/>
            </a:avLst>
          </a:prstGeom>
          <a:solidFill xmlns:a="http://schemas.openxmlformats.org/drawingml/2006/main">
            <a:srgbClr val="E8E3F0"/>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5EC39DB4-8C69-489D-ACA4-DCB1B173E62D}"/>
              </a:ext>
            </a:extLst>
          </p:cNvPr>
          <p:cNvSpPr>
            <a:spLocks xmlns:a="http://schemas.openxmlformats.org/drawingml/2006/main" noGrp="1"/>
          </p:cNvSpPr>
          <p:nvPr/>
        </p:nvSpPr>
        <p:spPr>
          <a:xfrm xmlns:a="http://schemas.openxmlformats.org/drawingml/2006/main">
            <a:off x="800100" y="5219700"/>
            <a:ext cx="411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A rapid job start</a:t>
            </a:r>
          </a:p>
        </p:txBody>
      </p:sp>
      <p:sp>
        <p:nvSpPr>
          <p:cNvPr id="30" name="">
            <a:extLst xmlns:a="http://schemas.openxmlformats.org/drawingml/2006/main">
              <a:ext uri="{FF2B5EF4-FFF2-40B4-BE49-F238E27FC236}">
                <a16:creationId xmlns:a16="http://schemas.microsoft.com/office/drawing/2014/main" id="{002D0717-CF7A-4F00-964A-56C9D71BD3ED}"/>
              </a:ext>
            </a:extLst>
          </p:cNvPr>
          <p:cNvSpPr>
            <a:spLocks xmlns:a="http://schemas.openxmlformats.org/drawingml/2006/main" noGrp="1"/>
          </p:cNvSpPr>
          <p:nvPr/>
        </p:nvSpPr>
        <p:spPr>
          <a:xfrm xmlns:a="http://schemas.openxmlformats.org/drawingml/2006/main">
            <a:off x="5810250" y="5238750"/>
            <a:ext cx="457200" cy="238125"/>
          </a:xfrm>
          <a:prstGeom xmlns:a="http://schemas.openxmlformats.org/drawingml/2006/main" prst="rightArrow">
            <a:avLst/>
          </a:prstGeom>
          <a:solidFill xmlns:a="http://schemas.openxmlformats.org/drawingml/2006/main">
            <a:srgbClr val="C5CBD0"/>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089B2274-5A46-4A4E-8584-CD709674D600}"/>
              </a:ext>
            </a:extLst>
          </p:cNvPr>
          <p:cNvSpPr>
            <a:spLocks xmlns:a="http://schemas.openxmlformats.org/drawingml/2006/main" noGrp="1"/>
          </p:cNvSpPr>
          <p:nvPr/>
        </p:nvSpPr>
        <p:spPr>
          <a:xfrm xmlns:a="http://schemas.openxmlformats.org/drawingml/2006/main">
            <a:off x="6705600" y="5105400"/>
            <a:ext cx="4895850" cy="514350"/>
          </a:xfrm>
          <a:prstGeom xmlns:a="http://schemas.openxmlformats.org/drawingml/2006/main" prst="roundRect">
            <a:avLst>
              <a:gd name="adj" fmla="val 25926"/>
            </a:avLst>
          </a:prstGeom>
          <a:solidFill xmlns:a="http://schemas.openxmlformats.org/drawingml/2006/main">
            <a:srgbClr val="DDECE8"/>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A6340EB6-0A59-4885-8809-253992C9DB5E}"/>
              </a:ext>
            </a:extLst>
          </p:cNvPr>
          <p:cNvSpPr>
            <a:spLocks xmlns:a="http://schemas.openxmlformats.org/drawingml/2006/main" noGrp="1"/>
          </p:cNvSpPr>
          <p:nvPr/>
        </p:nvSpPr>
        <p:spPr>
          <a:xfrm xmlns:a="http://schemas.openxmlformats.org/drawingml/2006/main">
            <a:off x="6915150" y="5172075"/>
            <a:ext cx="44386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0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Skills, decent work and a pace life can sustain</a:t>
            </a:r>
          </a:p>
        </p:txBody>
      </p:sp>
      <p:sp>
        <p:nvSpPr>
          <p:cNvPr id="33" name="">
            <a:extLst xmlns:a="http://schemas.openxmlformats.org/drawingml/2006/main">
              <a:ext uri="{FF2B5EF4-FFF2-40B4-BE49-F238E27FC236}">
                <a16:creationId xmlns:a16="http://schemas.microsoft.com/office/drawing/2014/main" id="{699F649E-A8A3-46DE-B6E1-08165CE6C82A}"/>
              </a:ext>
            </a:extLst>
          </p:cNvPr>
          <p:cNvSpPr>
            <a:spLocks xmlns:a="http://schemas.openxmlformats.org/drawingml/2006/main" noGrp="1"/>
          </p:cNvSpPr>
          <p:nvPr/>
        </p:nvSpPr>
        <p:spPr>
          <a:xfrm xmlns:a="http://schemas.openxmlformats.org/drawingml/2006/main">
            <a:off x="1200150" y="5829300"/>
            <a:ext cx="9791700" cy="466725"/>
          </a:xfrm>
          <a:prstGeom xmlns:a="http://schemas.openxmlformats.org/drawingml/2006/main" prst="roundRect">
            <a:avLst>
              <a:gd name="adj" fmla="val 32653"/>
            </a:avLst>
          </a:prstGeom>
          <a:solidFill xmlns:a="http://schemas.openxmlformats.org/drawingml/2006/main">
            <a:srgbClr val="E8F1D5"/>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18F63A79-DA65-4E65-978E-6170EF0B7C9D}"/>
              </a:ext>
            </a:extLst>
          </p:cNvPr>
          <p:cNvSpPr>
            <a:spLocks xmlns:a="http://schemas.openxmlformats.org/drawingml/2006/main" noGrp="1"/>
          </p:cNvSpPr>
          <p:nvPr/>
        </p:nvSpPr>
        <p:spPr>
          <a:xfrm xmlns:a="http://schemas.openxmlformats.org/drawingml/2006/main">
            <a:off x="1504950" y="5943600"/>
            <a:ext cx="91821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Need-led does not mean limitless provision. It means transparent priorities based on rights, harm, capability and honest resource limits.</a:t>
            </a:r>
          </a:p>
        </p:txBody>
      </p:sp>
      <p:sp>
        <p:nvSpPr>
          <p:cNvPr id="35" name="">
            <a:extLst xmlns:a="http://schemas.openxmlformats.org/drawingml/2006/main">
              <a:ext uri="{FF2B5EF4-FFF2-40B4-BE49-F238E27FC236}">
                <a16:creationId xmlns:a16="http://schemas.microsoft.com/office/drawing/2014/main" id="{44FB9CCB-C278-4F58-8622-ABC2AA6DDA15}"/>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Capability lens: evaluate the real freedoms people have, not resources or activity alone.</a:t>
            </a:r>
          </a:p>
        </p:txBody>
      </p:sp>
      <p:sp>
        <p:nvSpPr>
          <p:cNvPr id="36" name="">
            <a:extLst xmlns:a="http://schemas.openxmlformats.org/drawingml/2006/main">
              <a:ext uri="{FF2B5EF4-FFF2-40B4-BE49-F238E27FC236}">
                <a16:creationId xmlns:a16="http://schemas.microsoft.com/office/drawing/2014/main" id="{74DC97CA-33D6-45DE-9B6B-AAAA1A441A83}"/>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9</a:t>
            </a:r>
          </a:p>
        </p:txBody>
      </p:sp>
    </p:spTree>
    <p:extLst>
      <p:ext uri="{BB962C8B-B14F-4D97-AF65-F5344CB8AC3E}">
        <p14:creationId xmlns:p14="http://schemas.microsoft.com/office/powerpoint/2010/main" val="1057685735"/>
      </p:ext>
    </p:extLst>
  </p:cSld>
</p:sld>
</file>

<file path=ppt/slides/slide10.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F7E1FC22-BDAA-40A2-84F0-B152F03CF74A}"/>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F2C1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92B6E28-C34E-422F-B007-60CC6CC2A3EA}"/>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F2C14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FOUNDATION</a:t>
            </a:r>
          </a:p>
        </p:txBody>
      </p:sp>
      <p:sp>
        <p:nvSpPr>
          <p:cNvPr id="3" name="">
            <a:extLst xmlns:a="http://schemas.openxmlformats.org/drawingml/2006/main">
              <a:ext uri="{FF2B5EF4-FFF2-40B4-BE49-F238E27FC236}">
                <a16:creationId xmlns:a16="http://schemas.microsoft.com/office/drawing/2014/main" id="{5DD7E300-8350-4CD6-A043-5935C2711074}"/>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Financial symbiosis</a:t>
            </a:r>
          </a:p>
        </p:txBody>
      </p:sp>
      <p:sp>
        <p:nvSpPr>
          <p:cNvPr id="4" name="">
            <a:extLst xmlns:a="http://schemas.openxmlformats.org/drawingml/2006/main">
              <a:ext uri="{FF2B5EF4-FFF2-40B4-BE49-F238E27FC236}">
                <a16:creationId xmlns:a16="http://schemas.microsoft.com/office/drawing/2014/main" id="{1BB15A12-FCCA-4FE1-BEE9-094C598A419D}"/>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Public support, household care and local economic activity are interdependent flows.</a:t>
            </a:r>
          </a:p>
        </p:txBody>
      </p:sp>
      <p:sp>
        <p:nvSpPr>
          <p:cNvPr id="5" name="">
            <a:extLst xmlns:a="http://schemas.openxmlformats.org/drawingml/2006/main">
              <a:ext uri="{FF2B5EF4-FFF2-40B4-BE49-F238E27FC236}">
                <a16:creationId xmlns:a16="http://schemas.microsoft.com/office/drawing/2014/main" id="{CDBA5538-F8B3-49B6-B53D-4673AD675BD9}"/>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30DB174E-6B3E-4125-A56D-A3A33DDA0A06}"/>
              </a:ext>
            </a:extLst>
          </p:cNvPr>
          <p:cNvSpPr>
            <a:spLocks xmlns:a="http://schemas.openxmlformats.org/drawingml/2006/main" noGrp="1"/>
          </p:cNvSpPr>
          <p:nvPr/>
        </p:nvSpPr>
        <p:spPr>
          <a:xfrm xmlns:a="http://schemas.openxmlformats.org/drawingml/2006/main">
            <a:off x="571500" y="2038350"/>
            <a:ext cx="3238500" cy="3390900"/>
          </a:xfrm>
          <a:prstGeom xmlns:a="http://schemas.openxmlformats.org/drawingml/2006/main" prst="roundRect">
            <a:avLst>
              <a:gd name="adj" fmla="val 8235"/>
            </a:avLst>
          </a:prstGeom>
          <a:solidFill xmlns:a="http://schemas.openxmlformats.org/drawingml/2006/main">
            <a:srgbClr val="1531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29167D8-AC07-48F2-9E4E-603823F4C776}"/>
              </a:ext>
            </a:extLst>
          </p:cNvPr>
          <p:cNvSpPr>
            <a:spLocks xmlns:a="http://schemas.openxmlformats.org/drawingml/2006/main" noGrp="1"/>
          </p:cNvSpPr>
          <p:nvPr/>
        </p:nvSpPr>
        <p:spPr>
          <a:xfrm xmlns:a="http://schemas.openxmlformats.org/drawingml/2006/main">
            <a:off x="819150" y="2457450"/>
            <a:ext cx="27432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4200" b="1" i="0">
                <a:solidFill>
                  <a:srgbClr val="F2C14E"/>
                </a:solidFill>
                <a:latin typeface="DejaVu Sans"/>
                <a:ea typeface="DejaVu Sans"/>
                <a:cs typeface="DejaVu Sans"/>
              </a:defRPr>
            </a:pPr>
            <a:r>
              <a:rPr sz="4200" b="1" i="0">
                <a:solidFill>
                  <a:srgbClr val="F2C14E"/>
                </a:solidFill>
                <a:latin typeface="DejaVu Sans"/>
                <a:ea typeface="DejaVu Sans"/>
                <a:cs typeface="DejaVu Sans"/>
              </a:rPr>
              <a:t>£1.24tn</a:t>
            </a:r>
          </a:p>
        </p:txBody>
      </p:sp>
      <p:sp>
        <p:nvSpPr>
          <p:cNvPr id="8" name="">
            <a:extLst xmlns:a="http://schemas.openxmlformats.org/drawingml/2006/main">
              <a:ext uri="{FF2B5EF4-FFF2-40B4-BE49-F238E27FC236}">
                <a16:creationId xmlns:a16="http://schemas.microsoft.com/office/drawing/2014/main" id="{9F22E896-5C81-4CFE-B2BE-A5EDE1BB9AE0}"/>
              </a:ext>
            </a:extLst>
          </p:cNvPr>
          <p:cNvSpPr>
            <a:spLocks xmlns:a="http://schemas.openxmlformats.org/drawingml/2006/main" noGrp="1"/>
          </p:cNvSpPr>
          <p:nvPr/>
        </p:nvSpPr>
        <p:spPr>
          <a:xfrm xmlns:a="http://schemas.openxmlformats.org/drawingml/2006/main">
            <a:off x="876300" y="3257550"/>
            <a:ext cx="26289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650" b="1" i="0">
                <a:solidFill>
                  <a:srgbClr val="FFFFFF"/>
                </a:solidFill>
                <a:latin typeface="DejaVu Sans"/>
                <a:ea typeface="DejaVu Sans"/>
                <a:cs typeface="DejaVu Sans"/>
              </a:defRPr>
            </a:pPr>
            <a:r>
              <a:rPr sz="1650" b="1" i="0">
                <a:solidFill>
                  <a:srgbClr val="FFFFFF"/>
                </a:solidFill>
                <a:latin typeface="DejaVu Sans"/>
                <a:ea typeface="DejaVu Sans"/>
                <a:cs typeface="DejaVu Sans"/>
              </a:rPr>
              <a:t>estimated value of unpaid household service work in the UK in 2016</a:t>
            </a:r>
          </a:p>
        </p:txBody>
      </p:sp>
      <p:sp>
        <p:nvSpPr>
          <p:cNvPr id="9" name="">
            <a:extLst xmlns:a="http://schemas.openxmlformats.org/drawingml/2006/main">
              <a:ext uri="{FF2B5EF4-FFF2-40B4-BE49-F238E27FC236}">
                <a16:creationId xmlns:a16="http://schemas.microsoft.com/office/drawing/2014/main" id="{7A583C48-A2B8-472C-B378-355DCC6EDE28}"/>
              </a:ext>
            </a:extLst>
          </p:cNvPr>
          <p:cNvSpPr>
            <a:spLocks xmlns:a="http://schemas.openxmlformats.org/drawingml/2006/main" noGrp="1"/>
          </p:cNvSpPr>
          <p:nvPr/>
        </p:nvSpPr>
        <p:spPr>
          <a:xfrm xmlns:a="http://schemas.openxmlformats.org/drawingml/2006/main">
            <a:off x="933450" y="4457700"/>
            <a:ext cx="25146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0" i="0">
                <a:solidFill>
                  <a:srgbClr val="F7F1E7"/>
                </a:solidFill>
                <a:latin typeface="DejaVu Sans"/>
                <a:ea typeface="DejaVu Sans"/>
                <a:cs typeface="DejaVu Sans"/>
              </a:defRPr>
            </a:pPr>
            <a:r>
              <a:rPr sz="1425" b="0" i="0">
                <a:solidFill>
                  <a:srgbClr val="F7F1E7"/>
                </a:solidFill>
                <a:latin typeface="DejaVu Sans"/>
                <a:ea typeface="DejaVu Sans"/>
                <a:cs typeface="DejaVu Sans"/>
              </a:rPr>
              <a:t>Equivalent to 63.1% of GDP in that estimate</a:t>
            </a:r>
          </a:p>
        </p:txBody>
      </p:sp>
      <p:sp>
        <p:nvSpPr>
          <p:cNvPr id="10" name="">
            <a:extLst xmlns:a="http://schemas.openxmlformats.org/drawingml/2006/main">
              <a:ext uri="{FF2B5EF4-FFF2-40B4-BE49-F238E27FC236}">
                <a16:creationId xmlns:a16="http://schemas.microsoft.com/office/drawing/2014/main" id="{A97ADB61-BEE3-41D4-AB5F-BA2AE1B50632}"/>
              </a:ext>
            </a:extLst>
          </p:cNvPr>
          <p:cNvSpPr>
            <a:spLocks xmlns:a="http://schemas.openxmlformats.org/drawingml/2006/main" noGrp="1"/>
          </p:cNvSpPr>
          <p:nvPr/>
        </p:nvSpPr>
        <p:spPr>
          <a:xfrm xmlns:a="http://schemas.openxmlformats.org/drawingml/2006/main">
            <a:off x="4286250" y="2238375"/>
            <a:ext cx="1571625" cy="1143000"/>
          </a:xfrm>
          <a:prstGeom xmlns:a="http://schemas.openxmlformats.org/drawingml/2006/main" prst="roundRect">
            <a:avLst>
              <a:gd name="adj" fmla="val 16667"/>
            </a:avLst>
          </a:prstGeom>
          <a:solidFill xmlns:a="http://schemas.openxmlformats.org/drawingml/2006/main">
            <a:srgbClr val="E8F1D5"/>
          </a:solidFill>
          <a:ln xmlns:a="http://schemas.openxmlformats.org/drawingml/2006/main" w="9525">
            <a:solidFill>
              <a:srgbClr val="E8F1D5"/>
            </a:solidFill>
            <a:prstDash val="solid"/>
          </a:ln>
        </p:spPr>
      </p:sp>
      <p:sp>
        <p:nvSpPr>
          <p:cNvPr id="11" name="">
            <a:extLst xmlns:a="http://schemas.openxmlformats.org/drawingml/2006/main">
              <a:ext uri="{FF2B5EF4-FFF2-40B4-BE49-F238E27FC236}">
                <a16:creationId xmlns:a16="http://schemas.microsoft.com/office/drawing/2014/main" id="{1EED0231-57AF-4667-949E-75FD697518BF}"/>
              </a:ext>
            </a:extLst>
          </p:cNvPr>
          <p:cNvSpPr>
            <a:spLocks xmlns:a="http://schemas.openxmlformats.org/drawingml/2006/main" noGrp="1"/>
          </p:cNvSpPr>
          <p:nvPr/>
        </p:nvSpPr>
        <p:spPr>
          <a:xfrm xmlns:a="http://schemas.openxmlformats.org/drawingml/2006/main">
            <a:off x="4457700" y="2390775"/>
            <a:ext cx="12287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Income and services</a:t>
            </a:r>
          </a:p>
        </p:txBody>
      </p:sp>
      <p:sp>
        <p:nvSpPr>
          <p:cNvPr id="12" name="">
            <a:extLst xmlns:a="http://schemas.openxmlformats.org/drawingml/2006/main">
              <a:ext uri="{FF2B5EF4-FFF2-40B4-BE49-F238E27FC236}">
                <a16:creationId xmlns:a16="http://schemas.microsoft.com/office/drawing/2014/main" id="{765DE4ED-00FE-4CFC-B1B8-2F656BFB4035}"/>
              </a:ext>
            </a:extLst>
          </p:cNvPr>
          <p:cNvSpPr>
            <a:spLocks xmlns:a="http://schemas.openxmlformats.org/drawingml/2006/main" noGrp="1"/>
          </p:cNvSpPr>
          <p:nvPr/>
        </p:nvSpPr>
        <p:spPr>
          <a:xfrm xmlns:a="http://schemas.openxmlformats.org/drawingml/2006/main">
            <a:off x="5886450" y="2667000"/>
            <a:ext cx="190500" cy="228600"/>
          </a:xfrm>
          <a:prstGeom xmlns:a="http://schemas.openxmlformats.org/drawingml/2006/main" prst="rightArrow">
            <a:avLst/>
          </a:prstGeom>
          <a:solidFill xmlns:a="http://schemas.openxmlformats.org/drawingml/2006/main">
            <a:srgbClr val="4E8A85"/>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DEC5927-173E-49C0-A1B5-6F996015FCD1}"/>
              </a:ext>
            </a:extLst>
          </p:cNvPr>
          <p:cNvSpPr>
            <a:spLocks xmlns:a="http://schemas.openxmlformats.org/drawingml/2006/main" noGrp="1"/>
          </p:cNvSpPr>
          <p:nvPr/>
        </p:nvSpPr>
        <p:spPr>
          <a:xfrm xmlns:a="http://schemas.openxmlformats.org/drawingml/2006/main">
            <a:off x="6115050" y="2238375"/>
            <a:ext cx="1571625" cy="1143000"/>
          </a:xfrm>
          <a:prstGeom xmlns:a="http://schemas.openxmlformats.org/drawingml/2006/main" prst="roundRect">
            <a:avLst>
              <a:gd name="adj" fmla="val 16667"/>
            </a:avLst>
          </a:prstGeom>
          <a:solidFill xmlns:a="http://schemas.openxmlformats.org/drawingml/2006/main">
            <a:srgbClr val="FAEDBF"/>
          </a:solidFill>
          <a:ln xmlns:a="http://schemas.openxmlformats.org/drawingml/2006/main" w="9525">
            <a:solidFill>
              <a:srgbClr val="FAEDBF"/>
            </a:solidFill>
            <a:prstDash val="solid"/>
          </a:ln>
        </p:spPr>
      </p:sp>
      <p:sp>
        <p:nvSpPr>
          <p:cNvPr id="14" name="">
            <a:extLst xmlns:a="http://schemas.openxmlformats.org/drawingml/2006/main">
              <a:ext uri="{FF2B5EF4-FFF2-40B4-BE49-F238E27FC236}">
                <a16:creationId xmlns:a16="http://schemas.microsoft.com/office/drawing/2014/main" id="{B03CF6F1-1461-4D8D-A851-23301D1175D9}"/>
              </a:ext>
            </a:extLst>
          </p:cNvPr>
          <p:cNvSpPr>
            <a:spLocks xmlns:a="http://schemas.openxmlformats.org/drawingml/2006/main" noGrp="1"/>
          </p:cNvSpPr>
          <p:nvPr/>
        </p:nvSpPr>
        <p:spPr>
          <a:xfrm xmlns:a="http://schemas.openxmlformats.org/drawingml/2006/main">
            <a:off x="6286500" y="2390775"/>
            <a:ext cx="12287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Essentials and local spend</a:t>
            </a:r>
          </a:p>
        </p:txBody>
      </p:sp>
      <p:sp>
        <p:nvSpPr>
          <p:cNvPr id="15" name="">
            <a:extLst xmlns:a="http://schemas.openxmlformats.org/drawingml/2006/main">
              <a:ext uri="{FF2B5EF4-FFF2-40B4-BE49-F238E27FC236}">
                <a16:creationId xmlns:a16="http://schemas.microsoft.com/office/drawing/2014/main" id="{C25F58FB-3184-4F55-A531-CA9E8F8A45B4}"/>
              </a:ext>
            </a:extLst>
          </p:cNvPr>
          <p:cNvSpPr>
            <a:spLocks xmlns:a="http://schemas.openxmlformats.org/drawingml/2006/main" noGrp="1"/>
          </p:cNvSpPr>
          <p:nvPr/>
        </p:nvSpPr>
        <p:spPr>
          <a:xfrm xmlns:a="http://schemas.openxmlformats.org/drawingml/2006/main">
            <a:off x="7715250" y="2667000"/>
            <a:ext cx="190500" cy="228600"/>
          </a:xfrm>
          <a:prstGeom xmlns:a="http://schemas.openxmlformats.org/drawingml/2006/main" prst="rightArrow">
            <a:avLst/>
          </a:prstGeom>
          <a:solidFill xmlns:a="http://schemas.openxmlformats.org/drawingml/2006/main">
            <a:srgbClr val="4E8A85"/>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84B6AF4-7C63-4889-AAEE-CFE81C23DA61}"/>
              </a:ext>
            </a:extLst>
          </p:cNvPr>
          <p:cNvSpPr>
            <a:spLocks xmlns:a="http://schemas.openxmlformats.org/drawingml/2006/main" noGrp="1"/>
          </p:cNvSpPr>
          <p:nvPr/>
        </p:nvSpPr>
        <p:spPr>
          <a:xfrm xmlns:a="http://schemas.openxmlformats.org/drawingml/2006/main">
            <a:off x="7943850" y="2238375"/>
            <a:ext cx="1571625" cy="1143000"/>
          </a:xfrm>
          <a:prstGeom xmlns:a="http://schemas.openxmlformats.org/drawingml/2006/main" prst="roundRect">
            <a:avLst>
              <a:gd name="adj" fmla="val 16667"/>
            </a:avLst>
          </a:prstGeom>
          <a:solidFill xmlns:a="http://schemas.openxmlformats.org/drawingml/2006/main">
            <a:srgbClr val="DDEAF5"/>
          </a:solidFill>
          <a:ln xmlns:a="http://schemas.openxmlformats.org/drawingml/2006/main" w="9525">
            <a:solidFill>
              <a:srgbClr val="DDEAF5"/>
            </a:solidFill>
            <a:prstDash val="solid"/>
          </a:ln>
        </p:spPr>
      </p:sp>
      <p:sp>
        <p:nvSpPr>
          <p:cNvPr id="17" name="">
            <a:extLst xmlns:a="http://schemas.openxmlformats.org/drawingml/2006/main">
              <a:ext uri="{FF2B5EF4-FFF2-40B4-BE49-F238E27FC236}">
                <a16:creationId xmlns:a16="http://schemas.microsoft.com/office/drawing/2014/main" id="{1159789E-82E8-4AAA-B23A-F991D2413B0D}"/>
              </a:ext>
            </a:extLst>
          </p:cNvPr>
          <p:cNvSpPr>
            <a:spLocks xmlns:a="http://schemas.openxmlformats.org/drawingml/2006/main" noGrp="1"/>
          </p:cNvSpPr>
          <p:nvPr/>
        </p:nvSpPr>
        <p:spPr>
          <a:xfrm xmlns:a="http://schemas.openxmlformats.org/drawingml/2006/main">
            <a:off x="8115300" y="2390775"/>
            <a:ext cx="12287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Firms, jobs and skills</a:t>
            </a:r>
          </a:p>
        </p:txBody>
      </p:sp>
      <p:sp>
        <p:nvSpPr>
          <p:cNvPr id="18" name="">
            <a:extLst xmlns:a="http://schemas.openxmlformats.org/drawingml/2006/main">
              <a:ext uri="{FF2B5EF4-FFF2-40B4-BE49-F238E27FC236}">
                <a16:creationId xmlns:a16="http://schemas.microsoft.com/office/drawing/2014/main" id="{CF200B90-8204-4D74-94DE-52C980FFB430}"/>
              </a:ext>
            </a:extLst>
          </p:cNvPr>
          <p:cNvSpPr>
            <a:spLocks xmlns:a="http://schemas.openxmlformats.org/drawingml/2006/main" noGrp="1"/>
          </p:cNvSpPr>
          <p:nvPr/>
        </p:nvSpPr>
        <p:spPr>
          <a:xfrm xmlns:a="http://schemas.openxmlformats.org/drawingml/2006/main">
            <a:off x="9544050" y="2667000"/>
            <a:ext cx="190500" cy="228600"/>
          </a:xfrm>
          <a:prstGeom xmlns:a="http://schemas.openxmlformats.org/drawingml/2006/main" prst="rightArrow">
            <a:avLst/>
          </a:prstGeom>
          <a:solidFill xmlns:a="http://schemas.openxmlformats.org/drawingml/2006/main">
            <a:srgbClr val="4E8A85"/>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C79D37F1-1E8D-4C85-A8E7-E7208C1D0B39}"/>
              </a:ext>
            </a:extLst>
          </p:cNvPr>
          <p:cNvSpPr>
            <a:spLocks xmlns:a="http://schemas.openxmlformats.org/drawingml/2006/main" noGrp="1"/>
          </p:cNvSpPr>
          <p:nvPr/>
        </p:nvSpPr>
        <p:spPr>
          <a:xfrm xmlns:a="http://schemas.openxmlformats.org/drawingml/2006/main">
            <a:off x="9772650" y="2238375"/>
            <a:ext cx="1571625" cy="1143000"/>
          </a:xfrm>
          <a:prstGeom xmlns:a="http://schemas.openxmlformats.org/drawingml/2006/main" prst="roundRect">
            <a:avLst>
              <a:gd name="adj" fmla="val 16667"/>
            </a:avLst>
          </a:prstGeom>
          <a:solidFill xmlns:a="http://schemas.openxmlformats.org/drawingml/2006/main">
            <a:srgbClr val="E8E3F0"/>
          </a:solidFill>
          <a:ln xmlns:a="http://schemas.openxmlformats.org/drawingml/2006/main" w="9525">
            <a:solidFill>
              <a:srgbClr val="E8E3F0"/>
            </a:solidFill>
            <a:prstDash val="solid"/>
          </a:ln>
        </p:spPr>
      </p:sp>
      <p:sp>
        <p:nvSpPr>
          <p:cNvPr id="20" name="">
            <a:extLst xmlns:a="http://schemas.openxmlformats.org/drawingml/2006/main">
              <a:ext uri="{FF2B5EF4-FFF2-40B4-BE49-F238E27FC236}">
                <a16:creationId xmlns:a16="http://schemas.microsoft.com/office/drawing/2014/main" id="{72165C73-018C-4F72-AC45-BF3EA1FB9C16}"/>
              </a:ext>
            </a:extLst>
          </p:cNvPr>
          <p:cNvSpPr>
            <a:spLocks xmlns:a="http://schemas.openxmlformats.org/drawingml/2006/main" noGrp="1"/>
          </p:cNvSpPr>
          <p:nvPr/>
        </p:nvSpPr>
        <p:spPr>
          <a:xfrm xmlns:a="http://schemas.openxmlformats.org/drawingml/2006/main">
            <a:off x="9944100" y="2390775"/>
            <a:ext cx="12287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Tax and public capacity</a:t>
            </a:r>
          </a:p>
        </p:txBody>
      </p:sp>
      <p:sp>
        <p:nvSpPr>
          <p:cNvPr id="21" name="">
            <a:extLst xmlns:a="http://schemas.openxmlformats.org/drawingml/2006/main">
              <a:ext uri="{FF2B5EF4-FFF2-40B4-BE49-F238E27FC236}">
                <a16:creationId xmlns:a16="http://schemas.microsoft.com/office/drawing/2014/main" id="{B3A2F823-E257-41DC-B7EF-304BE993E1BD}"/>
              </a:ext>
            </a:extLst>
          </p:cNvPr>
          <p:cNvSpPr>
            <a:spLocks xmlns:a="http://schemas.openxmlformats.org/drawingml/2006/main" noGrp="1"/>
          </p:cNvSpPr>
          <p:nvPr/>
        </p:nvSpPr>
        <p:spPr>
          <a:xfrm xmlns:a="http://schemas.openxmlformats.org/drawingml/2006/main">
            <a:off x="6534150" y="3609975"/>
            <a:ext cx="2667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75" b="1" i="0">
                <a:solidFill>
                  <a:srgbClr val="4E8A85"/>
                </a:solidFill>
                <a:latin typeface="DejaVu Sans"/>
                <a:ea typeface="DejaVu Sans"/>
                <a:cs typeface="DejaVu Sans"/>
              </a:defRPr>
            </a:pPr>
            <a:r>
              <a:rPr sz="1575" b="1" i="0">
                <a:solidFill>
                  <a:srgbClr val="4E8A85"/>
                </a:solidFill>
                <a:latin typeface="DejaVu Sans"/>
                <a:ea typeface="DejaVu Sans"/>
                <a:cs typeface="DejaVu Sans"/>
              </a:rPr>
              <a:t>Money circulates</a:t>
            </a:r>
          </a:p>
        </p:txBody>
      </p:sp>
      <p:sp>
        <p:nvSpPr>
          <p:cNvPr id="22" name="">
            <a:extLst xmlns:a="http://schemas.openxmlformats.org/drawingml/2006/main">
              <a:ext uri="{FF2B5EF4-FFF2-40B4-BE49-F238E27FC236}">
                <a16:creationId xmlns:a16="http://schemas.microsoft.com/office/drawing/2014/main" id="{9AE7D612-A4D2-4823-8556-1EF305E0BCAE}"/>
              </a:ext>
            </a:extLst>
          </p:cNvPr>
          <p:cNvSpPr>
            <a:spLocks xmlns:a="http://schemas.openxmlformats.org/drawingml/2006/main" noGrp="1"/>
          </p:cNvSpPr>
          <p:nvPr/>
        </p:nvSpPr>
        <p:spPr>
          <a:xfrm xmlns:a="http://schemas.openxmlformats.org/drawingml/2006/main">
            <a:off x="4762500" y="4095750"/>
            <a:ext cx="2762250" cy="1200150"/>
          </a:xfrm>
          <a:prstGeom xmlns:a="http://schemas.openxmlformats.org/drawingml/2006/main" prst="roundRect">
            <a:avLst>
              <a:gd name="adj" fmla="val 15873"/>
            </a:avLst>
          </a:prstGeom>
          <a:solidFill xmlns:a="http://schemas.openxmlformats.org/drawingml/2006/main">
            <a:srgbClr val="F8DFD6"/>
          </a:solidFill>
          <a:ln xmlns:a="http://schemas.openxmlformats.org/drawingml/2006/main" w="9525">
            <a:solidFill>
              <a:srgbClr val="F8DFD6"/>
            </a:solidFill>
            <a:prstDash val="solid"/>
          </a:ln>
        </p:spPr>
      </p:sp>
      <p:sp>
        <p:nvSpPr>
          <p:cNvPr id="23" name="">
            <a:extLst xmlns:a="http://schemas.openxmlformats.org/drawingml/2006/main">
              <a:ext uri="{FF2B5EF4-FFF2-40B4-BE49-F238E27FC236}">
                <a16:creationId xmlns:a16="http://schemas.microsoft.com/office/drawing/2014/main" id="{FF1C230F-9EAD-49B1-ACD0-08DAF8F25342}"/>
              </a:ext>
            </a:extLst>
          </p:cNvPr>
          <p:cNvSpPr>
            <a:spLocks xmlns:a="http://schemas.openxmlformats.org/drawingml/2006/main" noGrp="1"/>
          </p:cNvSpPr>
          <p:nvPr/>
        </p:nvSpPr>
        <p:spPr>
          <a:xfrm xmlns:a="http://schemas.openxmlformats.org/drawingml/2006/main">
            <a:off x="4933950" y="424815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75" b="1" i="0">
                <a:solidFill>
                  <a:srgbClr val="15314A"/>
                </a:solidFill>
                <a:latin typeface="DejaVu Sans"/>
                <a:ea typeface="DejaVu Sans"/>
                <a:cs typeface="DejaVu Sans"/>
              </a:defRPr>
            </a:pPr>
            <a:r>
              <a:rPr sz="1575" b="1" i="0">
                <a:solidFill>
                  <a:srgbClr val="15314A"/>
                </a:solidFill>
                <a:latin typeface="DejaVu Sans"/>
                <a:ea typeface="DejaVu Sans"/>
                <a:cs typeface="DejaVu Sans"/>
              </a:rPr>
              <a:t>Care and learning</a:t>
            </a:r>
          </a:p>
        </p:txBody>
      </p:sp>
      <p:sp>
        <p:nvSpPr>
          <p:cNvPr id="24" name="">
            <a:extLst xmlns:a="http://schemas.openxmlformats.org/drawingml/2006/main">
              <a:ext uri="{FF2B5EF4-FFF2-40B4-BE49-F238E27FC236}">
                <a16:creationId xmlns:a16="http://schemas.microsoft.com/office/drawing/2014/main" id="{0D128EB3-175E-4BDA-BDE7-05D025BD5326}"/>
              </a:ext>
            </a:extLst>
          </p:cNvPr>
          <p:cNvSpPr>
            <a:spLocks xmlns:a="http://schemas.openxmlformats.org/drawingml/2006/main" noGrp="1"/>
          </p:cNvSpPr>
          <p:nvPr/>
        </p:nvSpPr>
        <p:spPr>
          <a:xfrm xmlns:a="http://schemas.openxmlformats.org/drawingml/2006/main">
            <a:off x="4933950" y="4667250"/>
            <a:ext cx="24193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Maintain people, relationships and future capability.</a:t>
            </a:r>
          </a:p>
        </p:txBody>
      </p:sp>
      <p:sp>
        <p:nvSpPr>
          <p:cNvPr id="25" name="">
            <a:extLst xmlns:a="http://schemas.openxmlformats.org/drawingml/2006/main">
              <a:ext uri="{FF2B5EF4-FFF2-40B4-BE49-F238E27FC236}">
                <a16:creationId xmlns:a16="http://schemas.microsoft.com/office/drawing/2014/main" id="{8F4438E0-50EE-48EB-ABEC-D2AD89BD5AF0}"/>
              </a:ext>
            </a:extLst>
          </p:cNvPr>
          <p:cNvSpPr>
            <a:spLocks xmlns:a="http://schemas.openxmlformats.org/drawingml/2006/main" noGrp="1"/>
          </p:cNvSpPr>
          <p:nvPr/>
        </p:nvSpPr>
        <p:spPr>
          <a:xfrm xmlns:a="http://schemas.openxmlformats.org/drawingml/2006/main">
            <a:off x="7677150" y="4552950"/>
            <a:ext cx="342900" cy="247650"/>
          </a:xfrm>
          <a:prstGeom xmlns:a="http://schemas.openxmlformats.org/drawingml/2006/main" prst="rightArrow">
            <a:avLst/>
          </a:prstGeom>
          <a:solidFill xmlns:a="http://schemas.openxmlformats.org/drawingml/2006/main">
            <a:srgbClr val="E4775C"/>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3AA44F0-B51B-4026-8C1B-2E057E52C390}"/>
              </a:ext>
            </a:extLst>
          </p:cNvPr>
          <p:cNvSpPr>
            <a:spLocks xmlns:a="http://schemas.openxmlformats.org/drawingml/2006/main" noGrp="1"/>
          </p:cNvSpPr>
          <p:nvPr/>
        </p:nvSpPr>
        <p:spPr>
          <a:xfrm xmlns:a="http://schemas.openxmlformats.org/drawingml/2006/main">
            <a:off x="8172450" y="4095750"/>
            <a:ext cx="2762250" cy="1200150"/>
          </a:xfrm>
          <a:prstGeom xmlns:a="http://schemas.openxmlformats.org/drawingml/2006/main" prst="roundRect">
            <a:avLst>
              <a:gd name="adj" fmla="val 15873"/>
            </a:avLst>
          </a:prstGeom>
          <a:solidFill xmlns:a="http://schemas.openxmlformats.org/drawingml/2006/main">
            <a:srgbClr val="DDECE8"/>
          </a:solidFill>
          <a:ln xmlns:a="http://schemas.openxmlformats.org/drawingml/2006/main" w="9525">
            <a:solidFill>
              <a:srgbClr val="DDECE8"/>
            </a:solidFill>
            <a:prstDash val="solid"/>
          </a:ln>
        </p:spPr>
      </p:sp>
      <p:sp>
        <p:nvSpPr>
          <p:cNvPr id="27" name="">
            <a:extLst xmlns:a="http://schemas.openxmlformats.org/drawingml/2006/main">
              <a:ext uri="{FF2B5EF4-FFF2-40B4-BE49-F238E27FC236}">
                <a16:creationId xmlns:a16="http://schemas.microsoft.com/office/drawing/2014/main" id="{25504080-D1C6-487E-82A5-62D5E5B45DCD}"/>
              </a:ext>
            </a:extLst>
          </p:cNvPr>
          <p:cNvSpPr>
            <a:spLocks xmlns:a="http://schemas.openxmlformats.org/drawingml/2006/main" noGrp="1"/>
          </p:cNvSpPr>
          <p:nvPr/>
        </p:nvSpPr>
        <p:spPr>
          <a:xfrm xmlns:a="http://schemas.openxmlformats.org/drawingml/2006/main">
            <a:off x="8343900" y="4248150"/>
            <a:ext cx="24193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Capability and participation</a:t>
            </a:r>
          </a:p>
        </p:txBody>
      </p:sp>
      <p:sp>
        <p:nvSpPr>
          <p:cNvPr id="28" name="">
            <a:extLst xmlns:a="http://schemas.openxmlformats.org/drawingml/2006/main">
              <a:ext uri="{FF2B5EF4-FFF2-40B4-BE49-F238E27FC236}">
                <a16:creationId xmlns:a16="http://schemas.microsoft.com/office/drawing/2014/main" id="{EAAC6CF4-4A26-48AA-AA6F-A4B1D0977EE7}"/>
              </a:ext>
            </a:extLst>
          </p:cNvPr>
          <p:cNvSpPr>
            <a:spLocks xmlns:a="http://schemas.openxmlformats.org/drawingml/2006/main" noGrp="1"/>
          </p:cNvSpPr>
          <p:nvPr/>
        </p:nvSpPr>
        <p:spPr>
          <a:xfrm xmlns:a="http://schemas.openxmlformats.org/drawingml/2006/main">
            <a:off x="8343900" y="4724400"/>
            <a:ext cx="24193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4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Paid work, care, recovery, volunteering and learning.</a:t>
            </a:r>
          </a:p>
        </p:txBody>
      </p:sp>
      <p:sp>
        <p:nvSpPr>
          <p:cNvPr id="29" name="">
            <a:extLst xmlns:a="http://schemas.openxmlformats.org/drawingml/2006/main">
              <a:ext uri="{FF2B5EF4-FFF2-40B4-BE49-F238E27FC236}">
                <a16:creationId xmlns:a16="http://schemas.microsoft.com/office/drawing/2014/main" id="{E6872611-A973-4BDF-B63B-708863913F7C}"/>
              </a:ext>
            </a:extLst>
          </p:cNvPr>
          <p:cNvSpPr>
            <a:spLocks xmlns:a="http://schemas.openxmlformats.org/drawingml/2006/main" noGrp="1"/>
          </p:cNvSpPr>
          <p:nvPr/>
        </p:nvSpPr>
        <p:spPr>
          <a:xfrm xmlns:a="http://schemas.openxmlformats.org/drawingml/2006/main">
            <a:off x="4286250" y="5524500"/>
            <a:ext cx="6648450" cy="666750"/>
          </a:xfrm>
          <a:prstGeom xmlns:a="http://schemas.openxmlformats.org/drawingml/2006/main" prst="roundRect">
            <a:avLst>
              <a:gd name="adj" fmla="val 22857"/>
            </a:avLst>
          </a:prstGeom>
          <a:solidFill xmlns:a="http://schemas.openxmlformats.org/drawingml/2006/main">
            <a:srgbClr val="FFFFFF"/>
          </a:solidFill>
          <a:ln xmlns:a="http://schemas.openxmlformats.org/drawingml/2006/main" w="9525">
            <a:solidFill>
              <a:srgbClr val="C5CBD0"/>
            </a:solidFill>
            <a:prstDash val="solid"/>
          </a:ln>
        </p:spPr>
      </p:sp>
      <p:sp>
        <p:nvSpPr>
          <p:cNvPr id="30" name="">
            <a:extLst xmlns:a="http://schemas.openxmlformats.org/drawingml/2006/main">
              <a:ext uri="{FF2B5EF4-FFF2-40B4-BE49-F238E27FC236}">
                <a16:creationId xmlns:a16="http://schemas.microsoft.com/office/drawing/2014/main" id="{8DA89CA0-3CBC-4CAD-B9AE-07C31D1B0600}"/>
              </a:ext>
            </a:extLst>
          </p:cNvPr>
          <p:cNvSpPr>
            <a:spLocks xmlns:a="http://schemas.openxmlformats.org/drawingml/2006/main" noGrp="1"/>
          </p:cNvSpPr>
          <p:nvPr/>
        </p:nvSpPr>
        <p:spPr>
          <a:xfrm xmlns:a="http://schemas.openxmlformats.org/drawingml/2006/main">
            <a:off x="4514850" y="562927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275" b="1" i="0">
                <a:solidFill>
                  <a:srgbClr val="15314A"/>
                </a:solidFill>
                <a:latin typeface="DejaVu Sans"/>
                <a:ea typeface="DejaVu Sans"/>
                <a:cs typeface="DejaVu Sans"/>
              </a:defRPr>
            </a:pPr>
            <a:r>
              <a:rPr sz="1275" b="1" i="0">
                <a:solidFill>
                  <a:srgbClr val="15314A"/>
                </a:solidFill>
                <a:latin typeface="DejaVu Sans"/>
                <a:ea typeface="DejaVu Sans"/>
                <a:cs typeface="DejaVu Sans"/>
              </a:rPr>
              <a:t>Benefits are transfers, not automatically a net social loss. Evaluation must count what stability enables and avoid double counting.</a:t>
            </a:r>
          </a:p>
        </p:txBody>
      </p:sp>
      <p:sp>
        <p:nvSpPr>
          <p:cNvPr id="31" name="">
            <a:extLst xmlns:a="http://schemas.openxmlformats.org/drawingml/2006/main">
              <a:ext uri="{FF2B5EF4-FFF2-40B4-BE49-F238E27FC236}">
                <a16:creationId xmlns:a16="http://schemas.microsoft.com/office/drawing/2014/main" id="{BFAD9905-9F4D-4C34-BD2D-BBE374175B1B}"/>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Source for anchor estimate: ONS, Regional differences in unpaid household service work, 2016.</a:t>
            </a:r>
          </a:p>
        </p:txBody>
      </p:sp>
      <p:sp>
        <p:nvSpPr>
          <p:cNvPr id="32" name="">
            <a:extLst xmlns:a="http://schemas.openxmlformats.org/drawingml/2006/main">
              <a:ext uri="{FF2B5EF4-FFF2-40B4-BE49-F238E27FC236}">
                <a16:creationId xmlns:a16="http://schemas.microsoft.com/office/drawing/2014/main" id="{96F7AF67-642C-44BF-AD46-318165412450}"/>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10</a:t>
            </a:r>
          </a:p>
        </p:txBody>
      </p:sp>
    </p:spTree>
    <p:extLst>
      <p:ext uri="{BB962C8B-B14F-4D97-AF65-F5344CB8AC3E}">
        <p14:creationId xmlns:p14="http://schemas.microsoft.com/office/powerpoint/2010/main" val="1261110691"/>
      </p:ext>
    </p:extLst>
  </p:cSld>
</p:sld>
</file>

<file path=ppt/slides/slide11.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652B2C37-24FB-4CAC-ABAF-B72395051184}"/>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5A95C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5EB49FE-4182-4EB7-9051-6FBC26941F07}"/>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5A95C9"/>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FOUNDATION</a:t>
            </a:r>
          </a:p>
        </p:txBody>
      </p:sp>
      <p:sp>
        <p:nvSpPr>
          <p:cNvPr id="3" name="">
            <a:extLst xmlns:a="http://schemas.openxmlformats.org/drawingml/2006/main">
              <a:ext uri="{FF2B5EF4-FFF2-40B4-BE49-F238E27FC236}">
                <a16:creationId xmlns:a16="http://schemas.microsoft.com/office/drawing/2014/main" id="{34E93552-633D-4EC3-9A98-CF2C004087FF}"/>
              </a:ext>
            </a:extLst>
          </p:cNvPr>
          <p:cNvSpPr>
            <a:spLocks xmlns:a="http://schemas.openxmlformats.org/drawingml/2006/main" noGrp="1"/>
          </p:cNvSpPr>
          <p:nvPr/>
        </p:nvSpPr>
        <p:spPr>
          <a:xfrm xmlns:a="http://schemas.openxmlformats.org/drawingml/2006/main">
            <a:off x="571500" y="619125"/>
            <a:ext cx="1081087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2850" b="1" i="0">
                <a:solidFill>
                  <a:srgbClr val="15314A"/>
                </a:solidFill>
                <a:latin typeface="DejaVu Sans"/>
                <a:ea typeface="DejaVu Sans"/>
                <a:cs typeface="DejaVu Sans"/>
              </a:defRPr>
            </a:pPr>
            <a:r>
              <a:rPr sz="2850" b="1" i="0">
                <a:solidFill>
                  <a:srgbClr val="15314A"/>
                </a:solidFill>
                <a:latin typeface="DejaVu Sans"/>
                <a:ea typeface="DejaVu Sans"/>
                <a:cs typeface="DejaVu Sans"/>
              </a:rPr>
              <a:t>Human development has always been cooperative</a:t>
            </a:r>
          </a:p>
        </p:txBody>
      </p:sp>
      <p:sp>
        <p:nvSpPr>
          <p:cNvPr id="4" name="">
            <a:extLst xmlns:a="http://schemas.openxmlformats.org/drawingml/2006/main">
              <a:ext uri="{FF2B5EF4-FFF2-40B4-BE49-F238E27FC236}">
                <a16:creationId xmlns:a16="http://schemas.microsoft.com/office/drawing/2014/main" id="{8E8B7665-0D55-40F0-BB3B-2830E80697A4}"/>
              </a:ext>
            </a:extLst>
          </p:cNvPr>
          <p:cNvSpPr>
            <a:spLocks xmlns:a="http://schemas.openxmlformats.org/drawingml/2006/main" noGrp="1"/>
          </p:cNvSpPr>
          <p:nvPr/>
        </p:nvSpPr>
        <p:spPr>
          <a:xfrm xmlns:a="http://schemas.openxmlformats.org/drawingml/2006/main">
            <a:off x="571500" y="1438275"/>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Long childhood, shared risk and learned culture make care infrastructure productive infrastructure.</a:t>
            </a:r>
          </a:p>
        </p:txBody>
      </p:sp>
      <p:sp>
        <p:nvSpPr>
          <p:cNvPr id="5" name="">
            <a:extLst xmlns:a="http://schemas.openxmlformats.org/drawingml/2006/main">
              <a:ext uri="{FF2B5EF4-FFF2-40B4-BE49-F238E27FC236}">
                <a16:creationId xmlns:a16="http://schemas.microsoft.com/office/drawing/2014/main" id="{71EF7DB0-FA2D-4FB8-AAD9-847A3B72FCA9}"/>
              </a:ext>
            </a:extLst>
          </p:cNvPr>
          <p:cNvSpPr>
            <a:spLocks xmlns:a="http://schemas.openxmlformats.org/drawingml/2006/main" noGrp="1"/>
          </p:cNvSpPr>
          <p:nvPr/>
        </p:nvSpPr>
        <p:spPr>
          <a:xfrm xmlns:a="http://schemas.openxmlformats.org/drawingml/2006/main">
            <a:off x="571500" y="18097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5FD87928-E9F9-4B20-BCF9-3992E98181A7}"/>
              </a:ext>
            </a:extLst>
          </p:cNvPr>
          <p:cNvSpPr>
            <a:spLocks xmlns:a="http://schemas.openxmlformats.org/drawingml/2006/main" noGrp="1"/>
          </p:cNvSpPr>
          <p:nvPr/>
        </p:nvSpPr>
        <p:spPr>
          <a:xfrm xmlns:a="http://schemas.openxmlformats.org/drawingml/2006/main">
            <a:off x="666750" y="2076450"/>
            <a:ext cx="704850" cy="704850"/>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D3FE9EC-A894-485A-A449-3B01F5B774F8}"/>
              </a:ext>
            </a:extLst>
          </p:cNvPr>
          <p:cNvSpPr>
            <a:spLocks xmlns:a="http://schemas.openxmlformats.org/drawingml/2006/main" noGrp="1"/>
          </p:cNvSpPr>
          <p:nvPr/>
        </p:nvSpPr>
        <p:spPr>
          <a:xfrm xmlns:a="http://schemas.openxmlformats.org/drawingml/2006/main">
            <a:off x="666750" y="2219325"/>
            <a:ext cx="704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1</a:t>
            </a:r>
          </a:p>
        </p:txBody>
      </p:sp>
      <p:sp>
        <p:nvSpPr>
          <p:cNvPr id="8" name="">
            <a:extLst xmlns:a="http://schemas.openxmlformats.org/drawingml/2006/main">
              <a:ext uri="{FF2B5EF4-FFF2-40B4-BE49-F238E27FC236}">
                <a16:creationId xmlns:a16="http://schemas.microsoft.com/office/drawing/2014/main" id="{F0847060-14E7-4779-A9E3-0F15AC706854}"/>
              </a:ext>
            </a:extLst>
          </p:cNvPr>
          <p:cNvSpPr>
            <a:spLocks xmlns:a="http://schemas.openxmlformats.org/drawingml/2006/main" noGrp="1"/>
          </p:cNvSpPr>
          <p:nvPr/>
        </p:nvSpPr>
        <p:spPr>
          <a:xfrm xmlns:a="http://schemas.openxmlformats.org/drawingml/2006/main">
            <a:off x="1638300" y="2095500"/>
            <a:ext cx="314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75" b="1" i="0">
                <a:solidFill>
                  <a:srgbClr val="15314A"/>
                </a:solidFill>
                <a:latin typeface="DejaVu Sans"/>
                <a:ea typeface="DejaVu Sans"/>
                <a:cs typeface="DejaVu Sans"/>
              </a:defRPr>
            </a:pPr>
            <a:r>
              <a:rPr sz="1875" b="1" i="0">
                <a:solidFill>
                  <a:srgbClr val="15314A"/>
                </a:solidFill>
                <a:latin typeface="DejaVu Sans"/>
                <a:ea typeface="DejaVu Sans"/>
                <a:cs typeface="DejaVu Sans"/>
              </a:rPr>
              <a:t>Long childhood</a:t>
            </a:r>
          </a:p>
        </p:txBody>
      </p:sp>
      <p:sp>
        <p:nvSpPr>
          <p:cNvPr id="9" name="">
            <a:extLst xmlns:a="http://schemas.openxmlformats.org/drawingml/2006/main">
              <a:ext uri="{FF2B5EF4-FFF2-40B4-BE49-F238E27FC236}">
                <a16:creationId xmlns:a16="http://schemas.microsoft.com/office/drawing/2014/main" id="{384119CE-D820-4F19-8C4F-971C3739074B}"/>
              </a:ext>
            </a:extLst>
          </p:cNvPr>
          <p:cNvSpPr>
            <a:spLocks xmlns:a="http://schemas.openxmlformats.org/drawingml/2006/main" noGrp="1"/>
          </p:cNvSpPr>
          <p:nvPr/>
        </p:nvSpPr>
        <p:spPr>
          <a:xfrm xmlns:a="http://schemas.openxmlformats.org/drawingml/2006/main">
            <a:off x="1638300" y="2476500"/>
            <a:ext cx="3714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Children depend on sustained care and learning beyond one adult.</a:t>
            </a:r>
          </a:p>
        </p:txBody>
      </p:sp>
      <p:sp>
        <p:nvSpPr>
          <p:cNvPr id="10" name="">
            <a:extLst xmlns:a="http://schemas.openxmlformats.org/drawingml/2006/main">
              <a:ext uri="{FF2B5EF4-FFF2-40B4-BE49-F238E27FC236}">
                <a16:creationId xmlns:a16="http://schemas.microsoft.com/office/drawing/2014/main" id="{E48C849F-71DE-4805-A41C-D6E58B6F5569}"/>
              </a:ext>
            </a:extLst>
          </p:cNvPr>
          <p:cNvSpPr>
            <a:spLocks xmlns:a="http://schemas.openxmlformats.org/drawingml/2006/main" noGrp="1"/>
          </p:cNvSpPr>
          <p:nvPr/>
        </p:nvSpPr>
        <p:spPr>
          <a:xfrm xmlns:a="http://schemas.openxmlformats.org/drawingml/2006/main">
            <a:off x="666750" y="3276600"/>
            <a:ext cx="704850" cy="704850"/>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C239C1E-3DD9-4CAD-A009-4705E2371355}"/>
              </a:ext>
            </a:extLst>
          </p:cNvPr>
          <p:cNvSpPr>
            <a:spLocks xmlns:a="http://schemas.openxmlformats.org/drawingml/2006/main" noGrp="1"/>
          </p:cNvSpPr>
          <p:nvPr/>
        </p:nvSpPr>
        <p:spPr>
          <a:xfrm xmlns:a="http://schemas.openxmlformats.org/drawingml/2006/main">
            <a:off x="666750" y="3419475"/>
            <a:ext cx="704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2</a:t>
            </a:r>
          </a:p>
        </p:txBody>
      </p:sp>
      <p:sp>
        <p:nvSpPr>
          <p:cNvPr id="12" name="">
            <a:extLst xmlns:a="http://schemas.openxmlformats.org/drawingml/2006/main">
              <a:ext uri="{FF2B5EF4-FFF2-40B4-BE49-F238E27FC236}">
                <a16:creationId xmlns:a16="http://schemas.microsoft.com/office/drawing/2014/main" id="{0B74D340-763D-49C8-9D5F-0DF3FFD9AE03}"/>
              </a:ext>
            </a:extLst>
          </p:cNvPr>
          <p:cNvSpPr>
            <a:spLocks xmlns:a="http://schemas.openxmlformats.org/drawingml/2006/main" noGrp="1"/>
          </p:cNvSpPr>
          <p:nvPr/>
        </p:nvSpPr>
        <p:spPr>
          <a:xfrm xmlns:a="http://schemas.openxmlformats.org/drawingml/2006/main">
            <a:off x="1638300" y="3295650"/>
            <a:ext cx="314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75" b="1" i="0">
                <a:solidFill>
                  <a:srgbClr val="15314A"/>
                </a:solidFill>
                <a:latin typeface="DejaVu Sans"/>
                <a:ea typeface="DejaVu Sans"/>
                <a:cs typeface="DejaVu Sans"/>
              </a:defRPr>
            </a:pPr>
            <a:r>
              <a:rPr sz="1875" b="1" i="0">
                <a:solidFill>
                  <a:srgbClr val="15314A"/>
                </a:solidFill>
                <a:latin typeface="DejaVu Sans"/>
                <a:ea typeface="DejaVu Sans"/>
                <a:cs typeface="DejaVu Sans"/>
              </a:rPr>
              <a:t>Shared risk</a:t>
            </a:r>
          </a:p>
        </p:txBody>
      </p:sp>
      <p:sp>
        <p:nvSpPr>
          <p:cNvPr id="13" name="">
            <a:extLst xmlns:a="http://schemas.openxmlformats.org/drawingml/2006/main">
              <a:ext uri="{FF2B5EF4-FFF2-40B4-BE49-F238E27FC236}">
                <a16:creationId xmlns:a16="http://schemas.microsoft.com/office/drawing/2014/main" id="{5AE0AD93-A662-4B38-964C-8E63A19C51CC}"/>
              </a:ext>
            </a:extLst>
          </p:cNvPr>
          <p:cNvSpPr>
            <a:spLocks xmlns:a="http://schemas.openxmlformats.org/drawingml/2006/main" noGrp="1"/>
          </p:cNvSpPr>
          <p:nvPr/>
        </p:nvSpPr>
        <p:spPr>
          <a:xfrm xmlns:a="http://schemas.openxmlformats.org/drawingml/2006/main">
            <a:off x="1638300" y="3676650"/>
            <a:ext cx="3714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Families and communities pool time, food, knowledge and protection.</a:t>
            </a:r>
          </a:p>
        </p:txBody>
      </p:sp>
      <p:sp>
        <p:nvSpPr>
          <p:cNvPr id="14" name="">
            <a:extLst xmlns:a="http://schemas.openxmlformats.org/drawingml/2006/main">
              <a:ext uri="{FF2B5EF4-FFF2-40B4-BE49-F238E27FC236}">
                <a16:creationId xmlns:a16="http://schemas.microsoft.com/office/drawing/2014/main" id="{A6B08E2E-B713-4462-9D3B-830578ACAE06}"/>
              </a:ext>
            </a:extLst>
          </p:cNvPr>
          <p:cNvSpPr>
            <a:spLocks xmlns:a="http://schemas.openxmlformats.org/drawingml/2006/main" noGrp="1"/>
          </p:cNvSpPr>
          <p:nvPr/>
        </p:nvSpPr>
        <p:spPr>
          <a:xfrm xmlns:a="http://schemas.openxmlformats.org/drawingml/2006/main">
            <a:off x="666750" y="4476750"/>
            <a:ext cx="704850" cy="704850"/>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1364FA2-DE0F-4F12-B035-3BB27D24AE0D}"/>
              </a:ext>
            </a:extLst>
          </p:cNvPr>
          <p:cNvSpPr>
            <a:spLocks xmlns:a="http://schemas.openxmlformats.org/drawingml/2006/main" noGrp="1"/>
          </p:cNvSpPr>
          <p:nvPr/>
        </p:nvSpPr>
        <p:spPr>
          <a:xfrm xmlns:a="http://schemas.openxmlformats.org/drawingml/2006/main">
            <a:off x="666750" y="4619625"/>
            <a:ext cx="704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3</a:t>
            </a:r>
          </a:p>
        </p:txBody>
      </p:sp>
      <p:sp>
        <p:nvSpPr>
          <p:cNvPr id="16" name="">
            <a:extLst xmlns:a="http://schemas.openxmlformats.org/drawingml/2006/main">
              <a:ext uri="{FF2B5EF4-FFF2-40B4-BE49-F238E27FC236}">
                <a16:creationId xmlns:a16="http://schemas.microsoft.com/office/drawing/2014/main" id="{2126E448-EED1-43AB-8ACF-494ABD90958A}"/>
              </a:ext>
            </a:extLst>
          </p:cNvPr>
          <p:cNvSpPr>
            <a:spLocks xmlns:a="http://schemas.openxmlformats.org/drawingml/2006/main" noGrp="1"/>
          </p:cNvSpPr>
          <p:nvPr/>
        </p:nvSpPr>
        <p:spPr>
          <a:xfrm xmlns:a="http://schemas.openxmlformats.org/drawingml/2006/main">
            <a:off x="1638300" y="4495800"/>
            <a:ext cx="314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75" b="1" i="0">
                <a:solidFill>
                  <a:srgbClr val="15314A"/>
                </a:solidFill>
                <a:latin typeface="DejaVu Sans"/>
                <a:ea typeface="DejaVu Sans"/>
                <a:cs typeface="DejaVu Sans"/>
              </a:defRPr>
            </a:pPr>
            <a:r>
              <a:rPr sz="1875" b="1" i="0">
                <a:solidFill>
                  <a:srgbClr val="15314A"/>
                </a:solidFill>
                <a:latin typeface="DejaVu Sans"/>
                <a:ea typeface="DejaVu Sans"/>
                <a:cs typeface="DejaVu Sans"/>
              </a:rPr>
              <a:t>Cultural cooperation</a:t>
            </a:r>
          </a:p>
        </p:txBody>
      </p:sp>
      <p:sp>
        <p:nvSpPr>
          <p:cNvPr id="17" name="">
            <a:extLst xmlns:a="http://schemas.openxmlformats.org/drawingml/2006/main">
              <a:ext uri="{FF2B5EF4-FFF2-40B4-BE49-F238E27FC236}">
                <a16:creationId xmlns:a16="http://schemas.microsoft.com/office/drawing/2014/main" id="{D0BBFD8D-6A5F-4219-84EA-AD81348037FC}"/>
              </a:ext>
            </a:extLst>
          </p:cNvPr>
          <p:cNvSpPr>
            <a:spLocks xmlns:a="http://schemas.openxmlformats.org/drawingml/2006/main" noGrp="1"/>
          </p:cNvSpPr>
          <p:nvPr/>
        </p:nvSpPr>
        <p:spPr>
          <a:xfrm xmlns:a="http://schemas.openxmlformats.org/drawingml/2006/main">
            <a:off x="1638300" y="4876800"/>
            <a:ext cx="3714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5D6B76"/>
                </a:solidFill>
                <a:latin typeface="DejaVu Sans"/>
                <a:ea typeface="DejaVu Sans"/>
                <a:cs typeface="DejaVu Sans"/>
              </a:defRPr>
            </a:pPr>
            <a:r>
              <a:rPr sz="1425" b="0" i="0">
                <a:solidFill>
                  <a:srgbClr val="5D6B76"/>
                </a:solidFill>
                <a:latin typeface="DejaVu Sans"/>
                <a:ea typeface="DejaVu Sans"/>
                <a:cs typeface="DejaVu Sans"/>
              </a:rPr>
              <a:t>People inherit tools, norms and skills no individual creates alone.</a:t>
            </a:r>
          </a:p>
        </p:txBody>
      </p:sp>
      <p:sp>
        <p:nvSpPr>
          <p:cNvPr id="18" name="">
            <a:extLst xmlns:a="http://schemas.openxmlformats.org/drawingml/2006/main">
              <a:ext uri="{FF2B5EF4-FFF2-40B4-BE49-F238E27FC236}">
                <a16:creationId xmlns:a16="http://schemas.microsoft.com/office/drawing/2014/main" id="{B8D7D716-DD52-490A-BF9B-DA409A72BEF9}"/>
              </a:ext>
            </a:extLst>
          </p:cNvPr>
          <p:cNvSpPr>
            <a:spLocks xmlns:a="http://schemas.openxmlformats.org/drawingml/2006/main" noGrp="1"/>
          </p:cNvSpPr>
          <p:nvPr/>
        </p:nvSpPr>
        <p:spPr>
          <a:xfrm xmlns:a="http://schemas.openxmlformats.org/drawingml/2006/main">
            <a:off x="5591175" y="3276600"/>
            <a:ext cx="571500" cy="361950"/>
          </a:xfrm>
          <a:prstGeom xmlns:a="http://schemas.openxmlformats.org/drawingml/2006/main" prst="rightArrow">
            <a:avLst/>
          </a:prstGeom>
          <a:solidFill xmlns:a="http://schemas.openxmlformats.org/drawingml/2006/main">
            <a:srgbClr val="5A95C9"/>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BE50F54-FDD9-4193-8742-EFDD237D03D5}"/>
              </a:ext>
            </a:extLst>
          </p:cNvPr>
          <p:cNvSpPr>
            <a:spLocks xmlns:a="http://schemas.openxmlformats.org/drawingml/2006/main" noGrp="1"/>
          </p:cNvSpPr>
          <p:nvPr/>
        </p:nvSpPr>
        <p:spPr>
          <a:xfrm xmlns:a="http://schemas.openxmlformats.org/drawingml/2006/main">
            <a:off x="6496050" y="2038350"/>
            <a:ext cx="4800600" cy="3829050"/>
          </a:xfrm>
          <a:prstGeom xmlns:a="http://schemas.openxmlformats.org/drawingml/2006/main" prst="roundRect">
            <a:avLst>
              <a:gd name="adj" fmla="val 7463"/>
            </a:avLst>
          </a:prstGeom>
          <a:solidFill xmlns:a="http://schemas.openxmlformats.org/drawingml/2006/main">
            <a:srgbClr val="DDEAF5"/>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2DC6041-B64D-4D43-ACCC-552E4CA7D1BF}"/>
              </a:ext>
            </a:extLst>
          </p:cNvPr>
          <p:cNvSpPr>
            <a:spLocks xmlns:a="http://schemas.openxmlformats.org/drawingml/2006/main" noGrp="1"/>
          </p:cNvSpPr>
          <p:nvPr/>
        </p:nvSpPr>
        <p:spPr>
          <a:xfrm xmlns:a="http://schemas.openxmlformats.org/drawingml/2006/main">
            <a:off x="6858000" y="2381250"/>
            <a:ext cx="40767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325" b="1" i="0">
                <a:solidFill>
                  <a:srgbClr val="15314A"/>
                </a:solidFill>
                <a:latin typeface="DejaVu Sans"/>
                <a:ea typeface="DejaVu Sans"/>
                <a:cs typeface="DejaVu Sans"/>
              </a:defRPr>
            </a:pPr>
            <a:r>
              <a:rPr sz="2325" b="1" i="0">
                <a:solidFill>
                  <a:srgbClr val="15314A"/>
                </a:solidFill>
                <a:latin typeface="DejaVu Sans"/>
                <a:ea typeface="DejaVu Sans"/>
                <a:cs typeface="DejaVu Sans"/>
              </a:rPr>
              <a:t>Modern cooperative infrastructure</a:t>
            </a:r>
          </a:p>
        </p:txBody>
      </p:sp>
      <p:sp>
        <p:nvSpPr>
          <p:cNvPr id="21" name="">
            <a:extLst xmlns:a="http://schemas.openxmlformats.org/drawingml/2006/main">
              <a:ext uri="{FF2B5EF4-FFF2-40B4-BE49-F238E27FC236}">
                <a16:creationId xmlns:a16="http://schemas.microsoft.com/office/drawing/2014/main" id="{7520AA05-05E2-40A5-A39F-9161637C0EB5}"/>
              </a:ext>
            </a:extLst>
          </p:cNvPr>
          <p:cNvSpPr>
            <a:spLocks xmlns:a="http://schemas.openxmlformats.org/drawingml/2006/main" noGrp="1"/>
          </p:cNvSpPr>
          <p:nvPr/>
        </p:nvSpPr>
        <p:spPr>
          <a:xfrm xmlns:a="http://schemas.openxmlformats.org/drawingml/2006/main">
            <a:off x="6877050" y="3238500"/>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DB688494-8870-4BA2-B68F-16888F3DAD81}"/>
              </a:ext>
            </a:extLst>
          </p:cNvPr>
          <p:cNvSpPr>
            <a:spLocks xmlns:a="http://schemas.openxmlformats.org/drawingml/2006/main" noGrp="1"/>
          </p:cNvSpPr>
          <p:nvPr/>
        </p:nvSpPr>
        <p:spPr>
          <a:xfrm xmlns:a="http://schemas.openxmlformats.org/drawingml/2006/main">
            <a:off x="6972300" y="3343275"/>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Income security</a:t>
            </a:r>
          </a:p>
        </p:txBody>
      </p:sp>
      <p:sp>
        <p:nvSpPr>
          <p:cNvPr id="23" name="">
            <a:extLst xmlns:a="http://schemas.openxmlformats.org/drawingml/2006/main">
              <a:ext uri="{FF2B5EF4-FFF2-40B4-BE49-F238E27FC236}">
                <a16:creationId xmlns:a16="http://schemas.microsoft.com/office/drawing/2014/main" id="{BF79F706-33C8-4B4E-8F79-8BA989646666}"/>
              </a:ext>
            </a:extLst>
          </p:cNvPr>
          <p:cNvSpPr>
            <a:spLocks xmlns:a="http://schemas.openxmlformats.org/drawingml/2006/main" noGrp="1"/>
          </p:cNvSpPr>
          <p:nvPr/>
        </p:nvSpPr>
        <p:spPr>
          <a:xfrm xmlns:a="http://schemas.openxmlformats.org/drawingml/2006/main">
            <a:off x="8934450" y="3238500"/>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A9149190-0F3C-4021-B4DD-AE9BEED629D2}"/>
              </a:ext>
            </a:extLst>
          </p:cNvPr>
          <p:cNvSpPr>
            <a:spLocks xmlns:a="http://schemas.openxmlformats.org/drawingml/2006/main" noGrp="1"/>
          </p:cNvSpPr>
          <p:nvPr/>
        </p:nvSpPr>
        <p:spPr>
          <a:xfrm xmlns:a="http://schemas.openxmlformats.org/drawingml/2006/main">
            <a:off x="9029700" y="3343275"/>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Health and prevention</a:t>
            </a:r>
          </a:p>
        </p:txBody>
      </p:sp>
      <p:sp>
        <p:nvSpPr>
          <p:cNvPr id="25" name="">
            <a:extLst xmlns:a="http://schemas.openxmlformats.org/drawingml/2006/main">
              <a:ext uri="{FF2B5EF4-FFF2-40B4-BE49-F238E27FC236}">
                <a16:creationId xmlns:a16="http://schemas.microsoft.com/office/drawing/2014/main" id="{1B5E5338-9FE5-4687-9E74-0EF6EA986B2D}"/>
              </a:ext>
            </a:extLst>
          </p:cNvPr>
          <p:cNvSpPr>
            <a:spLocks xmlns:a="http://schemas.openxmlformats.org/drawingml/2006/main" noGrp="1"/>
          </p:cNvSpPr>
          <p:nvPr/>
        </p:nvSpPr>
        <p:spPr>
          <a:xfrm xmlns:a="http://schemas.openxmlformats.org/drawingml/2006/main">
            <a:off x="6877050" y="3876675"/>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91B2CDB4-DD79-48D0-A46F-ABC626AA85A5}"/>
              </a:ext>
            </a:extLst>
          </p:cNvPr>
          <p:cNvSpPr>
            <a:spLocks xmlns:a="http://schemas.openxmlformats.org/drawingml/2006/main" noGrp="1"/>
          </p:cNvSpPr>
          <p:nvPr/>
        </p:nvSpPr>
        <p:spPr>
          <a:xfrm xmlns:a="http://schemas.openxmlformats.org/drawingml/2006/main">
            <a:off x="6972300" y="3981450"/>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Care and safe play</a:t>
            </a:r>
          </a:p>
        </p:txBody>
      </p:sp>
      <p:sp>
        <p:nvSpPr>
          <p:cNvPr id="27" name="">
            <a:extLst xmlns:a="http://schemas.openxmlformats.org/drawingml/2006/main">
              <a:ext uri="{FF2B5EF4-FFF2-40B4-BE49-F238E27FC236}">
                <a16:creationId xmlns:a16="http://schemas.microsoft.com/office/drawing/2014/main" id="{0A77F3D4-0275-4766-8692-86F1A813A182}"/>
              </a:ext>
            </a:extLst>
          </p:cNvPr>
          <p:cNvSpPr>
            <a:spLocks xmlns:a="http://schemas.openxmlformats.org/drawingml/2006/main" noGrp="1"/>
          </p:cNvSpPr>
          <p:nvPr/>
        </p:nvSpPr>
        <p:spPr>
          <a:xfrm xmlns:a="http://schemas.openxmlformats.org/drawingml/2006/main">
            <a:off x="8934450" y="3876675"/>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18C6B3E-5C99-4948-ADB1-078E33B49909}"/>
              </a:ext>
            </a:extLst>
          </p:cNvPr>
          <p:cNvSpPr>
            <a:spLocks xmlns:a="http://schemas.openxmlformats.org/drawingml/2006/main" noGrp="1"/>
          </p:cNvSpPr>
          <p:nvPr/>
        </p:nvSpPr>
        <p:spPr>
          <a:xfrm xmlns:a="http://schemas.openxmlformats.org/drawingml/2006/main">
            <a:off x="9029700" y="3981450"/>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Education and skills</a:t>
            </a:r>
          </a:p>
        </p:txBody>
      </p:sp>
      <p:sp>
        <p:nvSpPr>
          <p:cNvPr id="29" name="">
            <a:extLst xmlns:a="http://schemas.openxmlformats.org/drawingml/2006/main">
              <a:ext uri="{FF2B5EF4-FFF2-40B4-BE49-F238E27FC236}">
                <a16:creationId xmlns:a16="http://schemas.microsoft.com/office/drawing/2014/main" id="{A91A0BD3-443B-4301-8F37-A47C94158AC6}"/>
              </a:ext>
            </a:extLst>
          </p:cNvPr>
          <p:cNvSpPr>
            <a:spLocks xmlns:a="http://schemas.openxmlformats.org/drawingml/2006/main" noGrp="1"/>
          </p:cNvSpPr>
          <p:nvPr/>
        </p:nvSpPr>
        <p:spPr>
          <a:xfrm xmlns:a="http://schemas.openxmlformats.org/drawingml/2006/main">
            <a:off x="6877050" y="4514850"/>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3095EDE9-D7B3-41EC-BE7D-ABA1CD37696B}"/>
              </a:ext>
            </a:extLst>
          </p:cNvPr>
          <p:cNvSpPr>
            <a:spLocks xmlns:a="http://schemas.openxmlformats.org/drawingml/2006/main" noGrp="1"/>
          </p:cNvSpPr>
          <p:nvPr/>
        </p:nvSpPr>
        <p:spPr>
          <a:xfrm xmlns:a="http://schemas.openxmlformats.org/drawingml/2006/main">
            <a:off x="6972300" y="4619625"/>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Housing and mobility</a:t>
            </a:r>
          </a:p>
        </p:txBody>
      </p:sp>
      <p:sp>
        <p:nvSpPr>
          <p:cNvPr id="31" name="">
            <a:extLst xmlns:a="http://schemas.openxmlformats.org/drawingml/2006/main">
              <a:ext uri="{FF2B5EF4-FFF2-40B4-BE49-F238E27FC236}">
                <a16:creationId xmlns:a16="http://schemas.microsoft.com/office/drawing/2014/main" id="{007505C8-98E0-491A-B60F-E2A288BD8A6A}"/>
              </a:ext>
            </a:extLst>
          </p:cNvPr>
          <p:cNvSpPr>
            <a:spLocks xmlns:a="http://schemas.openxmlformats.org/drawingml/2006/main" noGrp="1"/>
          </p:cNvSpPr>
          <p:nvPr/>
        </p:nvSpPr>
        <p:spPr>
          <a:xfrm xmlns:a="http://schemas.openxmlformats.org/drawingml/2006/main">
            <a:off x="8934450" y="4514850"/>
            <a:ext cx="1866900" cy="438150"/>
          </a:xfrm>
          <a:prstGeom xmlns:a="http://schemas.openxmlformats.org/drawingml/2006/main" prst="roundRect">
            <a:avLst>
              <a:gd name="adj" fmla="val 30435"/>
            </a:avLst>
          </a:prstGeom>
          <a:solidFill xmlns:a="http://schemas.openxmlformats.org/drawingml/2006/main">
            <a:srgbClr val="FFFFFF"/>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1D6CA352-870C-445F-B026-67836C97D27E}"/>
              </a:ext>
            </a:extLst>
          </p:cNvPr>
          <p:cNvSpPr>
            <a:spLocks xmlns:a="http://schemas.openxmlformats.org/drawingml/2006/main" noGrp="1"/>
          </p:cNvSpPr>
          <p:nvPr/>
        </p:nvSpPr>
        <p:spPr>
          <a:xfrm xmlns:a="http://schemas.openxmlformats.org/drawingml/2006/main">
            <a:off x="9029700" y="4619625"/>
            <a:ext cx="1676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350" b="1" i="0">
                <a:solidFill>
                  <a:srgbClr val="15314A"/>
                </a:solidFill>
                <a:latin typeface="DejaVu Sans"/>
                <a:ea typeface="DejaVu Sans"/>
                <a:cs typeface="DejaVu Sans"/>
              </a:defRPr>
            </a:pPr>
            <a:r>
              <a:rPr sz="1350" b="1" i="0">
                <a:solidFill>
                  <a:srgbClr val="15314A"/>
                </a:solidFill>
                <a:latin typeface="DejaVu Sans"/>
                <a:ea typeface="DejaVu Sans"/>
                <a:cs typeface="DejaVu Sans"/>
              </a:rPr>
              <a:t>Belonging and mutual aid</a:t>
            </a:r>
          </a:p>
        </p:txBody>
      </p:sp>
      <p:sp>
        <p:nvSpPr>
          <p:cNvPr id="33" name="">
            <a:extLst xmlns:a="http://schemas.openxmlformats.org/drawingml/2006/main">
              <a:ext uri="{FF2B5EF4-FFF2-40B4-BE49-F238E27FC236}">
                <a16:creationId xmlns:a16="http://schemas.microsoft.com/office/drawing/2014/main" id="{793D7EFF-319E-4AC0-AAC5-C7B5A8F17B97}"/>
              </a:ext>
            </a:extLst>
          </p:cNvPr>
          <p:cNvSpPr>
            <a:spLocks xmlns:a="http://schemas.openxmlformats.org/drawingml/2006/main" noGrp="1"/>
          </p:cNvSpPr>
          <p:nvPr/>
        </p:nvSpPr>
        <p:spPr>
          <a:xfrm xmlns:a="http://schemas.openxmlformats.org/drawingml/2006/main">
            <a:off x="6724650" y="5229225"/>
            <a:ext cx="4343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0000"/>
              </a:lnSpc>
              <a:buNone/>
              <a:defRPr sz="1200" b="0" i="1">
                <a:solidFill>
                  <a:srgbClr val="5D6B76"/>
                </a:solidFill>
                <a:latin typeface="DejaVu Sans"/>
                <a:ea typeface="DejaVu Sans"/>
                <a:cs typeface="DejaVu Sans"/>
              </a:defRPr>
            </a:pPr>
            <a:r>
              <a:rPr sz="1200" b="0" i="1">
                <a:solidFill>
                  <a:srgbClr val="5D6B76"/>
                </a:solidFill>
                <a:latin typeface="DejaVu Sans"/>
                <a:ea typeface="DejaVu Sans"/>
                <a:cs typeface="DejaVu Sans"/>
              </a:rPr>
              <a:t>Family means a person and the relationships they rely on: children, partners, friends, carers, chosen family, or nobody currently available.</a:t>
            </a:r>
          </a:p>
        </p:txBody>
      </p:sp>
      <p:sp>
        <p:nvSpPr>
          <p:cNvPr id="34" name="">
            <a:extLst xmlns:a="http://schemas.openxmlformats.org/drawingml/2006/main">
              <a:ext uri="{FF2B5EF4-FFF2-40B4-BE49-F238E27FC236}">
                <a16:creationId xmlns:a16="http://schemas.microsoft.com/office/drawing/2014/main" id="{D9EF3EA2-C003-42E8-8B1B-36648A7A5EAA}"/>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Evolutionary lens: cooperative breeding, alloparenting and cultural cooperation.</a:t>
            </a:r>
          </a:p>
        </p:txBody>
      </p:sp>
      <p:sp>
        <p:nvSpPr>
          <p:cNvPr id="35" name="">
            <a:extLst xmlns:a="http://schemas.openxmlformats.org/drawingml/2006/main">
              <a:ext uri="{FF2B5EF4-FFF2-40B4-BE49-F238E27FC236}">
                <a16:creationId xmlns:a16="http://schemas.microsoft.com/office/drawing/2014/main" id="{4FB5D845-97FE-4366-864D-94FEE9C99C31}"/>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11</a:t>
            </a:r>
          </a:p>
        </p:txBody>
      </p:sp>
    </p:spTree>
    <p:extLst>
      <p:ext uri="{BB962C8B-B14F-4D97-AF65-F5344CB8AC3E}">
        <p14:creationId xmlns:p14="http://schemas.microsoft.com/office/powerpoint/2010/main" val="1169073506"/>
      </p:ext>
    </p:extLst>
  </p:cSld>
</p:sld>
</file>

<file path=ppt/slides/slide12.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CC20A1B0-8753-4A23-AF13-9278E37934E9}"/>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4E8A8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4EC0E66-CA27-42A9-8E8A-09D2E70284E7}"/>
              </a:ext>
            </a:extLst>
          </p:cNvPr>
          <p:cNvSpPr>
            <a:spLocks xmlns:a="http://schemas.openxmlformats.org/drawingml/2006/main" noGrp="1"/>
          </p:cNvSpPr>
          <p:nvPr/>
        </p:nvSpPr>
        <p:spPr>
          <a:xfrm xmlns:a="http://schemas.openxmlformats.org/drawingml/2006/main">
            <a:off x="571500" y="257175"/>
            <a:ext cx="1123950" cy="26670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AFTER</a:t>
            </a:r>
          </a:p>
        </p:txBody>
      </p:sp>
      <p:sp>
        <p:nvSpPr>
          <p:cNvPr id="3" name="">
            <a:extLst xmlns:a="http://schemas.openxmlformats.org/drawingml/2006/main">
              <a:ext uri="{FF2B5EF4-FFF2-40B4-BE49-F238E27FC236}">
                <a16:creationId xmlns:a16="http://schemas.microsoft.com/office/drawing/2014/main" id="{31296030-3A5C-4748-9896-61B945C44591}"/>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One front door, several kinds of help</a:t>
            </a:r>
          </a:p>
        </p:txBody>
      </p:sp>
      <p:sp>
        <p:nvSpPr>
          <p:cNvPr id="4" name="">
            <a:extLst xmlns:a="http://schemas.openxmlformats.org/drawingml/2006/main">
              <a:ext uri="{FF2B5EF4-FFF2-40B4-BE49-F238E27FC236}">
                <a16:creationId xmlns:a16="http://schemas.microsoft.com/office/drawing/2014/main" id="{579EBC81-41FE-4815-94FB-A132AECD8E8C}"/>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The Family Centre coordinates support without turning every need into a case file.</a:t>
            </a:r>
          </a:p>
        </p:txBody>
      </p:sp>
      <p:sp>
        <p:nvSpPr>
          <p:cNvPr id="5" name="">
            <a:extLst xmlns:a="http://schemas.openxmlformats.org/drawingml/2006/main">
              <a:ext uri="{FF2B5EF4-FFF2-40B4-BE49-F238E27FC236}">
                <a16:creationId xmlns:a16="http://schemas.microsoft.com/office/drawing/2014/main" id="{9CFFA8B8-F591-45BC-BF98-F85378EF8E61}"/>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D5408E28-C6ED-4364-9E19-6CCCD1F99965}"/>
              </a:ext>
            </a:extLst>
          </p:cNvPr>
          <p:cNvSpPr>
            <a:spLocks xmlns:a="http://schemas.openxmlformats.org/drawingml/2006/main" noGrp="1"/>
          </p:cNvSpPr>
          <p:nvPr/>
        </p:nvSpPr>
        <p:spPr>
          <a:xfrm xmlns:a="http://schemas.openxmlformats.org/drawingml/2006/main">
            <a:off x="4629150" y="2571750"/>
            <a:ext cx="2933700" cy="2190750"/>
          </a:xfrm>
          <a:prstGeom xmlns:a="http://schemas.openxmlformats.org/drawingml/2006/main" prst="roundRect">
            <a:avLst>
              <a:gd name="adj" fmla="val 50000"/>
            </a:avLst>
          </a:prstGeom>
          <a:solidFill xmlns:a="http://schemas.openxmlformats.org/drawingml/2006/main">
            <a:srgbClr val="15314A"/>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sp>
      <p:sp>
        <p:nvSpPr>
          <p:cNvPr id="7" name="">
            <a:extLst xmlns:a="http://schemas.openxmlformats.org/drawingml/2006/main">
              <a:ext uri="{FF2B5EF4-FFF2-40B4-BE49-F238E27FC236}">
                <a16:creationId xmlns:a16="http://schemas.microsoft.com/office/drawing/2014/main" id="{A9319C39-46A7-489A-AAF2-DD922FE65F92}"/>
              </a:ext>
            </a:extLst>
          </p:cNvPr>
          <p:cNvSpPr>
            <a:spLocks xmlns:a="http://schemas.openxmlformats.org/drawingml/2006/main" noGrp="1"/>
          </p:cNvSpPr>
          <p:nvPr/>
        </p:nvSpPr>
        <p:spPr>
          <a:xfrm xmlns:a="http://schemas.openxmlformats.org/drawingml/2006/main">
            <a:off x="5010150" y="3086100"/>
            <a:ext cx="21717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90000"/>
              </a:lnSpc>
              <a:buNone/>
              <a:defRPr sz="2925" b="1" i="0">
                <a:solidFill>
                  <a:srgbClr val="FFFFFF"/>
                </a:solidFill>
                <a:latin typeface="DejaVu Sans"/>
                <a:ea typeface="DejaVu Sans"/>
                <a:cs typeface="DejaVu Sans"/>
              </a:defRPr>
            </a:pPr>
            <a:r>
              <a:rPr sz="2925" b="1" i="0">
                <a:solidFill>
                  <a:srgbClr val="FFFFFF"/>
                </a:solidFill>
                <a:latin typeface="DejaVu Sans"/>
                <a:ea typeface="DejaVu Sans"/>
                <a:cs typeface="DejaVu Sans"/>
              </a:rPr>
              <a:t>FAMILY</a:t>
            </a:r>
          </a:p>
          <a:p xmlns:a="http://schemas.openxmlformats.org/drawingml/2006/main">
            <a:pPr algn="ctr">
              <a:lnSpc>
                <a:spcPct val="90000"/>
              </a:lnSpc>
              <a:buNone/>
              <a:defRPr sz="2925" b="1" i="0">
                <a:solidFill>
                  <a:srgbClr val="FFFFFF"/>
                </a:solidFill>
                <a:latin typeface="DejaVu Sans"/>
                <a:ea typeface="DejaVu Sans"/>
                <a:cs typeface="DejaVu Sans"/>
              </a:defRPr>
            </a:pPr>
            <a:r>
              <a:rPr sz="2925" b="1" i="0">
                <a:solidFill>
                  <a:srgbClr val="FFFFFF"/>
                </a:solidFill>
                <a:latin typeface="DejaVu Sans"/>
                <a:ea typeface="DejaVu Sans"/>
                <a:cs typeface="DejaVu Sans"/>
              </a:rPr>
              <a:t>CENTRE</a:t>
            </a:r>
          </a:p>
        </p:txBody>
      </p:sp>
      <p:sp>
        <p:nvSpPr>
          <p:cNvPr id="8" name="">
            <a:extLst xmlns:a="http://schemas.openxmlformats.org/drawingml/2006/main">
              <a:ext uri="{FF2B5EF4-FFF2-40B4-BE49-F238E27FC236}">
                <a16:creationId xmlns:a16="http://schemas.microsoft.com/office/drawing/2014/main" id="{5D10C63F-DCC7-4531-BC56-0C3D984A39EF}"/>
              </a:ext>
            </a:extLst>
          </p:cNvPr>
          <p:cNvSpPr>
            <a:spLocks xmlns:a="http://schemas.openxmlformats.org/drawingml/2006/main" noGrp="1"/>
          </p:cNvSpPr>
          <p:nvPr/>
        </p:nvSpPr>
        <p:spPr>
          <a:xfrm xmlns:a="http://schemas.openxmlformats.org/drawingml/2006/main">
            <a:off x="4914900" y="4114800"/>
            <a:ext cx="2362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75" b="0" i="0">
                <a:solidFill>
                  <a:srgbClr val="F2C14E"/>
                </a:solidFill>
                <a:latin typeface="DejaVu Sans"/>
                <a:ea typeface="DejaVu Sans"/>
                <a:cs typeface="DejaVu Sans"/>
              </a:defRPr>
            </a:pPr>
            <a:r>
              <a:rPr sz="1275" b="0" i="0">
                <a:solidFill>
                  <a:srgbClr val="F2C14E"/>
                </a:solidFill>
                <a:latin typeface="DejaVu Sans"/>
                <a:ea typeface="DejaVu Sans"/>
                <a:cs typeface="DejaVu Sans"/>
              </a:rPr>
              <a:t>universal civic support</a:t>
            </a:r>
          </a:p>
        </p:txBody>
      </p:sp>
      <p:sp>
        <p:nvSpPr>
          <p:cNvPr id="9" name="">
            <a:extLst xmlns:a="http://schemas.openxmlformats.org/drawingml/2006/main">
              <a:ext uri="{FF2B5EF4-FFF2-40B4-BE49-F238E27FC236}">
                <a16:creationId xmlns:a16="http://schemas.microsoft.com/office/drawing/2014/main" id="{25727221-D850-4EAA-BD75-ECAEF45A11CB}"/>
              </a:ext>
            </a:extLst>
          </p:cNvPr>
          <p:cNvSpPr>
            <a:spLocks xmlns:a="http://schemas.openxmlformats.org/drawingml/2006/main" noGrp="1"/>
          </p:cNvSpPr>
          <p:nvPr/>
        </p:nvSpPr>
        <p:spPr>
          <a:xfrm xmlns:a="http://schemas.openxmlformats.org/drawingml/2006/main">
            <a:off x="723900" y="2095500"/>
            <a:ext cx="2762250" cy="1066800"/>
          </a:xfrm>
          <a:prstGeom xmlns:a="http://schemas.openxmlformats.org/drawingml/2006/main" prst="roundRect">
            <a:avLst>
              <a:gd name="adj" fmla="val 17857"/>
            </a:avLst>
          </a:prstGeom>
          <a:solidFill xmlns:a="http://schemas.openxmlformats.org/drawingml/2006/main">
            <a:srgbClr val="FAEDBF"/>
          </a:solidFill>
          <a:ln xmlns:a="http://schemas.openxmlformats.org/drawingml/2006/main" w="9525">
            <a:solidFill>
              <a:srgbClr val="FAEDBF"/>
            </a:solidFill>
            <a:prstDash val="solid"/>
          </a:ln>
        </p:spPr>
      </p:sp>
      <p:sp>
        <p:nvSpPr>
          <p:cNvPr id="10" name="">
            <a:extLst xmlns:a="http://schemas.openxmlformats.org/drawingml/2006/main">
              <a:ext uri="{FF2B5EF4-FFF2-40B4-BE49-F238E27FC236}">
                <a16:creationId xmlns:a16="http://schemas.microsoft.com/office/drawing/2014/main" id="{09B31B9E-5524-4614-9142-FC4ED89245AC}"/>
              </a:ext>
            </a:extLst>
          </p:cNvPr>
          <p:cNvSpPr>
            <a:spLocks xmlns:a="http://schemas.openxmlformats.org/drawingml/2006/main" noGrp="1"/>
          </p:cNvSpPr>
          <p:nvPr/>
        </p:nvSpPr>
        <p:spPr>
          <a:xfrm xmlns:a="http://schemas.openxmlformats.org/drawingml/2006/main">
            <a:off x="895350" y="22479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Income and rights</a:t>
            </a:r>
          </a:p>
        </p:txBody>
      </p:sp>
      <p:sp>
        <p:nvSpPr>
          <p:cNvPr id="11" name="">
            <a:extLst xmlns:a="http://schemas.openxmlformats.org/drawingml/2006/main">
              <a:ext uri="{FF2B5EF4-FFF2-40B4-BE49-F238E27FC236}">
                <a16:creationId xmlns:a16="http://schemas.microsoft.com/office/drawing/2014/main" id="{C9E50C8A-83A8-4E1F-A433-7FA6B1628FBD}"/>
              </a:ext>
            </a:extLst>
          </p:cNvPr>
          <p:cNvSpPr>
            <a:spLocks xmlns:a="http://schemas.openxmlformats.org/drawingml/2006/main" noGrp="1"/>
          </p:cNvSpPr>
          <p:nvPr/>
        </p:nvSpPr>
        <p:spPr>
          <a:xfrm xmlns:a="http://schemas.openxmlformats.org/drawingml/2006/main">
            <a:off x="895350" y="26479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entitlements, debt, advocacy</a:t>
            </a:r>
          </a:p>
        </p:txBody>
      </p:sp>
      <p:sp>
        <p:nvSpPr>
          <p:cNvPr id="12" name="">
            <a:extLst xmlns:a="http://schemas.openxmlformats.org/drawingml/2006/main">
              <a:ext uri="{FF2B5EF4-FFF2-40B4-BE49-F238E27FC236}">
                <a16:creationId xmlns:a16="http://schemas.microsoft.com/office/drawing/2014/main" id="{ED88DF06-7A54-4ACA-B4C1-BD2341D9650E}"/>
              </a:ext>
            </a:extLst>
          </p:cNvPr>
          <p:cNvSpPr>
            <a:spLocks xmlns:a="http://schemas.openxmlformats.org/drawingml/2006/main" noGrp="1"/>
          </p:cNvSpPr>
          <p:nvPr/>
        </p:nvSpPr>
        <p:spPr>
          <a:xfrm xmlns:a="http://schemas.openxmlformats.org/drawingml/2006/main">
            <a:off x="723900" y="3314700"/>
            <a:ext cx="2762250" cy="1066800"/>
          </a:xfrm>
          <a:prstGeom xmlns:a="http://schemas.openxmlformats.org/drawingml/2006/main" prst="roundRect">
            <a:avLst>
              <a:gd name="adj" fmla="val 17857"/>
            </a:avLst>
          </a:prstGeom>
          <a:solidFill xmlns:a="http://schemas.openxmlformats.org/drawingml/2006/main">
            <a:srgbClr val="F8DFD6"/>
          </a:solidFill>
          <a:ln xmlns:a="http://schemas.openxmlformats.org/drawingml/2006/main" w="9525">
            <a:solidFill>
              <a:srgbClr val="F8DFD6"/>
            </a:solidFill>
            <a:prstDash val="solid"/>
          </a:ln>
        </p:spPr>
      </p:sp>
      <p:sp>
        <p:nvSpPr>
          <p:cNvPr id="13" name="">
            <a:extLst xmlns:a="http://schemas.openxmlformats.org/drawingml/2006/main">
              <a:ext uri="{FF2B5EF4-FFF2-40B4-BE49-F238E27FC236}">
                <a16:creationId xmlns:a16="http://schemas.microsoft.com/office/drawing/2014/main" id="{98ADD034-4A46-4088-9B99-B52E3AF0DDB3}"/>
              </a:ext>
            </a:extLst>
          </p:cNvPr>
          <p:cNvSpPr>
            <a:spLocks xmlns:a="http://schemas.openxmlformats.org/drawingml/2006/main" noGrp="1"/>
          </p:cNvSpPr>
          <p:nvPr/>
        </p:nvSpPr>
        <p:spPr>
          <a:xfrm xmlns:a="http://schemas.openxmlformats.org/drawingml/2006/main">
            <a:off x="895350" y="34671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Care and play</a:t>
            </a:r>
          </a:p>
        </p:txBody>
      </p:sp>
      <p:sp>
        <p:nvSpPr>
          <p:cNvPr id="14" name="">
            <a:extLst xmlns:a="http://schemas.openxmlformats.org/drawingml/2006/main">
              <a:ext uri="{FF2B5EF4-FFF2-40B4-BE49-F238E27FC236}">
                <a16:creationId xmlns:a16="http://schemas.microsoft.com/office/drawing/2014/main" id="{17ECC956-DB52-4F66-BD23-67481478EEF5}"/>
              </a:ext>
            </a:extLst>
          </p:cNvPr>
          <p:cNvSpPr>
            <a:spLocks xmlns:a="http://schemas.openxmlformats.org/drawingml/2006/main" noGrp="1"/>
          </p:cNvSpPr>
          <p:nvPr/>
        </p:nvSpPr>
        <p:spPr>
          <a:xfrm xmlns:a="http://schemas.openxmlformats.org/drawingml/2006/main">
            <a:off x="895350" y="38671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supervised play, childcare links</a:t>
            </a:r>
          </a:p>
        </p:txBody>
      </p:sp>
      <p:sp>
        <p:nvSpPr>
          <p:cNvPr id="15" name="">
            <a:extLst xmlns:a="http://schemas.openxmlformats.org/drawingml/2006/main">
              <a:ext uri="{FF2B5EF4-FFF2-40B4-BE49-F238E27FC236}">
                <a16:creationId xmlns:a16="http://schemas.microsoft.com/office/drawing/2014/main" id="{81AAFDC8-AE7C-49A1-99F5-523A31CF18E3}"/>
              </a:ext>
            </a:extLst>
          </p:cNvPr>
          <p:cNvSpPr>
            <a:spLocks xmlns:a="http://schemas.openxmlformats.org/drawingml/2006/main" noGrp="1"/>
          </p:cNvSpPr>
          <p:nvPr/>
        </p:nvSpPr>
        <p:spPr>
          <a:xfrm xmlns:a="http://schemas.openxmlformats.org/drawingml/2006/main">
            <a:off x="723900" y="4533900"/>
            <a:ext cx="2762250" cy="1066800"/>
          </a:xfrm>
          <a:prstGeom xmlns:a="http://schemas.openxmlformats.org/drawingml/2006/main" prst="roundRect">
            <a:avLst>
              <a:gd name="adj" fmla="val 17857"/>
            </a:avLst>
          </a:prstGeom>
          <a:solidFill xmlns:a="http://schemas.openxmlformats.org/drawingml/2006/main">
            <a:srgbClr val="E8F1D5"/>
          </a:solidFill>
          <a:ln xmlns:a="http://schemas.openxmlformats.org/drawingml/2006/main" w="9525">
            <a:solidFill>
              <a:srgbClr val="E8F1D5"/>
            </a:solidFill>
            <a:prstDash val="solid"/>
          </a:ln>
        </p:spPr>
      </p:sp>
      <p:sp>
        <p:nvSpPr>
          <p:cNvPr id="16" name="">
            <a:extLst xmlns:a="http://schemas.openxmlformats.org/drawingml/2006/main">
              <a:ext uri="{FF2B5EF4-FFF2-40B4-BE49-F238E27FC236}">
                <a16:creationId xmlns:a16="http://schemas.microsoft.com/office/drawing/2014/main" id="{50328AB7-92A3-4146-9349-D618797C5F7C}"/>
              </a:ext>
            </a:extLst>
          </p:cNvPr>
          <p:cNvSpPr>
            <a:spLocks xmlns:a="http://schemas.openxmlformats.org/drawingml/2006/main" noGrp="1"/>
          </p:cNvSpPr>
          <p:nvPr/>
        </p:nvSpPr>
        <p:spPr>
          <a:xfrm xmlns:a="http://schemas.openxmlformats.org/drawingml/2006/main">
            <a:off x="895350" y="46863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Food and community</a:t>
            </a:r>
          </a:p>
        </p:txBody>
      </p:sp>
      <p:sp>
        <p:nvSpPr>
          <p:cNvPr id="17" name="">
            <a:extLst xmlns:a="http://schemas.openxmlformats.org/drawingml/2006/main">
              <a:ext uri="{FF2B5EF4-FFF2-40B4-BE49-F238E27FC236}">
                <a16:creationId xmlns:a16="http://schemas.microsoft.com/office/drawing/2014/main" id="{4565D1D3-0374-4755-BD24-32EDCDD6F152}"/>
              </a:ext>
            </a:extLst>
          </p:cNvPr>
          <p:cNvSpPr>
            <a:spLocks xmlns:a="http://schemas.openxmlformats.org/drawingml/2006/main" noGrp="1"/>
          </p:cNvSpPr>
          <p:nvPr/>
        </p:nvSpPr>
        <p:spPr>
          <a:xfrm xmlns:a="http://schemas.openxmlformats.org/drawingml/2006/main">
            <a:off x="895350" y="50863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kitchen, meals, mutual aid</a:t>
            </a:r>
          </a:p>
        </p:txBody>
      </p:sp>
      <p:sp>
        <p:nvSpPr>
          <p:cNvPr id="18" name="">
            <a:extLst xmlns:a="http://schemas.openxmlformats.org/drawingml/2006/main">
              <a:ext uri="{FF2B5EF4-FFF2-40B4-BE49-F238E27FC236}">
                <a16:creationId xmlns:a16="http://schemas.microsoft.com/office/drawing/2014/main" id="{1401A686-D0C4-412D-8331-B1B557D10421}"/>
              </a:ext>
            </a:extLst>
          </p:cNvPr>
          <p:cNvSpPr>
            <a:spLocks xmlns:a="http://schemas.openxmlformats.org/drawingml/2006/main" noGrp="1"/>
          </p:cNvSpPr>
          <p:nvPr/>
        </p:nvSpPr>
        <p:spPr>
          <a:xfrm xmlns:a="http://schemas.openxmlformats.org/drawingml/2006/main">
            <a:off x="8705850" y="2095500"/>
            <a:ext cx="2762250" cy="1066800"/>
          </a:xfrm>
          <a:prstGeom xmlns:a="http://schemas.openxmlformats.org/drawingml/2006/main" prst="roundRect">
            <a:avLst>
              <a:gd name="adj" fmla="val 17857"/>
            </a:avLst>
          </a:prstGeom>
          <a:solidFill xmlns:a="http://schemas.openxmlformats.org/drawingml/2006/main">
            <a:srgbClr val="DDEAF5"/>
          </a:solidFill>
          <a:ln xmlns:a="http://schemas.openxmlformats.org/drawingml/2006/main" w="9525">
            <a:solidFill>
              <a:srgbClr val="DDEAF5"/>
            </a:solidFill>
            <a:prstDash val="solid"/>
          </a:ln>
        </p:spPr>
      </p:sp>
      <p:sp>
        <p:nvSpPr>
          <p:cNvPr id="19" name="">
            <a:extLst xmlns:a="http://schemas.openxmlformats.org/drawingml/2006/main">
              <a:ext uri="{FF2B5EF4-FFF2-40B4-BE49-F238E27FC236}">
                <a16:creationId xmlns:a16="http://schemas.microsoft.com/office/drawing/2014/main" id="{192663F6-37E1-4FD2-9E71-685C0055791A}"/>
              </a:ext>
            </a:extLst>
          </p:cNvPr>
          <p:cNvSpPr>
            <a:spLocks xmlns:a="http://schemas.openxmlformats.org/drawingml/2006/main" noGrp="1"/>
          </p:cNvSpPr>
          <p:nvPr/>
        </p:nvSpPr>
        <p:spPr>
          <a:xfrm xmlns:a="http://schemas.openxmlformats.org/drawingml/2006/main">
            <a:off x="8877300" y="22479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Health</a:t>
            </a:r>
          </a:p>
        </p:txBody>
      </p:sp>
      <p:sp>
        <p:nvSpPr>
          <p:cNvPr id="20" name="">
            <a:extLst xmlns:a="http://schemas.openxmlformats.org/drawingml/2006/main">
              <a:ext uri="{FF2B5EF4-FFF2-40B4-BE49-F238E27FC236}">
                <a16:creationId xmlns:a16="http://schemas.microsoft.com/office/drawing/2014/main" id="{F77B7910-49AE-4719-98BB-6E94FB3C189C}"/>
              </a:ext>
            </a:extLst>
          </p:cNvPr>
          <p:cNvSpPr>
            <a:spLocks xmlns:a="http://schemas.openxmlformats.org/drawingml/2006/main" noGrp="1"/>
          </p:cNvSpPr>
          <p:nvPr/>
        </p:nvSpPr>
        <p:spPr>
          <a:xfrm xmlns:a="http://schemas.openxmlformats.org/drawingml/2006/main">
            <a:off x="8877300" y="26479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nurse, doctor, mental health</a:t>
            </a:r>
          </a:p>
        </p:txBody>
      </p:sp>
      <p:sp>
        <p:nvSpPr>
          <p:cNvPr id="21" name="">
            <a:extLst xmlns:a="http://schemas.openxmlformats.org/drawingml/2006/main">
              <a:ext uri="{FF2B5EF4-FFF2-40B4-BE49-F238E27FC236}">
                <a16:creationId xmlns:a16="http://schemas.microsoft.com/office/drawing/2014/main" id="{B8915A76-7D13-4EBC-9773-74051C685AB2}"/>
              </a:ext>
            </a:extLst>
          </p:cNvPr>
          <p:cNvSpPr>
            <a:spLocks xmlns:a="http://schemas.openxmlformats.org/drawingml/2006/main" noGrp="1"/>
          </p:cNvSpPr>
          <p:nvPr/>
        </p:nvSpPr>
        <p:spPr>
          <a:xfrm xmlns:a="http://schemas.openxmlformats.org/drawingml/2006/main">
            <a:off x="8705850" y="3314700"/>
            <a:ext cx="2762250" cy="1066800"/>
          </a:xfrm>
          <a:prstGeom xmlns:a="http://schemas.openxmlformats.org/drawingml/2006/main" prst="roundRect">
            <a:avLst>
              <a:gd name="adj" fmla="val 17857"/>
            </a:avLst>
          </a:prstGeom>
          <a:solidFill xmlns:a="http://schemas.openxmlformats.org/drawingml/2006/main">
            <a:srgbClr val="E8E3F0"/>
          </a:solidFill>
          <a:ln xmlns:a="http://schemas.openxmlformats.org/drawingml/2006/main" w="9525">
            <a:solidFill>
              <a:srgbClr val="E8E3F0"/>
            </a:solidFill>
            <a:prstDash val="solid"/>
          </a:ln>
        </p:spPr>
      </p:sp>
      <p:sp>
        <p:nvSpPr>
          <p:cNvPr id="22" name="">
            <a:extLst xmlns:a="http://schemas.openxmlformats.org/drawingml/2006/main">
              <a:ext uri="{FF2B5EF4-FFF2-40B4-BE49-F238E27FC236}">
                <a16:creationId xmlns:a16="http://schemas.microsoft.com/office/drawing/2014/main" id="{26FA41DD-99B6-4B6D-A1F1-BC7AA23239E4}"/>
              </a:ext>
            </a:extLst>
          </p:cNvPr>
          <p:cNvSpPr>
            <a:spLocks xmlns:a="http://schemas.openxmlformats.org/drawingml/2006/main" noGrp="1"/>
          </p:cNvSpPr>
          <p:nvPr/>
        </p:nvSpPr>
        <p:spPr>
          <a:xfrm xmlns:a="http://schemas.openxmlformats.org/drawingml/2006/main">
            <a:off x="8877300" y="34671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Careers and learning</a:t>
            </a:r>
          </a:p>
        </p:txBody>
      </p:sp>
      <p:sp>
        <p:nvSpPr>
          <p:cNvPr id="23" name="">
            <a:extLst xmlns:a="http://schemas.openxmlformats.org/drawingml/2006/main">
              <a:ext uri="{FF2B5EF4-FFF2-40B4-BE49-F238E27FC236}">
                <a16:creationId xmlns:a16="http://schemas.microsoft.com/office/drawing/2014/main" id="{5D543220-0A26-4F0F-ACD5-8DE9B184538D}"/>
              </a:ext>
            </a:extLst>
          </p:cNvPr>
          <p:cNvSpPr>
            <a:spLocks xmlns:a="http://schemas.openxmlformats.org/drawingml/2006/main" noGrp="1"/>
          </p:cNvSpPr>
          <p:nvPr/>
        </p:nvSpPr>
        <p:spPr>
          <a:xfrm xmlns:a="http://schemas.openxmlformats.org/drawingml/2006/main">
            <a:off x="8877300" y="38671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skills, work, volunteering</a:t>
            </a:r>
          </a:p>
        </p:txBody>
      </p:sp>
      <p:sp>
        <p:nvSpPr>
          <p:cNvPr id="24" name="">
            <a:extLst xmlns:a="http://schemas.openxmlformats.org/drawingml/2006/main">
              <a:ext uri="{FF2B5EF4-FFF2-40B4-BE49-F238E27FC236}">
                <a16:creationId xmlns:a16="http://schemas.microsoft.com/office/drawing/2014/main" id="{C835E30F-7EFB-4006-B309-83C8781214C3}"/>
              </a:ext>
            </a:extLst>
          </p:cNvPr>
          <p:cNvSpPr>
            <a:spLocks xmlns:a="http://schemas.openxmlformats.org/drawingml/2006/main" noGrp="1"/>
          </p:cNvSpPr>
          <p:nvPr/>
        </p:nvSpPr>
        <p:spPr>
          <a:xfrm xmlns:a="http://schemas.openxmlformats.org/drawingml/2006/main">
            <a:off x="8705850" y="4533900"/>
            <a:ext cx="2762250" cy="1066800"/>
          </a:xfrm>
          <a:prstGeom xmlns:a="http://schemas.openxmlformats.org/drawingml/2006/main" prst="roundRect">
            <a:avLst>
              <a:gd name="adj" fmla="val 17857"/>
            </a:avLst>
          </a:prstGeom>
          <a:solidFill xmlns:a="http://schemas.openxmlformats.org/drawingml/2006/main">
            <a:srgbClr val="DDECE8"/>
          </a:solidFill>
          <a:ln xmlns:a="http://schemas.openxmlformats.org/drawingml/2006/main" w="9525">
            <a:solidFill>
              <a:srgbClr val="DDECE8"/>
            </a:solidFill>
            <a:prstDash val="solid"/>
          </a:ln>
        </p:spPr>
      </p:sp>
      <p:sp>
        <p:nvSpPr>
          <p:cNvPr id="25" name="">
            <a:extLst xmlns:a="http://schemas.openxmlformats.org/drawingml/2006/main">
              <a:ext uri="{FF2B5EF4-FFF2-40B4-BE49-F238E27FC236}">
                <a16:creationId xmlns:a16="http://schemas.microsoft.com/office/drawing/2014/main" id="{43D09B07-0820-4850-A72D-A52CAF462266}"/>
              </a:ext>
            </a:extLst>
          </p:cNvPr>
          <p:cNvSpPr>
            <a:spLocks xmlns:a="http://schemas.openxmlformats.org/drawingml/2006/main" noGrp="1"/>
          </p:cNvSpPr>
          <p:nvPr/>
        </p:nvSpPr>
        <p:spPr>
          <a:xfrm xmlns:a="http://schemas.openxmlformats.org/drawingml/2006/main">
            <a:off x="8877300" y="4686300"/>
            <a:ext cx="2419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15314A"/>
                </a:solidFill>
                <a:latin typeface="DejaVu Sans"/>
                <a:ea typeface="DejaVu Sans"/>
                <a:cs typeface="DejaVu Sans"/>
              </a:defRPr>
            </a:pPr>
            <a:r>
              <a:rPr sz="1500" b="1" i="0">
                <a:solidFill>
                  <a:srgbClr val="15314A"/>
                </a:solidFill>
                <a:latin typeface="DejaVu Sans"/>
                <a:ea typeface="DejaVu Sans"/>
                <a:cs typeface="DejaVu Sans"/>
              </a:rPr>
              <a:t>Housing and mobility</a:t>
            </a:r>
          </a:p>
        </p:txBody>
      </p:sp>
      <p:sp>
        <p:nvSpPr>
          <p:cNvPr id="26" name="">
            <a:extLst xmlns:a="http://schemas.openxmlformats.org/drawingml/2006/main">
              <a:ext uri="{FF2B5EF4-FFF2-40B4-BE49-F238E27FC236}">
                <a16:creationId xmlns:a16="http://schemas.microsoft.com/office/drawing/2014/main" id="{E36913CE-BD9F-4AD5-B17E-F85ECFC2450B}"/>
              </a:ext>
            </a:extLst>
          </p:cNvPr>
          <p:cNvSpPr>
            <a:spLocks xmlns:a="http://schemas.openxmlformats.org/drawingml/2006/main" noGrp="1"/>
          </p:cNvSpPr>
          <p:nvPr/>
        </p:nvSpPr>
        <p:spPr>
          <a:xfrm xmlns:a="http://schemas.openxmlformats.org/drawingml/2006/main">
            <a:off x="8877300" y="5086350"/>
            <a:ext cx="2419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4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home, transport, digital access</a:t>
            </a:r>
          </a:p>
        </p:txBody>
      </p:sp>
      <p:sp>
        <p:nvSpPr>
          <p:cNvPr id="27" name="">
            <a:extLst xmlns:a="http://schemas.openxmlformats.org/drawingml/2006/main">
              <a:ext uri="{FF2B5EF4-FFF2-40B4-BE49-F238E27FC236}">
                <a16:creationId xmlns:a16="http://schemas.microsoft.com/office/drawing/2014/main" id="{87E216D9-3132-4E9E-BFB5-0EC46F9CA4B4}"/>
              </a:ext>
            </a:extLst>
          </p:cNvPr>
          <p:cNvSpPr>
            <a:spLocks xmlns:a="http://schemas.openxmlformats.org/drawingml/2006/main" noGrp="1"/>
          </p:cNvSpPr>
          <p:nvPr/>
        </p:nvSpPr>
        <p:spPr>
          <a:xfrm xmlns:a="http://schemas.openxmlformats.org/drawingml/2006/main">
            <a:off x="2590800" y="5810250"/>
            <a:ext cx="7010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75" b="0" i="1">
                <a:solidFill>
                  <a:srgbClr val="5D6B76"/>
                </a:solidFill>
                <a:latin typeface="DejaVu Sans"/>
                <a:ea typeface="DejaVu Sans"/>
                <a:cs typeface="DejaVu Sans"/>
              </a:defRPr>
            </a:pPr>
            <a:r>
              <a:rPr sz="1275" b="0" i="1">
                <a:solidFill>
                  <a:srgbClr val="5D6B76"/>
                </a:solidFill>
                <a:latin typeface="DejaVu Sans"/>
                <a:ea typeface="DejaVu Sans"/>
                <a:cs typeface="DejaVu Sans"/>
              </a:rPr>
              <a:t>Existing Best Start Family Hubs are a partner and precedent, not something to duplicate. This proposed centre is universal across ages and household forms.</a:t>
            </a:r>
          </a:p>
        </p:txBody>
      </p:sp>
      <p:sp>
        <p:nvSpPr>
          <p:cNvPr id="28" name="">
            <a:extLst xmlns:a="http://schemas.openxmlformats.org/drawingml/2006/main">
              <a:ext uri="{FF2B5EF4-FFF2-40B4-BE49-F238E27FC236}">
                <a16:creationId xmlns:a16="http://schemas.microsoft.com/office/drawing/2014/main" id="{4FFDBA4F-3D06-476B-B27B-6785F4AA9FAB}"/>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Policy context: Best Start Family Hubs guidance applies in England from April 2026.</a:t>
            </a:r>
          </a:p>
        </p:txBody>
      </p:sp>
      <p:sp>
        <p:nvSpPr>
          <p:cNvPr id="29" name="">
            <a:extLst xmlns:a="http://schemas.openxmlformats.org/drawingml/2006/main">
              <a:ext uri="{FF2B5EF4-FFF2-40B4-BE49-F238E27FC236}">
                <a16:creationId xmlns:a16="http://schemas.microsoft.com/office/drawing/2014/main" id="{08E4936A-EB64-457A-BCE0-04E3E005DECB}"/>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12</a:t>
            </a:r>
          </a:p>
        </p:txBody>
      </p:sp>
    </p:spTree>
    <p:extLst>
      <p:ext uri="{BB962C8B-B14F-4D97-AF65-F5344CB8AC3E}">
        <p14:creationId xmlns:p14="http://schemas.microsoft.com/office/powerpoint/2010/main" val="1700819671"/>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d070b61d5604c0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79EF049-7B92-434F-AA64-C1C785036DF0}"/>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15314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09EA077-04C5-4618-AA3C-9665F4C855BE}"/>
              </a:ext>
            </a:extLst>
          </p:cNvPr>
          <p:cNvSpPr>
            <a:spLocks xmlns:a="http://schemas.openxmlformats.org/drawingml/2006/main" noGrp="1"/>
          </p:cNvSpPr>
          <p:nvPr/>
        </p:nvSpPr>
        <p:spPr>
          <a:xfrm xmlns:a="http://schemas.openxmlformats.org/drawingml/2006/main">
            <a:off x="457200" y="238125"/>
            <a:ext cx="857250" cy="266700"/>
          </a:xfrm>
          <a:prstGeom xmlns:a="http://schemas.openxmlformats.org/drawingml/2006/main" prst="roundRect">
            <a:avLst>
              <a:gd name="adj" fmla="val 50000"/>
            </a:avLst>
          </a:prstGeom>
          <a:solidFill xmlns:a="http://schemas.openxmlformats.org/drawingml/2006/main">
            <a:srgbClr val="F2C14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15314A"/>
                </a:solidFill>
                <a:latin typeface="DejaVu Sans"/>
                <a:ea typeface="DejaVu Sans"/>
                <a:cs typeface="DejaVu Sans"/>
              </a:defRPr>
            </a:pPr>
            <a:r>
              <a:rPr sz="1050" b="1" i="0">
                <a:solidFill>
                  <a:srgbClr val="15314A"/>
                </a:solidFill>
                <a:latin typeface="DejaVu Sans"/>
                <a:ea typeface="DejaVu Sans"/>
                <a:cs typeface="DejaVu Sans"/>
              </a:rPr>
              <a:t>AFTER</a:t>
            </a:r>
          </a:p>
        </p:txBody>
      </p:sp>
      <p:sp>
        <p:nvSpPr>
          <p:cNvPr id="4" name="">
            <a:extLst xmlns:a="http://schemas.openxmlformats.org/drawingml/2006/main">
              <a:ext uri="{FF2B5EF4-FFF2-40B4-BE49-F238E27FC236}">
                <a16:creationId xmlns:a16="http://schemas.microsoft.com/office/drawing/2014/main" id="{7BFC3500-9AC4-491C-9596-9992CFE63B25}"/>
              </a:ext>
            </a:extLst>
          </p:cNvPr>
          <p:cNvSpPr>
            <a:spLocks xmlns:a="http://schemas.openxmlformats.org/drawingml/2006/main" noGrp="1"/>
          </p:cNvSpPr>
          <p:nvPr/>
        </p:nvSpPr>
        <p:spPr>
          <a:xfrm xmlns:a="http://schemas.openxmlformats.org/drawingml/2006/main">
            <a:off x="1543050" y="209550"/>
            <a:ext cx="704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225" b="1" i="0">
                <a:solidFill>
                  <a:srgbClr val="FFFFFF"/>
                </a:solidFill>
                <a:latin typeface="DejaVu Sans"/>
                <a:ea typeface="DejaVu Sans"/>
                <a:cs typeface="DejaVu Sans"/>
              </a:defRPr>
            </a:pPr>
            <a:r>
              <a:rPr sz="3225" b="1" i="0">
                <a:solidFill>
                  <a:srgbClr val="FFFFFF"/>
                </a:solidFill>
                <a:latin typeface="DejaVu Sans"/>
                <a:ea typeface="DejaVu Sans"/>
                <a:cs typeface="DejaVu Sans"/>
              </a:rPr>
              <a:t>A place built for living</a:t>
            </a:r>
          </a:p>
        </p:txBody>
      </p:sp>
      <p:sp>
        <p:nvSpPr>
          <p:cNvPr id="5" name="">
            <a:extLst xmlns:a="http://schemas.openxmlformats.org/drawingml/2006/main">
              <a:ext uri="{FF2B5EF4-FFF2-40B4-BE49-F238E27FC236}">
                <a16:creationId xmlns:a16="http://schemas.microsoft.com/office/drawing/2014/main" id="{DE203783-58A5-4091-BFDF-87A913057FA4}"/>
              </a:ext>
            </a:extLst>
          </p:cNvPr>
          <p:cNvSpPr>
            <a:spLocks xmlns:a="http://schemas.openxmlformats.org/drawingml/2006/main" noGrp="1"/>
          </p:cNvSpPr>
          <p:nvPr/>
        </p:nvSpPr>
        <p:spPr>
          <a:xfrm xmlns:a="http://schemas.openxmlformats.org/drawingml/2006/main">
            <a:off x="1562100" y="685800"/>
            <a:ext cx="7239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0" i="0">
                <a:solidFill>
                  <a:srgbClr val="F7F1E7"/>
                </a:solidFill>
                <a:latin typeface="DejaVu Sans"/>
                <a:ea typeface="DejaVu Sans"/>
                <a:cs typeface="DejaVu Sans"/>
              </a:defRPr>
            </a:pPr>
            <a:r>
              <a:rPr sz="1425" b="0" i="0">
                <a:solidFill>
                  <a:srgbClr val="F7F1E7"/>
                </a:solidFill>
                <a:latin typeface="DejaVu Sans"/>
                <a:ea typeface="DejaVu Sans"/>
                <a:cs typeface="DejaVu Sans"/>
              </a:rPr>
              <a:t>Visits can be quick. Staying can also be useful, comfortable and safe.</a:t>
            </a:r>
          </a:p>
        </p:txBody>
      </p:sp>
      <p:sp>
        <p:nvSpPr>
          <p:cNvPr id="6" name="">
            <a:extLst xmlns:a="http://schemas.openxmlformats.org/drawingml/2006/main">
              <a:ext uri="{FF2B5EF4-FFF2-40B4-BE49-F238E27FC236}">
                <a16:creationId xmlns:a16="http://schemas.microsoft.com/office/drawing/2014/main" id="{E5AF0B0B-7245-47C9-83BD-1743F678A6F8}"/>
              </a:ext>
            </a:extLst>
          </p:cNvPr>
          <p:cNvSpPr>
            <a:spLocks xmlns:a="http://schemas.openxmlformats.org/drawingml/2006/main" noGrp="1"/>
          </p:cNvSpPr>
          <p:nvPr/>
        </p:nvSpPr>
        <p:spPr>
          <a:xfrm xmlns:a="http://schemas.openxmlformats.org/drawingml/2006/main">
            <a:off x="400050" y="4762500"/>
            <a:ext cx="5381625" cy="1600200"/>
          </a:xfrm>
          <a:prstGeom xmlns:a="http://schemas.openxmlformats.org/drawingml/2006/main" prst="roundRect">
            <a:avLst>
              <a:gd name="adj" fmla="val 14286"/>
            </a:avLst>
          </a:prstGeom>
          <a:solidFill xmlns:a="http://schemas.openxmlformats.org/drawingml/2006/main">
            <a:srgbClr val="1531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2958C13-02D4-4892-959D-D01808C59488}"/>
              </a:ext>
            </a:extLst>
          </p:cNvPr>
          <p:cNvSpPr>
            <a:spLocks xmlns:a="http://schemas.openxmlformats.org/drawingml/2006/main" noGrp="1"/>
          </p:cNvSpPr>
          <p:nvPr/>
        </p:nvSpPr>
        <p:spPr>
          <a:xfrm xmlns:a="http://schemas.openxmlformats.org/drawingml/2006/main">
            <a:off x="647700" y="4972050"/>
            <a:ext cx="4762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725" b="1" i="0">
                <a:solidFill>
                  <a:srgbClr val="F2C14E"/>
                </a:solidFill>
                <a:latin typeface="DejaVu Sans"/>
                <a:ea typeface="DejaVu Sans"/>
                <a:cs typeface="DejaVu Sans"/>
              </a:defRPr>
            </a:pPr>
            <a:r>
              <a:rPr sz="1725" b="1" i="0">
                <a:solidFill>
                  <a:srgbClr val="F2C14E"/>
                </a:solidFill>
                <a:latin typeface="DejaVu Sans"/>
                <a:ea typeface="DejaVu Sans"/>
                <a:cs typeface="DejaVu Sans"/>
              </a:rPr>
              <a:t>What the space must make possible</a:t>
            </a:r>
          </a:p>
        </p:txBody>
      </p:sp>
      <p:sp>
        <p:nvSpPr>
          <p:cNvPr id="8" name="">
            <a:extLst xmlns:a="http://schemas.openxmlformats.org/drawingml/2006/main">
              <a:ext uri="{FF2B5EF4-FFF2-40B4-BE49-F238E27FC236}">
                <a16:creationId xmlns:a16="http://schemas.microsoft.com/office/drawing/2014/main" id="{D4CC0A54-EFFF-4726-8A9C-C730D5976B5A}"/>
              </a:ext>
            </a:extLst>
          </p:cNvPr>
          <p:cNvSpPr>
            <a:spLocks xmlns:a="http://schemas.openxmlformats.org/drawingml/2006/main" noGrp="1"/>
          </p:cNvSpPr>
          <p:nvPr/>
        </p:nvSpPr>
        <p:spPr>
          <a:xfrm xmlns:a="http://schemas.openxmlformats.org/drawingml/2006/main">
            <a:off x="647700" y="5391150"/>
            <a:ext cx="4810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75" b="0" i="0">
                <a:solidFill>
                  <a:srgbClr val="FFFFFF"/>
                </a:solidFill>
                <a:latin typeface="DejaVu Sans"/>
                <a:ea typeface="DejaVu Sans"/>
                <a:cs typeface="DejaVu Sans"/>
              </a:defRPr>
            </a:pPr>
            <a:r>
              <a:rPr sz="1275" b="0" i="0">
                <a:solidFill>
                  <a:srgbClr val="FFFFFF"/>
                </a:solidFill>
                <a:latin typeface="DejaVu Sans"/>
                <a:ea typeface="DejaVu Sans"/>
                <a:cs typeface="DejaVu Sans"/>
              </a:rPr>
              <a:t>Substantial supervised soft play and ball pit  •  approachable nurse and doctor  •  café, food and water  •  toilets, changing and feeding  •  Wi-Fi and charging  •  quiet and sensory rooms  •  private consultations  •  safe staff workspace</a:t>
            </a:r>
          </a:p>
        </p:txBody>
      </p:sp>
      <p:sp>
        <p:nvSpPr>
          <p:cNvPr id="9" name="">
            <a:extLst xmlns:a="http://schemas.openxmlformats.org/drawingml/2006/main">
              <a:ext uri="{FF2B5EF4-FFF2-40B4-BE49-F238E27FC236}">
                <a16:creationId xmlns:a16="http://schemas.microsoft.com/office/drawing/2014/main" id="{EC1F5938-EC7B-4667-955A-DDA9DAB5CCFB}"/>
              </a:ext>
            </a:extLst>
          </p:cNvPr>
          <p:cNvSpPr>
            <a:spLocks xmlns:a="http://schemas.openxmlformats.org/drawingml/2006/main" noGrp="1"/>
          </p:cNvSpPr>
          <p:nvPr/>
        </p:nvSpPr>
        <p:spPr>
          <a:xfrm xmlns:a="http://schemas.openxmlformats.org/drawingml/2006/main">
            <a:off x="10572750" y="6496050"/>
            <a:ext cx="10953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00" b="0" i="0">
                <a:solidFill>
                  <a:srgbClr val="FFFFFF"/>
                </a:solidFill>
                <a:latin typeface="DejaVu Sans"/>
                <a:ea typeface="DejaVu Sans"/>
                <a:cs typeface="DejaVu Sans"/>
              </a:defRPr>
            </a:pPr>
            <a:r>
              <a:rPr sz="900" b="0" i="0">
                <a:solidFill>
                  <a:srgbClr val="FFFFFF"/>
                </a:solidFill>
                <a:latin typeface="DejaVu Sans"/>
                <a:ea typeface="DejaVu Sans"/>
                <a:cs typeface="DejaVu Sans"/>
              </a:rPr>
              <a:t>Concept illustration</a:t>
            </a:r>
          </a:p>
        </p:txBody>
      </p:sp>
      <p:sp>
        <p:nvSpPr>
          <p:cNvPr id="10" name="">
            <a:extLst xmlns:a="http://schemas.openxmlformats.org/drawingml/2006/main">
              <a:ext uri="{FF2B5EF4-FFF2-40B4-BE49-F238E27FC236}">
                <a16:creationId xmlns:a16="http://schemas.microsoft.com/office/drawing/2014/main" id="{32C6B408-C07E-4C13-BF4B-6EC66957CC05}"/>
              </a:ext>
            </a:extLst>
          </p:cNvPr>
          <p:cNvSpPr>
            <a:spLocks xmlns:a="http://schemas.openxmlformats.org/drawingml/2006/main" noGrp="1"/>
          </p:cNvSpPr>
          <p:nvPr/>
        </p:nvSpPr>
        <p:spPr>
          <a:xfrm xmlns:a="http://schemas.openxmlformats.org/drawingml/2006/main">
            <a:off x="11668125" y="6496050"/>
            <a:ext cx="2667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00" b="1" i="0">
                <a:solidFill>
                  <a:srgbClr val="FFFFFF"/>
                </a:solidFill>
                <a:latin typeface="DejaVu Sans"/>
                <a:ea typeface="DejaVu Sans"/>
                <a:cs typeface="DejaVu Sans"/>
              </a:defRPr>
            </a:pPr>
            <a:r>
              <a:rPr sz="900" b="1" i="0">
                <a:solidFill>
                  <a:srgbClr val="FFFFFF"/>
                </a:solidFill>
                <a:latin typeface="DejaVu Sans"/>
                <a:ea typeface="DejaVu Sans"/>
                <a:cs typeface="DejaVu Sans"/>
              </a:rPr>
              <a:t>13</a:t>
            </a:r>
          </a:p>
        </p:txBody>
      </p:sp>
    </p:spTree>
    <p:extLst>
      <p:ext uri="{BB962C8B-B14F-4D97-AF65-F5344CB8AC3E}">
        <p14:creationId xmlns:p14="http://schemas.microsoft.com/office/powerpoint/2010/main" val="99480650"/>
      </p:ext>
    </p:extLst>
  </p:cSld>
</p:sld>
</file>

<file path=ppt/slides/slide14.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2D7DB335-FC3F-4C4C-80E6-A97F4A2B3F06}"/>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E4775C"/>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339C524-C657-40BF-A206-B92C755B6BA8}"/>
              </a:ext>
            </a:extLst>
          </p:cNvPr>
          <p:cNvSpPr>
            <a:spLocks xmlns:a="http://schemas.openxmlformats.org/drawingml/2006/main" noGrp="1"/>
          </p:cNvSpPr>
          <p:nvPr/>
        </p:nvSpPr>
        <p:spPr>
          <a:xfrm xmlns:a="http://schemas.openxmlformats.org/drawingml/2006/main">
            <a:off x="571500" y="257175"/>
            <a:ext cx="1123950" cy="266700"/>
          </a:xfrm>
          <a:prstGeom xmlns:a="http://schemas.openxmlformats.org/drawingml/2006/main" prst="roundRect">
            <a:avLst>
              <a:gd name="adj" fmla="val 50000"/>
            </a:avLst>
          </a:prstGeom>
          <a:solidFill xmlns:a="http://schemas.openxmlformats.org/drawingml/2006/main">
            <a:srgbClr val="E4775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AFTER</a:t>
            </a:r>
          </a:p>
        </p:txBody>
      </p:sp>
      <p:sp>
        <p:nvSpPr>
          <p:cNvPr id="3" name="">
            <a:extLst xmlns:a="http://schemas.openxmlformats.org/drawingml/2006/main">
              <a:ext uri="{FF2B5EF4-FFF2-40B4-BE49-F238E27FC236}">
                <a16:creationId xmlns:a16="http://schemas.microsoft.com/office/drawing/2014/main" id="{219D1246-4EE8-42A2-8976-A1E06132DCCA}"/>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Care without paternalism</a:t>
            </a:r>
          </a:p>
        </p:txBody>
      </p:sp>
      <p:sp>
        <p:nvSpPr>
          <p:cNvPr id="4" name="">
            <a:extLst xmlns:a="http://schemas.openxmlformats.org/drawingml/2006/main">
              <a:ext uri="{FF2B5EF4-FFF2-40B4-BE49-F238E27FC236}">
                <a16:creationId xmlns:a16="http://schemas.microsoft.com/office/drawing/2014/main" id="{CFD03353-DAD6-4F6B-9FB9-170EF8D69594}"/>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Warmth must be matched by rights, privacy and professional safeguards.</a:t>
            </a:r>
          </a:p>
        </p:txBody>
      </p:sp>
      <p:sp>
        <p:nvSpPr>
          <p:cNvPr id="5" name="">
            <a:extLst xmlns:a="http://schemas.openxmlformats.org/drawingml/2006/main">
              <a:ext uri="{FF2B5EF4-FFF2-40B4-BE49-F238E27FC236}">
                <a16:creationId xmlns:a16="http://schemas.microsoft.com/office/drawing/2014/main" id="{54144A79-483B-4F33-85D2-C79C0C5EF282}"/>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B1267CB3-A9C6-4A03-A330-8585E9DF2376}"/>
              </a:ext>
            </a:extLst>
          </p:cNvPr>
          <p:cNvSpPr>
            <a:spLocks xmlns:a="http://schemas.openxmlformats.org/drawingml/2006/main" noGrp="1"/>
          </p:cNvSpPr>
          <p:nvPr/>
        </p:nvSpPr>
        <p:spPr>
          <a:xfrm xmlns:a="http://schemas.openxmlformats.org/drawingml/2006/main">
            <a:off x="523875" y="2076450"/>
            <a:ext cx="2038350" cy="2952750"/>
          </a:xfrm>
          <a:prstGeom xmlns:a="http://schemas.openxmlformats.org/drawingml/2006/main" prst="roundRect">
            <a:avLst>
              <a:gd name="adj" fmla="val 12150"/>
            </a:avLst>
          </a:prstGeom>
          <a:solidFill xmlns:a="http://schemas.openxmlformats.org/drawingml/2006/main">
            <a:srgbClr val="FAEDB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65E473E-064B-4009-90B9-503695F3E46A}"/>
              </a:ext>
            </a:extLst>
          </p:cNvPr>
          <p:cNvSpPr>
            <a:spLocks xmlns:a="http://schemas.openxmlformats.org/drawingml/2006/main" noGrp="1"/>
          </p:cNvSpPr>
          <p:nvPr/>
        </p:nvSpPr>
        <p:spPr>
          <a:xfrm xmlns:a="http://schemas.openxmlformats.org/drawingml/2006/main">
            <a:off x="1171575" y="2305050"/>
            <a:ext cx="742950" cy="742950"/>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170F36F-8663-4711-A908-66597CEB3243}"/>
              </a:ext>
            </a:extLst>
          </p:cNvPr>
          <p:cNvSpPr>
            <a:spLocks xmlns:a="http://schemas.openxmlformats.org/drawingml/2006/main" noGrp="1"/>
          </p:cNvSpPr>
          <p:nvPr/>
        </p:nvSpPr>
        <p:spPr>
          <a:xfrm xmlns:a="http://schemas.openxmlformats.org/drawingml/2006/main">
            <a:off x="1171575" y="2457450"/>
            <a:ext cx="742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1</a:t>
            </a:r>
          </a:p>
        </p:txBody>
      </p:sp>
      <p:sp>
        <p:nvSpPr>
          <p:cNvPr id="9" name="">
            <a:extLst xmlns:a="http://schemas.openxmlformats.org/drawingml/2006/main">
              <a:ext uri="{FF2B5EF4-FFF2-40B4-BE49-F238E27FC236}">
                <a16:creationId xmlns:a16="http://schemas.microsoft.com/office/drawing/2014/main" id="{1B5573CC-9A1F-4BDE-8659-9B0EE67F554E}"/>
              </a:ext>
            </a:extLst>
          </p:cNvPr>
          <p:cNvSpPr>
            <a:spLocks xmlns:a="http://schemas.openxmlformats.org/drawingml/2006/main" noGrp="1"/>
          </p:cNvSpPr>
          <p:nvPr/>
        </p:nvSpPr>
        <p:spPr>
          <a:xfrm xmlns:a="http://schemas.openxmlformats.org/drawingml/2006/main">
            <a:off x="695325" y="3276600"/>
            <a:ext cx="16954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Universal floor</a:t>
            </a:r>
          </a:p>
        </p:txBody>
      </p:sp>
      <p:sp>
        <p:nvSpPr>
          <p:cNvPr id="10" name="">
            <a:extLst xmlns:a="http://schemas.openxmlformats.org/drawingml/2006/main">
              <a:ext uri="{FF2B5EF4-FFF2-40B4-BE49-F238E27FC236}">
                <a16:creationId xmlns:a16="http://schemas.microsoft.com/office/drawing/2014/main" id="{CE5AA318-D7ED-4507-9316-8E887301261C}"/>
              </a:ext>
            </a:extLst>
          </p:cNvPr>
          <p:cNvSpPr>
            <a:spLocks xmlns:a="http://schemas.openxmlformats.org/drawingml/2006/main" noGrp="1"/>
          </p:cNvSpPr>
          <p:nvPr/>
        </p:nvSpPr>
        <p:spPr>
          <a:xfrm xmlns:a="http://schemas.openxmlformats.org/drawingml/2006/main">
            <a:off x="752475" y="3943350"/>
            <a:ext cx="1581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Income security and essential access are not rewards for pleasing staff.</a:t>
            </a:r>
          </a:p>
        </p:txBody>
      </p:sp>
      <p:sp>
        <p:nvSpPr>
          <p:cNvPr id="11" name="">
            <a:extLst xmlns:a="http://schemas.openxmlformats.org/drawingml/2006/main">
              <a:ext uri="{FF2B5EF4-FFF2-40B4-BE49-F238E27FC236}">
                <a16:creationId xmlns:a16="http://schemas.microsoft.com/office/drawing/2014/main" id="{E1A322B2-1255-4182-92E9-0329C183EF1A}"/>
              </a:ext>
            </a:extLst>
          </p:cNvPr>
          <p:cNvSpPr>
            <a:spLocks xmlns:a="http://schemas.openxmlformats.org/drawingml/2006/main" noGrp="1"/>
          </p:cNvSpPr>
          <p:nvPr/>
        </p:nvSpPr>
        <p:spPr>
          <a:xfrm xmlns:a="http://schemas.openxmlformats.org/drawingml/2006/main">
            <a:off x="2790825" y="2076450"/>
            <a:ext cx="2038350" cy="2952750"/>
          </a:xfrm>
          <a:prstGeom xmlns:a="http://schemas.openxmlformats.org/drawingml/2006/main" prst="roundRect">
            <a:avLst>
              <a:gd name="adj" fmla="val 12150"/>
            </a:avLst>
          </a:prstGeom>
          <a:solidFill xmlns:a="http://schemas.openxmlformats.org/drawingml/2006/main">
            <a:srgbClr val="DDECE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752C0B3-EF8A-4F6E-9C0B-6251238F3A42}"/>
              </a:ext>
            </a:extLst>
          </p:cNvPr>
          <p:cNvSpPr>
            <a:spLocks xmlns:a="http://schemas.openxmlformats.org/drawingml/2006/main" noGrp="1"/>
          </p:cNvSpPr>
          <p:nvPr/>
        </p:nvSpPr>
        <p:spPr>
          <a:xfrm xmlns:a="http://schemas.openxmlformats.org/drawingml/2006/main">
            <a:off x="3438525" y="2305050"/>
            <a:ext cx="742950" cy="742950"/>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D51052E-8B34-4EE1-AD0B-B74EE4BB1DE5}"/>
              </a:ext>
            </a:extLst>
          </p:cNvPr>
          <p:cNvSpPr>
            <a:spLocks xmlns:a="http://schemas.openxmlformats.org/drawingml/2006/main" noGrp="1"/>
          </p:cNvSpPr>
          <p:nvPr/>
        </p:nvSpPr>
        <p:spPr>
          <a:xfrm xmlns:a="http://schemas.openxmlformats.org/drawingml/2006/main">
            <a:off x="3438525" y="2457450"/>
            <a:ext cx="742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2</a:t>
            </a:r>
          </a:p>
        </p:txBody>
      </p:sp>
      <p:sp>
        <p:nvSpPr>
          <p:cNvPr id="14" name="">
            <a:extLst xmlns:a="http://schemas.openxmlformats.org/drawingml/2006/main">
              <a:ext uri="{FF2B5EF4-FFF2-40B4-BE49-F238E27FC236}">
                <a16:creationId xmlns:a16="http://schemas.microsoft.com/office/drawing/2014/main" id="{1F361529-FC0C-4488-AF6C-D9EEA8704082}"/>
              </a:ext>
            </a:extLst>
          </p:cNvPr>
          <p:cNvSpPr>
            <a:spLocks xmlns:a="http://schemas.openxmlformats.org/drawingml/2006/main" noGrp="1"/>
          </p:cNvSpPr>
          <p:nvPr/>
        </p:nvSpPr>
        <p:spPr>
          <a:xfrm xmlns:a="http://schemas.openxmlformats.org/drawingml/2006/main">
            <a:off x="2962275" y="3276600"/>
            <a:ext cx="16954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Voluntary support</a:t>
            </a:r>
          </a:p>
        </p:txBody>
      </p:sp>
      <p:sp>
        <p:nvSpPr>
          <p:cNvPr id="15" name="">
            <a:extLst xmlns:a="http://schemas.openxmlformats.org/drawingml/2006/main">
              <a:ext uri="{FF2B5EF4-FFF2-40B4-BE49-F238E27FC236}">
                <a16:creationId xmlns:a16="http://schemas.microsoft.com/office/drawing/2014/main" id="{C4290C54-D476-46F4-B71B-D737381609B9}"/>
              </a:ext>
            </a:extLst>
          </p:cNvPr>
          <p:cNvSpPr>
            <a:spLocks xmlns:a="http://schemas.openxmlformats.org/drawingml/2006/main" noGrp="1"/>
          </p:cNvSpPr>
          <p:nvPr/>
        </p:nvSpPr>
        <p:spPr>
          <a:xfrm xmlns:a="http://schemas.openxmlformats.org/drawingml/2006/main">
            <a:off x="3019425" y="3943350"/>
            <a:ext cx="1581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Health, play, learning and advice are offered, not used as covert tests.</a:t>
            </a:r>
          </a:p>
        </p:txBody>
      </p:sp>
      <p:sp>
        <p:nvSpPr>
          <p:cNvPr id="16" name="">
            <a:extLst xmlns:a="http://schemas.openxmlformats.org/drawingml/2006/main">
              <a:ext uri="{FF2B5EF4-FFF2-40B4-BE49-F238E27FC236}">
                <a16:creationId xmlns:a16="http://schemas.microsoft.com/office/drawing/2014/main" id="{25B13E5C-4973-427D-B5EA-872FB906F68E}"/>
              </a:ext>
            </a:extLst>
          </p:cNvPr>
          <p:cNvSpPr>
            <a:spLocks xmlns:a="http://schemas.openxmlformats.org/drawingml/2006/main" noGrp="1"/>
          </p:cNvSpPr>
          <p:nvPr/>
        </p:nvSpPr>
        <p:spPr>
          <a:xfrm xmlns:a="http://schemas.openxmlformats.org/drawingml/2006/main">
            <a:off x="5057775" y="2076450"/>
            <a:ext cx="2038350" cy="2952750"/>
          </a:xfrm>
          <a:prstGeom xmlns:a="http://schemas.openxmlformats.org/drawingml/2006/main" prst="roundRect">
            <a:avLst>
              <a:gd name="adj" fmla="val 12150"/>
            </a:avLst>
          </a:prstGeom>
          <a:solidFill xmlns:a="http://schemas.openxmlformats.org/drawingml/2006/main">
            <a:srgbClr val="DDEAF5"/>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ED555AC-097E-429B-AEB9-0EA576FEF2CA}"/>
              </a:ext>
            </a:extLst>
          </p:cNvPr>
          <p:cNvSpPr>
            <a:spLocks xmlns:a="http://schemas.openxmlformats.org/drawingml/2006/main" noGrp="1"/>
          </p:cNvSpPr>
          <p:nvPr/>
        </p:nvSpPr>
        <p:spPr>
          <a:xfrm xmlns:a="http://schemas.openxmlformats.org/drawingml/2006/main">
            <a:off x="5705475" y="2305050"/>
            <a:ext cx="742950" cy="742950"/>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423A81C-2966-4262-B1AE-36F7D81748F3}"/>
              </a:ext>
            </a:extLst>
          </p:cNvPr>
          <p:cNvSpPr>
            <a:spLocks xmlns:a="http://schemas.openxmlformats.org/drawingml/2006/main" noGrp="1"/>
          </p:cNvSpPr>
          <p:nvPr/>
        </p:nvSpPr>
        <p:spPr>
          <a:xfrm xmlns:a="http://schemas.openxmlformats.org/drawingml/2006/main">
            <a:off x="5705475" y="2457450"/>
            <a:ext cx="742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3</a:t>
            </a:r>
          </a:p>
        </p:txBody>
      </p:sp>
      <p:sp>
        <p:nvSpPr>
          <p:cNvPr id="19" name="">
            <a:extLst xmlns:a="http://schemas.openxmlformats.org/drawingml/2006/main">
              <a:ext uri="{FF2B5EF4-FFF2-40B4-BE49-F238E27FC236}">
                <a16:creationId xmlns:a16="http://schemas.microsoft.com/office/drawing/2014/main" id="{9A1F3638-4B8A-4544-939C-7DCBA042E713}"/>
              </a:ext>
            </a:extLst>
          </p:cNvPr>
          <p:cNvSpPr>
            <a:spLocks xmlns:a="http://schemas.openxmlformats.org/drawingml/2006/main" noGrp="1"/>
          </p:cNvSpPr>
          <p:nvPr/>
        </p:nvSpPr>
        <p:spPr>
          <a:xfrm xmlns:a="http://schemas.openxmlformats.org/drawingml/2006/main">
            <a:off x="5229225" y="3276600"/>
            <a:ext cx="16954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Consent and privacy</a:t>
            </a:r>
          </a:p>
        </p:txBody>
      </p:sp>
      <p:sp>
        <p:nvSpPr>
          <p:cNvPr id="20" name="">
            <a:extLst xmlns:a="http://schemas.openxmlformats.org/drawingml/2006/main">
              <a:ext uri="{FF2B5EF4-FFF2-40B4-BE49-F238E27FC236}">
                <a16:creationId xmlns:a16="http://schemas.microsoft.com/office/drawing/2014/main" id="{7F789C0B-5928-43B6-9E57-1B05FBB629AC}"/>
              </a:ext>
            </a:extLst>
          </p:cNvPr>
          <p:cNvSpPr>
            <a:spLocks xmlns:a="http://schemas.openxmlformats.org/drawingml/2006/main" noGrp="1"/>
          </p:cNvSpPr>
          <p:nvPr/>
        </p:nvSpPr>
        <p:spPr>
          <a:xfrm xmlns:a="http://schemas.openxmlformats.org/drawingml/2006/main">
            <a:off x="5286375" y="3943350"/>
            <a:ext cx="1581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Collect the minimum necessary data and separate sensitive records.</a:t>
            </a:r>
          </a:p>
        </p:txBody>
      </p:sp>
      <p:sp>
        <p:nvSpPr>
          <p:cNvPr id="21" name="">
            <a:extLst xmlns:a="http://schemas.openxmlformats.org/drawingml/2006/main">
              <a:ext uri="{FF2B5EF4-FFF2-40B4-BE49-F238E27FC236}">
                <a16:creationId xmlns:a16="http://schemas.microsoft.com/office/drawing/2014/main" id="{053EF42D-6FEC-4959-AC5A-445F410C484F}"/>
              </a:ext>
            </a:extLst>
          </p:cNvPr>
          <p:cNvSpPr>
            <a:spLocks xmlns:a="http://schemas.openxmlformats.org/drawingml/2006/main" noGrp="1"/>
          </p:cNvSpPr>
          <p:nvPr/>
        </p:nvSpPr>
        <p:spPr>
          <a:xfrm xmlns:a="http://schemas.openxmlformats.org/drawingml/2006/main">
            <a:off x="7324725" y="2076450"/>
            <a:ext cx="2038350" cy="2952750"/>
          </a:xfrm>
          <a:prstGeom xmlns:a="http://schemas.openxmlformats.org/drawingml/2006/main" prst="roundRect">
            <a:avLst>
              <a:gd name="adj" fmla="val 12150"/>
            </a:avLst>
          </a:prstGeom>
          <a:solidFill xmlns:a="http://schemas.openxmlformats.org/drawingml/2006/main">
            <a:srgbClr val="E8E3F0"/>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C21B3648-43D1-4D45-80AA-36533CB5388D}"/>
              </a:ext>
            </a:extLst>
          </p:cNvPr>
          <p:cNvSpPr>
            <a:spLocks xmlns:a="http://schemas.openxmlformats.org/drawingml/2006/main" noGrp="1"/>
          </p:cNvSpPr>
          <p:nvPr/>
        </p:nvSpPr>
        <p:spPr>
          <a:xfrm xmlns:a="http://schemas.openxmlformats.org/drawingml/2006/main">
            <a:off x="7972425" y="2305050"/>
            <a:ext cx="742950" cy="742950"/>
          </a:xfrm>
          <a:prstGeom xmlns:a="http://schemas.openxmlformats.org/drawingml/2006/main" prst="ellipse">
            <a:avLst/>
          </a:prstGeom>
          <a:solidFill xmlns:a="http://schemas.openxmlformats.org/drawingml/2006/main">
            <a:srgbClr val="6A5E8E"/>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E0A33F50-1994-4BFA-93FA-594EC80F7B33}"/>
              </a:ext>
            </a:extLst>
          </p:cNvPr>
          <p:cNvSpPr>
            <a:spLocks xmlns:a="http://schemas.openxmlformats.org/drawingml/2006/main" noGrp="1"/>
          </p:cNvSpPr>
          <p:nvPr/>
        </p:nvSpPr>
        <p:spPr>
          <a:xfrm xmlns:a="http://schemas.openxmlformats.org/drawingml/2006/main">
            <a:off x="7972425" y="2457450"/>
            <a:ext cx="742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4</a:t>
            </a:r>
          </a:p>
        </p:txBody>
      </p:sp>
      <p:sp>
        <p:nvSpPr>
          <p:cNvPr id="24" name="">
            <a:extLst xmlns:a="http://schemas.openxmlformats.org/drawingml/2006/main">
              <a:ext uri="{FF2B5EF4-FFF2-40B4-BE49-F238E27FC236}">
                <a16:creationId xmlns:a16="http://schemas.microsoft.com/office/drawing/2014/main" id="{9E091F45-0E56-4D29-80BA-2B2C64DAC745}"/>
              </a:ext>
            </a:extLst>
          </p:cNvPr>
          <p:cNvSpPr>
            <a:spLocks xmlns:a="http://schemas.openxmlformats.org/drawingml/2006/main" noGrp="1"/>
          </p:cNvSpPr>
          <p:nvPr/>
        </p:nvSpPr>
        <p:spPr>
          <a:xfrm xmlns:a="http://schemas.openxmlformats.org/drawingml/2006/main">
            <a:off x="7496175" y="3276600"/>
            <a:ext cx="16954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Voice and remedy</a:t>
            </a:r>
          </a:p>
        </p:txBody>
      </p:sp>
      <p:sp>
        <p:nvSpPr>
          <p:cNvPr id="25" name="">
            <a:extLst xmlns:a="http://schemas.openxmlformats.org/drawingml/2006/main">
              <a:ext uri="{FF2B5EF4-FFF2-40B4-BE49-F238E27FC236}">
                <a16:creationId xmlns:a16="http://schemas.microsoft.com/office/drawing/2014/main" id="{F20214E4-F861-49A8-B356-A50005BCAA82}"/>
              </a:ext>
            </a:extLst>
          </p:cNvPr>
          <p:cNvSpPr>
            <a:spLocks xmlns:a="http://schemas.openxmlformats.org/drawingml/2006/main" noGrp="1"/>
          </p:cNvSpPr>
          <p:nvPr/>
        </p:nvSpPr>
        <p:spPr>
          <a:xfrm xmlns:a="http://schemas.openxmlformats.org/drawingml/2006/main">
            <a:off x="7553325" y="3943350"/>
            <a:ext cx="1581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Independent advocacy, understandable decisions and real appeal routes.</a:t>
            </a:r>
          </a:p>
        </p:txBody>
      </p:sp>
      <p:sp>
        <p:nvSpPr>
          <p:cNvPr id="26" name="">
            <a:extLst xmlns:a="http://schemas.openxmlformats.org/drawingml/2006/main">
              <a:ext uri="{FF2B5EF4-FFF2-40B4-BE49-F238E27FC236}">
                <a16:creationId xmlns:a16="http://schemas.microsoft.com/office/drawing/2014/main" id="{D1A25D86-C66B-4D9D-A412-FB7067FDD4B5}"/>
              </a:ext>
            </a:extLst>
          </p:cNvPr>
          <p:cNvSpPr>
            <a:spLocks xmlns:a="http://schemas.openxmlformats.org/drawingml/2006/main" noGrp="1"/>
          </p:cNvSpPr>
          <p:nvPr/>
        </p:nvSpPr>
        <p:spPr>
          <a:xfrm xmlns:a="http://schemas.openxmlformats.org/drawingml/2006/main">
            <a:off x="9591675" y="2076450"/>
            <a:ext cx="2038350" cy="2952750"/>
          </a:xfrm>
          <a:prstGeom xmlns:a="http://schemas.openxmlformats.org/drawingml/2006/main" prst="roundRect">
            <a:avLst>
              <a:gd name="adj" fmla="val 12150"/>
            </a:avLst>
          </a:prstGeom>
          <a:solidFill xmlns:a="http://schemas.openxmlformats.org/drawingml/2006/main">
            <a:srgbClr val="F8DFD6"/>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2902A8D9-7BE6-4B07-83BC-D7443908A8EC}"/>
              </a:ext>
            </a:extLst>
          </p:cNvPr>
          <p:cNvSpPr>
            <a:spLocks xmlns:a="http://schemas.openxmlformats.org/drawingml/2006/main" noGrp="1"/>
          </p:cNvSpPr>
          <p:nvPr/>
        </p:nvSpPr>
        <p:spPr>
          <a:xfrm xmlns:a="http://schemas.openxmlformats.org/drawingml/2006/main">
            <a:off x="10239375" y="2305050"/>
            <a:ext cx="742950" cy="742950"/>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E81A2EAA-8AFD-41A6-B863-C3C26C1D0923}"/>
              </a:ext>
            </a:extLst>
          </p:cNvPr>
          <p:cNvSpPr>
            <a:spLocks xmlns:a="http://schemas.openxmlformats.org/drawingml/2006/main" noGrp="1"/>
          </p:cNvSpPr>
          <p:nvPr/>
        </p:nvSpPr>
        <p:spPr>
          <a:xfrm xmlns:a="http://schemas.openxmlformats.org/drawingml/2006/main">
            <a:off x="10239375" y="2457450"/>
            <a:ext cx="7429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5</a:t>
            </a:r>
          </a:p>
        </p:txBody>
      </p:sp>
      <p:sp>
        <p:nvSpPr>
          <p:cNvPr id="29" name="">
            <a:extLst xmlns:a="http://schemas.openxmlformats.org/drawingml/2006/main">
              <a:ext uri="{FF2B5EF4-FFF2-40B4-BE49-F238E27FC236}">
                <a16:creationId xmlns:a16="http://schemas.microsoft.com/office/drawing/2014/main" id="{122F9412-246D-4C6F-8540-FE894314CF56}"/>
              </a:ext>
            </a:extLst>
          </p:cNvPr>
          <p:cNvSpPr>
            <a:spLocks xmlns:a="http://schemas.openxmlformats.org/drawingml/2006/main" noGrp="1"/>
          </p:cNvSpPr>
          <p:nvPr/>
        </p:nvSpPr>
        <p:spPr>
          <a:xfrm xmlns:a="http://schemas.openxmlformats.org/drawingml/2006/main">
            <a:off x="9763125" y="3276600"/>
            <a:ext cx="16954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Safe practice</a:t>
            </a:r>
          </a:p>
        </p:txBody>
      </p:sp>
      <p:sp>
        <p:nvSpPr>
          <p:cNvPr id="30" name="">
            <a:extLst xmlns:a="http://schemas.openxmlformats.org/drawingml/2006/main">
              <a:ext uri="{FF2B5EF4-FFF2-40B4-BE49-F238E27FC236}">
                <a16:creationId xmlns:a16="http://schemas.microsoft.com/office/drawing/2014/main" id="{DCE2ACBF-BF63-4F41-851A-0C6D9333A8C9}"/>
              </a:ext>
            </a:extLst>
          </p:cNvPr>
          <p:cNvSpPr>
            <a:spLocks xmlns:a="http://schemas.openxmlformats.org/drawingml/2006/main" noGrp="1"/>
          </p:cNvSpPr>
          <p:nvPr/>
        </p:nvSpPr>
        <p:spPr>
          <a:xfrm xmlns:a="http://schemas.openxmlformats.org/drawingml/2006/main">
            <a:off x="9820275" y="3943350"/>
            <a:ext cx="1581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2000"/>
              </a:lnSpc>
              <a:buNone/>
              <a:defRPr sz="1200" b="0" i="0">
                <a:solidFill>
                  <a:srgbClr val="24313D"/>
                </a:solidFill>
                <a:latin typeface="DejaVu Sans"/>
                <a:ea typeface="DejaVu Sans"/>
                <a:cs typeface="DejaVu Sans"/>
              </a:defRPr>
            </a:pPr>
            <a:r>
              <a:rPr sz="1200" b="0" i="0">
                <a:solidFill>
                  <a:srgbClr val="24313D"/>
                </a:solidFill>
                <a:latin typeface="DejaVu Sans"/>
                <a:ea typeface="DejaVu Sans"/>
                <a:cs typeface="DejaVu Sans"/>
              </a:rPr>
              <a:t>Clinical governance, safeguarding, accessibility and properly trained staff.</a:t>
            </a:r>
          </a:p>
        </p:txBody>
      </p:sp>
      <p:sp>
        <p:nvSpPr>
          <p:cNvPr id="31" name="">
            <a:extLst xmlns:a="http://schemas.openxmlformats.org/drawingml/2006/main">
              <a:ext uri="{FF2B5EF4-FFF2-40B4-BE49-F238E27FC236}">
                <a16:creationId xmlns:a16="http://schemas.microsoft.com/office/drawing/2014/main" id="{B2FC8873-8053-479B-B072-E73D58FB5AEF}"/>
              </a:ext>
            </a:extLst>
          </p:cNvPr>
          <p:cNvSpPr>
            <a:spLocks xmlns:a="http://schemas.openxmlformats.org/drawingml/2006/main" noGrp="1"/>
          </p:cNvSpPr>
          <p:nvPr/>
        </p:nvSpPr>
        <p:spPr>
          <a:xfrm xmlns:a="http://schemas.openxmlformats.org/drawingml/2006/main">
            <a:off x="1066800" y="5429250"/>
            <a:ext cx="10058400" cy="742950"/>
          </a:xfrm>
          <a:prstGeom xmlns:a="http://schemas.openxmlformats.org/drawingml/2006/main" prst="roundRect">
            <a:avLst>
              <a:gd name="adj" fmla="val 28205"/>
            </a:avLst>
          </a:prstGeom>
          <a:solidFill xmlns:a="http://schemas.openxmlformats.org/drawingml/2006/main">
            <a:srgbClr val="15314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A3BE2EB9-9380-448F-A356-4EC7C1BDFD11}"/>
              </a:ext>
            </a:extLst>
          </p:cNvPr>
          <p:cNvSpPr>
            <a:spLocks xmlns:a="http://schemas.openxmlformats.org/drawingml/2006/main" noGrp="1"/>
          </p:cNvSpPr>
          <p:nvPr/>
        </p:nvSpPr>
        <p:spPr>
          <a:xfrm xmlns:a="http://schemas.openxmlformats.org/drawingml/2006/main">
            <a:off x="1447800" y="5619750"/>
            <a:ext cx="9296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650" b="1" i="0">
                <a:solidFill>
                  <a:srgbClr val="FFFFFF"/>
                </a:solidFill>
                <a:latin typeface="DejaVu Sans"/>
                <a:ea typeface="DejaVu Sans"/>
                <a:cs typeface="DejaVu Sans"/>
              </a:defRPr>
            </a:pPr>
            <a:r>
              <a:rPr sz="1650" b="1" i="0">
                <a:solidFill>
                  <a:srgbClr val="FFFFFF"/>
                </a:solidFill>
                <a:latin typeface="DejaVu Sans"/>
                <a:ea typeface="DejaVu Sans"/>
                <a:cs typeface="DejaVu Sans"/>
              </a:rPr>
              <a:t>A child-friendly building must never become a family-surveillance building. Voluntary disclosure should not create new sanction routes.</a:t>
            </a:r>
          </a:p>
        </p:txBody>
      </p:sp>
      <p:sp>
        <p:nvSpPr>
          <p:cNvPr id="33" name="">
            <a:extLst xmlns:a="http://schemas.openxmlformats.org/drawingml/2006/main">
              <a:ext uri="{FF2B5EF4-FFF2-40B4-BE49-F238E27FC236}">
                <a16:creationId xmlns:a16="http://schemas.microsoft.com/office/drawing/2014/main" id="{BAB3BDE6-DFD0-43E4-A202-0229E23B78F8}"/>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14</a:t>
            </a:r>
          </a:p>
        </p:txBody>
      </p:sp>
    </p:spTree>
    <p:extLst>
      <p:ext uri="{BB962C8B-B14F-4D97-AF65-F5344CB8AC3E}">
        <p14:creationId xmlns:p14="http://schemas.microsoft.com/office/powerpoint/2010/main" val="1835309082"/>
      </p:ext>
    </p:extLst>
  </p:cSld>
</p:sld>
</file>

<file path=ppt/slides/slide15.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42" name="">
            <a:extLst xmlns:a="http://schemas.openxmlformats.org/drawingml/2006/main">
              <a:ext uri="{FF2B5EF4-FFF2-40B4-BE49-F238E27FC236}">
                <a16:creationId xmlns:a16="http://schemas.microsoft.com/office/drawing/2014/main" id="{2D86900D-DB06-4BF6-9249-E5AE915942A9}"/>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A4C56C"/>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08F06E5-87F6-4D74-8310-107829F21E79}"/>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A4C56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EVALUATION</a:t>
            </a:r>
          </a:p>
        </p:txBody>
      </p:sp>
      <p:sp>
        <p:nvSpPr>
          <p:cNvPr id="3" name="">
            <a:extLst xmlns:a="http://schemas.openxmlformats.org/drawingml/2006/main">
              <a:ext uri="{FF2B5EF4-FFF2-40B4-BE49-F238E27FC236}">
                <a16:creationId xmlns:a16="http://schemas.microsoft.com/office/drawing/2014/main" id="{BBF0AB9D-1299-407A-AD2C-6E106C5A473D}"/>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Outcomes are hypotheses until measured</a:t>
            </a:r>
          </a:p>
        </p:txBody>
      </p:sp>
      <p:sp>
        <p:nvSpPr>
          <p:cNvPr id="4" name="">
            <a:extLst xmlns:a="http://schemas.openxmlformats.org/drawingml/2006/main">
              <a:ext uri="{FF2B5EF4-FFF2-40B4-BE49-F238E27FC236}">
                <a16:creationId xmlns:a16="http://schemas.microsoft.com/office/drawing/2014/main" id="{D696E5C5-A9D6-495B-9E9E-34D151EEAC98}"/>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The centre should be judged by life stability and capability, not footfall or activity alone.</a:t>
            </a:r>
          </a:p>
        </p:txBody>
      </p:sp>
      <p:sp>
        <p:nvSpPr>
          <p:cNvPr id="5" name="">
            <a:extLst xmlns:a="http://schemas.openxmlformats.org/drawingml/2006/main">
              <a:ext uri="{FF2B5EF4-FFF2-40B4-BE49-F238E27FC236}">
                <a16:creationId xmlns:a16="http://schemas.microsoft.com/office/drawing/2014/main" id="{5BE8BEE0-9B8D-4437-8B31-5B6700DFB12C}"/>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F546D102-9023-4FD9-9A1C-443B9CDD191A}"/>
              </a:ext>
            </a:extLst>
          </p:cNvPr>
          <p:cNvSpPr>
            <a:spLocks xmlns:a="http://schemas.openxmlformats.org/drawingml/2006/main" noGrp="1"/>
          </p:cNvSpPr>
          <p:nvPr/>
        </p:nvSpPr>
        <p:spPr>
          <a:xfrm xmlns:a="http://schemas.openxmlformats.org/drawingml/2006/main">
            <a:off x="571500" y="2019300"/>
            <a:ext cx="3429000" cy="3333750"/>
          </a:xfrm>
          <a:prstGeom xmlns:a="http://schemas.openxmlformats.org/drawingml/2006/main" prst="roundRect">
            <a:avLst>
              <a:gd name="adj" fmla="val 8000"/>
            </a:avLst>
          </a:prstGeom>
          <a:solidFill xmlns:a="http://schemas.openxmlformats.org/drawingml/2006/main">
            <a:srgbClr val="DDEAF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216C4A4-B4FC-45C7-A380-65C8AFDB9FB8}"/>
              </a:ext>
            </a:extLst>
          </p:cNvPr>
          <p:cNvSpPr>
            <a:spLocks xmlns:a="http://schemas.openxmlformats.org/drawingml/2006/main" noGrp="1"/>
          </p:cNvSpPr>
          <p:nvPr/>
        </p:nvSpPr>
        <p:spPr>
          <a:xfrm xmlns:a="http://schemas.openxmlformats.org/drawingml/2006/main">
            <a:off x="800100" y="2247900"/>
            <a:ext cx="1428750" cy="266700"/>
          </a:xfrm>
          <a:prstGeom xmlns:a="http://schemas.openxmlformats.org/drawingml/2006/main" prst="roundRect">
            <a:avLst>
              <a:gd name="adj" fmla="val 50000"/>
            </a:avLst>
          </a:prstGeom>
          <a:solidFill xmlns:a="http://schemas.openxmlformats.org/drawingml/2006/main">
            <a:srgbClr val="5A95C9"/>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0-6 MONTHS</a:t>
            </a:r>
          </a:p>
        </p:txBody>
      </p:sp>
      <p:sp>
        <p:nvSpPr>
          <p:cNvPr id="8" name="">
            <a:extLst xmlns:a="http://schemas.openxmlformats.org/drawingml/2006/main">
              <a:ext uri="{FF2B5EF4-FFF2-40B4-BE49-F238E27FC236}">
                <a16:creationId xmlns:a16="http://schemas.microsoft.com/office/drawing/2014/main" id="{763BBAE3-69F8-4170-96F8-0D64AF2351A3}"/>
              </a:ext>
            </a:extLst>
          </p:cNvPr>
          <p:cNvSpPr>
            <a:spLocks xmlns:a="http://schemas.openxmlformats.org/drawingml/2006/main" noGrp="1"/>
          </p:cNvSpPr>
          <p:nvPr/>
        </p:nvSpPr>
        <p:spPr>
          <a:xfrm xmlns:a="http://schemas.openxmlformats.org/drawingml/2006/main">
            <a:off x="800100" y="2714625"/>
            <a:ext cx="2971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15314A"/>
                </a:solidFill>
                <a:latin typeface="DejaVu Sans"/>
                <a:ea typeface="DejaVu Sans"/>
                <a:cs typeface="DejaVu Sans"/>
              </a:defRPr>
            </a:pPr>
            <a:r>
              <a:rPr sz="2025" b="1" i="0">
                <a:solidFill>
                  <a:srgbClr val="15314A"/>
                </a:solidFill>
                <a:latin typeface="DejaVu Sans"/>
                <a:ea typeface="DejaVu Sans"/>
                <a:cs typeface="DejaVu Sans"/>
              </a:rPr>
              <a:t>Immediate experience</a:t>
            </a:r>
          </a:p>
        </p:txBody>
      </p:sp>
      <p:sp>
        <p:nvSpPr>
          <p:cNvPr id="9" name="">
            <a:extLst xmlns:a="http://schemas.openxmlformats.org/drawingml/2006/main">
              <a:ext uri="{FF2B5EF4-FFF2-40B4-BE49-F238E27FC236}">
                <a16:creationId xmlns:a16="http://schemas.microsoft.com/office/drawing/2014/main" id="{B41D380C-AB25-45E3-B11F-75CAD93B0256}"/>
              </a:ext>
            </a:extLst>
          </p:cNvPr>
          <p:cNvSpPr>
            <a:spLocks xmlns:a="http://schemas.openxmlformats.org/drawingml/2006/main" noGrp="1"/>
          </p:cNvSpPr>
          <p:nvPr/>
        </p:nvSpPr>
        <p:spPr>
          <a:xfrm xmlns:a="http://schemas.openxmlformats.org/drawingml/2006/main">
            <a:off x="838200" y="340995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021C6C1-D9F5-4211-8DC1-0D1B1FA328A7}"/>
              </a:ext>
            </a:extLst>
          </p:cNvPr>
          <p:cNvSpPr>
            <a:spLocks xmlns:a="http://schemas.openxmlformats.org/drawingml/2006/main" noGrp="1"/>
          </p:cNvSpPr>
          <p:nvPr/>
        </p:nvSpPr>
        <p:spPr>
          <a:xfrm xmlns:a="http://schemas.openxmlformats.org/drawingml/2006/main">
            <a:off x="1028700" y="33337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Lower encounter stress</a:t>
            </a:r>
          </a:p>
        </p:txBody>
      </p:sp>
      <p:sp>
        <p:nvSpPr>
          <p:cNvPr id="11" name="">
            <a:extLst xmlns:a="http://schemas.openxmlformats.org/drawingml/2006/main">
              <a:ext uri="{FF2B5EF4-FFF2-40B4-BE49-F238E27FC236}">
                <a16:creationId xmlns:a16="http://schemas.microsoft.com/office/drawing/2014/main" id="{B1542473-0FD1-4CFE-87A5-739E7021F3AA}"/>
              </a:ext>
            </a:extLst>
          </p:cNvPr>
          <p:cNvSpPr>
            <a:spLocks xmlns:a="http://schemas.openxmlformats.org/drawingml/2006/main" noGrp="1"/>
          </p:cNvSpPr>
          <p:nvPr/>
        </p:nvSpPr>
        <p:spPr>
          <a:xfrm xmlns:a="http://schemas.openxmlformats.org/drawingml/2006/main">
            <a:off x="838200" y="388620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CF947C4-0A89-4C96-9F93-C15F56172DE4}"/>
              </a:ext>
            </a:extLst>
          </p:cNvPr>
          <p:cNvSpPr>
            <a:spLocks xmlns:a="http://schemas.openxmlformats.org/drawingml/2006/main" noGrp="1"/>
          </p:cNvSpPr>
          <p:nvPr/>
        </p:nvSpPr>
        <p:spPr>
          <a:xfrm xmlns:a="http://schemas.openxmlformats.org/drawingml/2006/main">
            <a:off x="1028700" y="38100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Better disclosure and take-up</a:t>
            </a:r>
          </a:p>
        </p:txBody>
      </p:sp>
      <p:sp>
        <p:nvSpPr>
          <p:cNvPr id="13" name="">
            <a:extLst xmlns:a="http://schemas.openxmlformats.org/drawingml/2006/main">
              <a:ext uri="{FF2B5EF4-FFF2-40B4-BE49-F238E27FC236}">
                <a16:creationId xmlns:a16="http://schemas.microsoft.com/office/drawing/2014/main" id="{C2AA3DCD-0DE8-4575-BB32-5961249AFAE5}"/>
              </a:ext>
            </a:extLst>
          </p:cNvPr>
          <p:cNvSpPr>
            <a:spLocks xmlns:a="http://schemas.openxmlformats.org/drawingml/2006/main" noGrp="1"/>
          </p:cNvSpPr>
          <p:nvPr/>
        </p:nvSpPr>
        <p:spPr>
          <a:xfrm xmlns:a="http://schemas.openxmlformats.org/drawingml/2006/main">
            <a:off x="838200" y="436245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3DB2F76-2F2A-468C-A3E0-CAB9748B84F3}"/>
              </a:ext>
            </a:extLst>
          </p:cNvPr>
          <p:cNvSpPr>
            <a:spLocks xmlns:a="http://schemas.openxmlformats.org/drawingml/2006/main" noGrp="1"/>
          </p:cNvSpPr>
          <p:nvPr/>
        </p:nvSpPr>
        <p:spPr>
          <a:xfrm xmlns:a="http://schemas.openxmlformats.org/drawingml/2006/main">
            <a:off x="1028700" y="42862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Faster, more accurate referral</a:t>
            </a:r>
          </a:p>
        </p:txBody>
      </p:sp>
      <p:sp>
        <p:nvSpPr>
          <p:cNvPr id="15" name="">
            <a:extLst xmlns:a="http://schemas.openxmlformats.org/drawingml/2006/main">
              <a:ext uri="{FF2B5EF4-FFF2-40B4-BE49-F238E27FC236}">
                <a16:creationId xmlns:a16="http://schemas.microsoft.com/office/drawing/2014/main" id="{9FA0722A-EB08-42FE-A5A7-3406A43043A5}"/>
              </a:ext>
            </a:extLst>
          </p:cNvPr>
          <p:cNvSpPr>
            <a:spLocks xmlns:a="http://schemas.openxmlformats.org/drawingml/2006/main" noGrp="1"/>
          </p:cNvSpPr>
          <p:nvPr/>
        </p:nvSpPr>
        <p:spPr>
          <a:xfrm xmlns:a="http://schemas.openxmlformats.org/drawingml/2006/main">
            <a:off x="838200" y="483870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2C02F01-747F-48D2-B6C8-565A500D5304}"/>
              </a:ext>
            </a:extLst>
          </p:cNvPr>
          <p:cNvSpPr>
            <a:spLocks xmlns:a="http://schemas.openxmlformats.org/drawingml/2006/main" noGrp="1"/>
          </p:cNvSpPr>
          <p:nvPr/>
        </p:nvSpPr>
        <p:spPr>
          <a:xfrm xmlns:a="http://schemas.openxmlformats.org/drawingml/2006/main">
            <a:off x="1028700" y="47625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More staff learning</a:t>
            </a:r>
          </a:p>
        </p:txBody>
      </p:sp>
      <p:sp>
        <p:nvSpPr>
          <p:cNvPr id="17" name="">
            <a:extLst xmlns:a="http://schemas.openxmlformats.org/drawingml/2006/main">
              <a:ext uri="{FF2B5EF4-FFF2-40B4-BE49-F238E27FC236}">
                <a16:creationId xmlns:a16="http://schemas.microsoft.com/office/drawing/2014/main" id="{28913C25-7F09-405A-9149-3C64ADCFD628}"/>
              </a:ext>
            </a:extLst>
          </p:cNvPr>
          <p:cNvSpPr>
            <a:spLocks xmlns:a="http://schemas.openxmlformats.org/drawingml/2006/main" noGrp="1"/>
          </p:cNvSpPr>
          <p:nvPr/>
        </p:nvSpPr>
        <p:spPr>
          <a:xfrm xmlns:a="http://schemas.openxmlformats.org/drawingml/2006/main">
            <a:off x="4314825" y="2019300"/>
            <a:ext cx="3429000" cy="3333750"/>
          </a:xfrm>
          <a:prstGeom xmlns:a="http://schemas.openxmlformats.org/drawingml/2006/main" prst="roundRect">
            <a:avLst>
              <a:gd name="adj" fmla="val 8000"/>
            </a:avLst>
          </a:prstGeom>
          <a:solidFill xmlns:a="http://schemas.openxmlformats.org/drawingml/2006/main">
            <a:srgbClr val="E8F1D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D810004-A7C6-45DE-A22A-6E03903E9339}"/>
              </a:ext>
            </a:extLst>
          </p:cNvPr>
          <p:cNvSpPr>
            <a:spLocks xmlns:a="http://schemas.openxmlformats.org/drawingml/2006/main" noGrp="1"/>
          </p:cNvSpPr>
          <p:nvPr/>
        </p:nvSpPr>
        <p:spPr>
          <a:xfrm xmlns:a="http://schemas.openxmlformats.org/drawingml/2006/main">
            <a:off x="4543425" y="2247900"/>
            <a:ext cx="1428750" cy="26670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6-24 MONTHS</a:t>
            </a:r>
          </a:p>
        </p:txBody>
      </p:sp>
      <p:sp>
        <p:nvSpPr>
          <p:cNvPr id="19" name="">
            <a:extLst xmlns:a="http://schemas.openxmlformats.org/drawingml/2006/main">
              <a:ext uri="{FF2B5EF4-FFF2-40B4-BE49-F238E27FC236}">
                <a16:creationId xmlns:a16="http://schemas.microsoft.com/office/drawing/2014/main" id="{8B0B6455-2A1E-4BEA-A976-E92D0A38E594}"/>
              </a:ext>
            </a:extLst>
          </p:cNvPr>
          <p:cNvSpPr>
            <a:spLocks xmlns:a="http://schemas.openxmlformats.org/drawingml/2006/main" noGrp="1"/>
          </p:cNvSpPr>
          <p:nvPr/>
        </p:nvSpPr>
        <p:spPr>
          <a:xfrm xmlns:a="http://schemas.openxmlformats.org/drawingml/2006/main">
            <a:off x="4543425" y="2714625"/>
            <a:ext cx="2971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15314A"/>
                </a:solidFill>
                <a:latin typeface="DejaVu Sans"/>
                <a:ea typeface="DejaVu Sans"/>
                <a:cs typeface="DejaVu Sans"/>
              </a:defRPr>
            </a:pPr>
            <a:r>
              <a:rPr sz="2025" b="1" i="0">
                <a:solidFill>
                  <a:srgbClr val="15314A"/>
                </a:solidFill>
                <a:latin typeface="DejaVu Sans"/>
                <a:ea typeface="DejaVu Sans"/>
                <a:cs typeface="DejaVu Sans"/>
              </a:rPr>
              <a:t>Sustained stability</a:t>
            </a:r>
          </a:p>
        </p:txBody>
      </p:sp>
      <p:sp>
        <p:nvSpPr>
          <p:cNvPr id="20" name="">
            <a:extLst xmlns:a="http://schemas.openxmlformats.org/drawingml/2006/main">
              <a:ext uri="{FF2B5EF4-FFF2-40B4-BE49-F238E27FC236}">
                <a16:creationId xmlns:a16="http://schemas.microsoft.com/office/drawing/2014/main" id="{20A58D97-CA12-43B1-8097-3DC04B5E212A}"/>
              </a:ext>
            </a:extLst>
          </p:cNvPr>
          <p:cNvSpPr>
            <a:spLocks xmlns:a="http://schemas.openxmlformats.org/drawingml/2006/main" noGrp="1"/>
          </p:cNvSpPr>
          <p:nvPr/>
        </p:nvSpPr>
        <p:spPr>
          <a:xfrm xmlns:a="http://schemas.openxmlformats.org/drawingml/2006/main">
            <a:off x="4581525" y="340995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983E2A9-42CD-4F07-9165-56E7D9245ECF}"/>
              </a:ext>
            </a:extLst>
          </p:cNvPr>
          <p:cNvSpPr>
            <a:spLocks xmlns:a="http://schemas.openxmlformats.org/drawingml/2006/main" noGrp="1"/>
          </p:cNvSpPr>
          <p:nvPr/>
        </p:nvSpPr>
        <p:spPr>
          <a:xfrm xmlns:a="http://schemas.openxmlformats.org/drawingml/2006/main">
            <a:off x="4772025" y="33337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Work or learning when appropriate</a:t>
            </a:r>
          </a:p>
        </p:txBody>
      </p:sp>
      <p:sp>
        <p:nvSpPr>
          <p:cNvPr id="22" name="">
            <a:extLst xmlns:a="http://schemas.openxmlformats.org/drawingml/2006/main">
              <a:ext uri="{FF2B5EF4-FFF2-40B4-BE49-F238E27FC236}">
                <a16:creationId xmlns:a16="http://schemas.microsoft.com/office/drawing/2014/main" id="{E03E3D4B-541C-41CE-AC6B-65277134ABB1}"/>
              </a:ext>
            </a:extLst>
          </p:cNvPr>
          <p:cNvSpPr>
            <a:spLocks xmlns:a="http://schemas.openxmlformats.org/drawingml/2006/main" noGrp="1"/>
          </p:cNvSpPr>
          <p:nvPr/>
        </p:nvSpPr>
        <p:spPr>
          <a:xfrm xmlns:a="http://schemas.openxmlformats.org/drawingml/2006/main">
            <a:off x="4581525" y="388620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48893B25-A154-48FE-92EE-E22D4F97C0E9}"/>
              </a:ext>
            </a:extLst>
          </p:cNvPr>
          <p:cNvSpPr>
            <a:spLocks xmlns:a="http://schemas.openxmlformats.org/drawingml/2006/main" noGrp="1"/>
          </p:cNvSpPr>
          <p:nvPr/>
        </p:nvSpPr>
        <p:spPr>
          <a:xfrm xmlns:a="http://schemas.openxmlformats.org/drawingml/2006/main">
            <a:off x="4772025" y="38100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Health and housing continuity</a:t>
            </a:r>
          </a:p>
        </p:txBody>
      </p:sp>
      <p:sp>
        <p:nvSpPr>
          <p:cNvPr id="24" name="">
            <a:extLst xmlns:a="http://schemas.openxmlformats.org/drawingml/2006/main">
              <a:ext uri="{FF2B5EF4-FFF2-40B4-BE49-F238E27FC236}">
                <a16:creationId xmlns:a16="http://schemas.microsoft.com/office/drawing/2014/main" id="{233BB348-56DB-4254-9C59-5295FFBA5C88}"/>
              </a:ext>
            </a:extLst>
          </p:cNvPr>
          <p:cNvSpPr>
            <a:spLocks xmlns:a="http://schemas.openxmlformats.org/drawingml/2006/main" noGrp="1"/>
          </p:cNvSpPr>
          <p:nvPr/>
        </p:nvSpPr>
        <p:spPr>
          <a:xfrm xmlns:a="http://schemas.openxmlformats.org/drawingml/2006/main">
            <a:off x="4581525" y="436245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791AC62-952F-4416-B67E-8F24025D2786}"/>
              </a:ext>
            </a:extLst>
          </p:cNvPr>
          <p:cNvSpPr>
            <a:spLocks xmlns:a="http://schemas.openxmlformats.org/drawingml/2006/main" noGrp="1"/>
          </p:cNvSpPr>
          <p:nvPr/>
        </p:nvSpPr>
        <p:spPr>
          <a:xfrm xmlns:a="http://schemas.openxmlformats.org/drawingml/2006/main">
            <a:off x="4772025" y="42862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Fewer preventable missed contacts</a:t>
            </a:r>
          </a:p>
        </p:txBody>
      </p:sp>
      <p:sp>
        <p:nvSpPr>
          <p:cNvPr id="26" name="">
            <a:extLst xmlns:a="http://schemas.openxmlformats.org/drawingml/2006/main">
              <a:ext uri="{FF2B5EF4-FFF2-40B4-BE49-F238E27FC236}">
                <a16:creationId xmlns:a16="http://schemas.microsoft.com/office/drawing/2014/main" id="{F0F8EED7-1AF9-4D6E-A3B3-39A90CA3C592}"/>
              </a:ext>
            </a:extLst>
          </p:cNvPr>
          <p:cNvSpPr>
            <a:spLocks xmlns:a="http://schemas.openxmlformats.org/drawingml/2006/main" noGrp="1"/>
          </p:cNvSpPr>
          <p:nvPr/>
        </p:nvSpPr>
        <p:spPr>
          <a:xfrm xmlns:a="http://schemas.openxmlformats.org/drawingml/2006/main">
            <a:off x="4581525" y="483870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0CE3F75B-25BF-471B-B098-7A30C8677152}"/>
              </a:ext>
            </a:extLst>
          </p:cNvPr>
          <p:cNvSpPr>
            <a:spLocks xmlns:a="http://schemas.openxmlformats.org/drawingml/2006/main" noGrp="1"/>
          </p:cNvSpPr>
          <p:nvPr/>
        </p:nvSpPr>
        <p:spPr>
          <a:xfrm xmlns:a="http://schemas.openxmlformats.org/drawingml/2006/main">
            <a:off x="4772025" y="47625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Greater parent and carer capacity</a:t>
            </a:r>
          </a:p>
        </p:txBody>
      </p:sp>
      <p:sp>
        <p:nvSpPr>
          <p:cNvPr id="28" name="">
            <a:extLst xmlns:a="http://schemas.openxmlformats.org/drawingml/2006/main">
              <a:ext uri="{FF2B5EF4-FFF2-40B4-BE49-F238E27FC236}">
                <a16:creationId xmlns:a16="http://schemas.microsoft.com/office/drawing/2014/main" id="{E2AF4CE7-6983-403F-A489-FD79A60930D4}"/>
              </a:ext>
            </a:extLst>
          </p:cNvPr>
          <p:cNvSpPr>
            <a:spLocks xmlns:a="http://schemas.openxmlformats.org/drawingml/2006/main" noGrp="1"/>
          </p:cNvSpPr>
          <p:nvPr/>
        </p:nvSpPr>
        <p:spPr>
          <a:xfrm xmlns:a="http://schemas.openxmlformats.org/drawingml/2006/main">
            <a:off x="8058150" y="2019300"/>
            <a:ext cx="3429000" cy="3333750"/>
          </a:xfrm>
          <a:prstGeom xmlns:a="http://schemas.openxmlformats.org/drawingml/2006/main" prst="roundRect">
            <a:avLst>
              <a:gd name="adj" fmla="val 8000"/>
            </a:avLst>
          </a:prstGeom>
          <a:solidFill xmlns:a="http://schemas.openxmlformats.org/drawingml/2006/main">
            <a:srgbClr val="FAEDBF"/>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08739985-22CF-42C1-8370-858820DC3AB6}"/>
              </a:ext>
            </a:extLst>
          </p:cNvPr>
          <p:cNvSpPr>
            <a:spLocks xmlns:a="http://schemas.openxmlformats.org/drawingml/2006/main" noGrp="1"/>
          </p:cNvSpPr>
          <p:nvPr/>
        </p:nvSpPr>
        <p:spPr>
          <a:xfrm xmlns:a="http://schemas.openxmlformats.org/drawingml/2006/main">
            <a:off x="8286750" y="2247900"/>
            <a:ext cx="1428750" cy="266700"/>
          </a:xfrm>
          <a:prstGeom xmlns:a="http://schemas.openxmlformats.org/drawingml/2006/main" prst="roundRect">
            <a:avLst>
              <a:gd name="adj" fmla="val 50000"/>
            </a:avLst>
          </a:prstGeom>
          <a:solidFill xmlns:a="http://schemas.openxmlformats.org/drawingml/2006/main">
            <a:srgbClr val="F2C14E"/>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15314A"/>
                </a:solidFill>
                <a:latin typeface="DejaVu Sans"/>
                <a:ea typeface="DejaVu Sans"/>
                <a:cs typeface="DejaVu Sans"/>
              </a:defRPr>
            </a:pPr>
            <a:r>
              <a:rPr sz="1050" b="1" i="0">
                <a:solidFill>
                  <a:srgbClr val="15314A"/>
                </a:solidFill>
                <a:latin typeface="DejaVu Sans"/>
                <a:ea typeface="DejaVu Sans"/>
                <a:cs typeface="DejaVu Sans"/>
              </a:rPr>
              <a:t>2-5 YEARS</a:t>
            </a:r>
          </a:p>
        </p:txBody>
      </p:sp>
      <p:sp>
        <p:nvSpPr>
          <p:cNvPr id="30" name="">
            <a:extLst xmlns:a="http://schemas.openxmlformats.org/drawingml/2006/main">
              <a:ext uri="{FF2B5EF4-FFF2-40B4-BE49-F238E27FC236}">
                <a16:creationId xmlns:a16="http://schemas.microsoft.com/office/drawing/2014/main" id="{95505F56-C185-45FE-9694-4E6CF62EEFC7}"/>
              </a:ext>
            </a:extLst>
          </p:cNvPr>
          <p:cNvSpPr>
            <a:spLocks xmlns:a="http://schemas.openxmlformats.org/drawingml/2006/main" noGrp="1"/>
          </p:cNvSpPr>
          <p:nvPr/>
        </p:nvSpPr>
        <p:spPr>
          <a:xfrm xmlns:a="http://schemas.openxmlformats.org/drawingml/2006/main">
            <a:off x="8286750" y="2714625"/>
            <a:ext cx="2971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15314A"/>
                </a:solidFill>
                <a:latin typeface="DejaVu Sans"/>
                <a:ea typeface="DejaVu Sans"/>
                <a:cs typeface="DejaVu Sans"/>
              </a:defRPr>
            </a:pPr>
            <a:r>
              <a:rPr sz="2025" b="1" i="0">
                <a:solidFill>
                  <a:srgbClr val="15314A"/>
                </a:solidFill>
                <a:latin typeface="DejaVu Sans"/>
                <a:ea typeface="DejaVu Sans"/>
                <a:cs typeface="DejaVu Sans"/>
              </a:rPr>
              <a:t>Community capability</a:t>
            </a:r>
          </a:p>
        </p:txBody>
      </p:sp>
      <p:sp>
        <p:nvSpPr>
          <p:cNvPr id="31" name="">
            <a:extLst xmlns:a="http://schemas.openxmlformats.org/drawingml/2006/main">
              <a:ext uri="{FF2B5EF4-FFF2-40B4-BE49-F238E27FC236}">
                <a16:creationId xmlns:a16="http://schemas.microsoft.com/office/drawing/2014/main" id="{3CCAA5B1-8D63-4CA6-AA85-122608AD916B}"/>
              </a:ext>
            </a:extLst>
          </p:cNvPr>
          <p:cNvSpPr>
            <a:spLocks xmlns:a="http://schemas.openxmlformats.org/drawingml/2006/main" noGrp="1"/>
          </p:cNvSpPr>
          <p:nvPr/>
        </p:nvSpPr>
        <p:spPr>
          <a:xfrm xmlns:a="http://schemas.openxmlformats.org/drawingml/2006/main">
            <a:off x="8324850" y="340995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00EBB589-F4F1-48C9-AF90-430C9FA0200E}"/>
              </a:ext>
            </a:extLst>
          </p:cNvPr>
          <p:cNvSpPr>
            <a:spLocks xmlns:a="http://schemas.openxmlformats.org/drawingml/2006/main" noGrp="1"/>
          </p:cNvSpPr>
          <p:nvPr/>
        </p:nvSpPr>
        <p:spPr>
          <a:xfrm xmlns:a="http://schemas.openxmlformats.org/drawingml/2006/main">
            <a:off x="8515350" y="33337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Local resilience</a:t>
            </a:r>
          </a:p>
        </p:txBody>
      </p:sp>
      <p:sp>
        <p:nvSpPr>
          <p:cNvPr id="33" name="">
            <a:extLst xmlns:a="http://schemas.openxmlformats.org/drawingml/2006/main">
              <a:ext uri="{FF2B5EF4-FFF2-40B4-BE49-F238E27FC236}">
                <a16:creationId xmlns:a16="http://schemas.microsoft.com/office/drawing/2014/main" id="{78F34889-48A8-42B9-A0E1-68799545D7B9}"/>
              </a:ext>
            </a:extLst>
          </p:cNvPr>
          <p:cNvSpPr>
            <a:spLocks xmlns:a="http://schemas.openxmlformats.org/drawingml/2006/main" noGrp="1"/>
          </p:cNvSpPr>
          <p:nvPr/>
        </p:nvSpPr>
        <p:spPr>
          <a:xfrm xmlns:a="http://schemas.openxmlformats.org/drawingml/2006/main">
            <a:off x="8324850" y="388620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2EAE7B44-629A-4D58-81C1-852BDF15C811}"/>
              </a:ext>
            </a:extLst>
          </p:cNvPr>
          <p:cNvSpPr>
            <a:spLocks xmlns:a="http://schemas.openxmlformats.org/drawingml/2006/main" noGrp="1"/>
          </p:cNvSpPr>
          <p:nvPr/>
        </p:nvSpPr>
        <p:spPr>
          <a:xfrm xmlns:a="http://schemas.openxmlformats.org/drawingml/2006/main">
            <a:off x="8515350" y="38100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Less avoidable crisis demand</a:t>
            </a:r>
          </a:p>
        </p:txBody>
      </p:sp>
      <p:sp>
        <p:nvSpPr>
          <p:cNvPr id="35" name="">
            <a:extLst xmlns:a="http://schemas.openxmlformats.org/drawingml/2006/main">
              <a:ext uri="{FF2B5EF4-FFF2-40B4-BE49-F238E27FC236}">
                <a16:creationId xmlns:a16="http://schemas.microsoft.com/office/drawing/2014/main" id="{50B3BBD9-B924-481F-96BD-F4A53F754EF4}"/>
              </a:ext>
            </a:extLst>
          </p:cNvPr>
          <p:cNvSpPr>
            <a:spLocks xmlns:a="http://schemas.openxmlformats.org/drawingml/2006/main" noGrp="1"/>
          </p:cNvSpPr>
          <p:nvPr/>
        </p:nvSpPr>
        <p:spPr>
          <a:xfrm xmlns:a="http://schemas.openxmlformats.org/drawingml/2006/main">
            <a:off x="8324850" y="436245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AEB72278-360C-40CB-9FB1-7DEC2987777F}"/>
              </a:ext>
            </a:extLst>
          </p:cNvPr>
          <p:cNvSpPr>
            <a:spLocks xmlns:a="http://schemas.openxmlformats.org/drawingml/2006/main" noGrp="1"/>
          </p:cNvSpPr>
          <p:nvPr/>
        </p:nvSpPr>
        <p:spPr>
          <a:xfrm xmlns:a="http://schemas.openxmlformats.org/drawingml/2006/main">
            <a:off x="8515350" y="428625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Institutional trust</a:t>
            </a:r>
          </a:p>
        </p:txBody>
      </p:sp>
      <p:sp>
        <p:nvSpPr>
          <p:cNvPr id="37" name="">
            <a:extLst xmlns:a="http://schemas.openxmlformats.org/drawingml/2006/main">
              <a:ext uri="{FF2B5EF4-FFF2-40B4-BE49-F238E27FC236}">
                <a16:creationId xmlns:a16="http://schemas.microsoft.com/office/drawing/2014/main" id="{1DEE6405-838C-4DED-95AA-88B418E575F2}"/>
              </a:ext>
            </a:extLst>
          </p:cNvPr>
          <p:cNvSpPr>
            <a:spLocks xmlns:a="http://schemas.openxmlformats.org/drawingml/2006/main" noGrp="1"/>
          </p:cNvSpPr>
          <p:nvPr/>
        </p:nvSpPr>
        <p:spPr>
          <a:xfrm xmlns:a="http://schemas.openxmlformats.org/drawingml/2006/main">
            <a:off x="8324850" y="4838700"/>
            <a:ext cx="85725" cy="85725"/>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9DED44B0-FB09-44DC-8CD2-BFB9A182E31B}"/>
              </a:ext>
            </a:extLst>
          </p:cNvPr>
          <p:cNvSpPr>
            <a:spLocks xmlns:a="http://schemas.openxmlformats.org/drawingml/2006/main" noGrp="1"/>
          </p:cNvSpPr>
          <p:nvPr/>
        </p:nvSpPr>
        <p:spPr>
          <a:xfrm xmlns:a="http://schemas.openxmlformats.org/drawingml/2006/main">
            <a:off x="8515350" y="4762500"/>
            <a:ext cx="266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Intergenerational capability</a:t>
            </a:r>
          </a:p>
        </p:txBody>
      </p:sp>
      <p:sp>
        <p:nvSpPr>
          <p:cNvPr id="39" name="">
            <a:extLst xmlns:a="http://schemas.openxmlformats.org/drawingml/2006/main">
              <a:ext uri="{FF2B5EF4-FFF2-40B4-BE49-F238E27FC236}">
                <a16:creationId xmlns:a16="http://schemas.microsoft.com/office/drawing/2014/main" id="{20EC46E5-E4A7-459B-9CAA-3907CC75E4F7}"/>
              </a:ext>
            </a:extLst>
          </p:cNvPr>
          <p:cNvSpPr>
            <a:spLocks xmlns:a="http://schemas.openxmlformats.org/drawingml/2006/main" noGrp="1"/>
          </p:cNvSpPr>
          <p:nvPr/>
        </p:nvSpPr>
        <p:spPr>
          <a:xfrm xmlns:a="http://schemas.openxmlformats.org/drawingml/2006/main">
            <a:off x="571500" y="5600700"/>
            <a:ext cx="10915650" cy="619125"/>
          </a:xfrm>
          <a:prstGeom xmlns:a="http://schemas.openxmlformats.org/drawingml/2006/main" prst="roundRect">
            <a:avLst>
              <a:gd name="adj" fmla="val 27692"/>
            </a:avLst>
          </a:prstGeom>
          <a:solidFill xmlns:a="http://schemas.openxmlformats.org/drawingml/2006/main">
            <a:srgbClr val="F8DFD6"/>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C048D428-8B87-41FE-8809-810B3B59F176}"/>
              </a:ext>
            </a:extLst>
          </p:cNvPr>
          <p:cNvSpPr>
            <a:spLocks xmlns:a="http://schemas.openxmlformats.org/drawingml/2006/main" noGrp="1"/>
          </p:cNvSpPr>
          <p:nvPr/>
        </p:nvSpPr>
        <p:spPr>
          <a:xfrm xmlns:a="http://schemas.openxmlformats.org/drawingml/2006/main">
            <a:off x="819150" y="5791200"/>
            <a:ext cx="104203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B94B4B"/>
                </a:solidFill>
                <a:latin typeface="DejaVu Sans"/>
                <a:ea typeface="DejaVu Sans"/>
                <a:cs typeface="DejaVu Sans"/>
              </a:defRPr>
            </a:pPr>
            <a:r>
              <a:rPr sz="1425" b="1" i="0">
                <a:solidFill>
                  <a:srgbClr val="B94B4B"/>
                </a:solidFill>
                <a:latin typeface="DejaVu Sans"/>
                <a:ea typeface="DejaVu Sans"/>
                <a:cs typeface="DejaVu Sans"/>
              </a:rPr>
              <a:t>Watch for: service dilution  •  surveillance expansion  •  clinical delay  •  cost shifting  •  play and safeguarding failures</a:t>
            </a:r>
          </a:p>
        </p:txBody>
      </p:sp>
      <p:sp>
        <p:nvSpPr>
          <p:cNvPr id="41" name="">
            <a:extLst xmlns:a="http://schemas.openxmlformats.org/drawingml/2006/main">
              <a:ext uri="{FF2B5EF4-FFF2-40B4-BE49-F238E27FC236}">
                <a16:creationId xmlns:a16="http://schemas.microsoft.com/office/drawing/2014/main" id="{D67CD185-BE77-4AA2-9C4C-63BC4481102C}"/>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15</a:t>
            </a:r>
          </a:p>
        </p:txBody>
      </p:sp>
    </p:spTree>
    <p:extLst>
      <p:ext uri="{BB962C8B-B14F-4D97-AF65-F5344CB8AC3E}">
        <p14:creationId xmlns:p14="http://schemas.microsoft.com/office/powerpoint/2010/main" val="42849748"/>
      </p:ext>
    </p:extLst>
  </p:cSld>
</p:sld>
</file>

<file path=ppt/slides/slide16.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0D501C52-1B96-479A-A411-1BA0A5F89737}"/>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5A95C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8ED2F96-2993-4835-A5BF-6201C91444C6}"/>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5A95C9"/>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EVALUATION</a:t>
            </a:r>
          </a:p>
        </p:txBody>
      </p:sp>
      <p:sp>
        <p:nvSpPr>
          <p:cNvPr id="3" name="">
            <a:extLst xmlns:a="http://schemas.openxmlformats.org/drawingml/2006/main">
              <a:ext uri="{FF2B5EF4-FFF2-40B4-BE49-F238E27FC236}">
                <a16:creationId xmlns:a16="http://schemas.microsoft.com/office/drawing/2014/main" id="{EC2A67ED-0174-4D16-925B-86EBBB25BCFA}"/>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Test the institution before scaling it</a:t>
            </a:r>
          </a:p>
        </p:txBody>
      </p:sp>
      <p:sp>
        <p:nvSpPr>
          <p:cNvPr id="4" name="">
            <a:extLst xmlns:a="http://schemas.openxmlformats.org/drawingml/2006/main">
              <a:ext uri="{FF2B5EF4-FFF2-40B4-BE49-F238E27FC236}">
                <a16:creationId xmlns:a16="http://schemas.microsoft.com/office/drawing/2014/main" id="{47CF9883-7ABC-400A-8DF5-32251A43B98A}"/>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A bounded pilot can reveal whether warmth, integration and rights survive operational pressure.</a:t>
            </a:r>
          </a:p>
        </p:txBody>
      </p:sp>
      <p:sp>
        <p:nvSpPr>
          <p:cNvPr id="5" name="">
            <a:extLst xmlns:a="http://schemas.openxmlformats.org/drawingml/2006/main">
              <a:ext uri="{FF2B5EF4-FFF2-40B4-BE49-F238E27FC236}">
                <a16:creationId xmlns:a16="http://schemas.microsoft.com/office/drawing/2014/main" id="{3914EE07-FA00-4D85-A79C-F411EA3B9C4B}"/>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108976D8-B78B-4AFC-87C5-EDFDF6DFEFCF}"/>
              </a:ext>
            </a:extLst>
          </p:cNvPr>
          <p:cNvSpPr>
            <a:spLocks xmlns:a="http://schemas.openxmlformats.org/drawingml/2006/main" noGrp="1"/>
          </p:cNvSpPr>
          <p:nvPr/>
        </p:nvSpPr>
        <p:spPr>
          <a:xfrm xmlns:a="http://schemas.openxmlformats.org/drawingml/2006/main">
            <a:off x="4619625" y="2000250"/>
            <a:ext cx="2952750" cy="1952625"/>
          </a:xfrm>
          <a:prstGeom xmlns:a="http://schemas.openxmlformats.org/drawingml/2006/main" prst="roundRect">
            <a:avLst>
              <a:gd name="adj" fmla="val 17561"/>
            </a:avLst>
          </a:prstGeom>
          <a:solidFill xmlns:a="http://schemas.openxmlformats.org/drawingml/2006/main">
            <a:srgbClr val="15314A"/>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sp>
      <p:sp>
        <p:nvSpPr>
          <p:cNvPr id="7" name="">
            <a:extLst xmlns:a="http://schemas.openxmlformats.org/drawingml/2006/main">
              <a:ext uri="{FF2B5EF4-FFF2-40B4-BE49-F238E27FC236}">
                <a16:creationId xmlns:a16="http://schemas.microsoft.com/office/drawing/2014/main" id="{F4CB62C2-47AB-4428-8AD9-5C8A10250788}"/>
              </a:ext>
            </a:extLst>
          </p:cNvPr>
          <p:cNvSpPr>
            <a:spLocks xmlns:a="http://schemas.openxmlformats.org/drawingml/2006/main" noGrp="1"/>
          </p:cNvSpPr>
          <p:nvPr/>
        </p:nvSpPr>
        <p:spPr>
          <a:xfrm xmlns:a="http://schemas.openxmlformats.org/drawingml/2006/main">
            <a:off x="5000625" y="2266950"/>
            <a:ext cx="219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4200" b="1" i="0">
                <a:solidFill>
                  <a:srgbClr val="F2C14E"/>
                </a:solidFill>
                <a:latin typeface="DejaVu Sans"/>
                <a:ea typeface="DejaVu Sans"/>
                <a:cs typeface="DejaVu Sans"/>
              </a:defRPr>
            </a:pPr>
            <a:r>
              <a:rPr sz="4200" b="1" i="0">
                <a:solidFill>
                  <a:srgbClr val="F2C14E"/>
                </a:solidFill>
                <a:latin typeface="DejaVu Sans"/>
                <a:ea typeface="DejaVu Sans"/>
                <a:cs typeface="DejaVu Sans"/>
              </a:rPr>
              <a:t>4-6</a:t>
            </a:r>
          </a:p>
        </p:txBody>
      </p:sp>
      <p:sp>
        <p:nvSpPr>
          <p:cNvPr id="8" name="">
            <a:extLst xmlns:a="http://schemas.openxmlformats.org/drawingml/2006/main">
              <a:ext uri="{FF2B5EF4-FFF2-40B4-BE49-F238E27FC236}">
                <a16:creationId xmlns:a16="http://schemas.microsoft.com/office/drawing/2014/main" id="{FB96A8FB-435A-4F38-96A0-5503D2D5D52B}"/>
              </a:ext>
            </a:extLst>
          </p:cNvPr>
          <p:cNvSpPr>
            <a:spLocks xmlns:a="http://schemas.openxmlformats.org/drawingml/2006/main" noGrp="1"/>
          </p:cNvSpPr>
          <p:nvPr/>
        </p:nvSpPr>
        <p:spPr>
          <a:xfrm xmlns:a="http://schemas.openxmlformats.org/drawingml/2006/main">
            <a:off x="4857750" y="300037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98000"/>
              </a:lnSpc>
              <a:buNone/>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diverse pilot sites</a:t>
            </a:r>
          </a:p>
        </p:txBody>
      </p:sp>
      <p:sp>
        <p:nvSpPr>
          <p:cNvPr id="9" name="">
            <a:extLst xmlns:a="http://schemas.openxmlformats.org/drawingml/2006/main">
              <a:ext uri="{FF2B5EF4-FFF2-40B4-BE49-F238E27FC236}">
                <a16:creationId xmlns:a16="http://schemas.microsoft.com/office/drawing/2014/main" id="{D53D2428-275A-4996-9FF9-47BBB9417F68}"/>
              </a:ext>
            </a:extLst>
          </p:cNvPr>
          <p:cNvSpPr>
            <a:spLocks xmlns:a="http://schemas.openxmlformats.org/drawingml/2006/main" noGrp="1"/>
          </p:cNvSpPr>
          <p:nvPr/>
        </p:nvSpPr>
        <p:spPr>
          <a:xfrm xmlns:a="http://schemas.openxmlformats.org/drawingml/2006/main">
            <a:off x="5000625" y="3581400"/>
            <a:ext cx="219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0" i="0">
                <a:solidFill>
                  <a:srgbClr val="F7F1E7"/>
                </a:solidFill>
                <a:latin typeface="DejaVu Sans"/>
                <a:ea typeface="DejaVu Sans"/>
                <a:cs typeface="DejaVu Sans"/>
              </a:defRPr>
            </a:pPr>
            <a:r>
              <a:rPr sz="1425" b="0" i="0">
                <a:solidFill>
                  <a:srgbClr val="F7F1E7"/>
                </a:solidFill>
                <a:latin typeface="DejaVu Sans"/>
                <a:ea typeface="DejaVu Sans"/>
                <a:cs typeface="DejaVu Sans"/>
              </a:rPr>
              <a:t>18-24 months</a:t>
            </a:r>
          </a:p>
        </p:txBody>
      </p:sp>
      <p:sp>
        <p:nvSpPr>
          <p:cNvPr id="10" name="">
            <a:extLst xmlns:a="http://schemas.openxmlformats.org/drawingml/2006/main">
              <a:ext uri="{FF2B5EF4-FFF2-40B4-BE49-F238E27FC236}">
                <a16:creationId xmlns:a16="http://schemas.microsoft.com/office/drawing/2014/main" id="{6E0E45B7-3046-4B8F-B959-2A798E9E1348}"/>
              </a:ext>
            </a:extLst>
          </p:cNvPr>
          <p:cNvSpPr>
            <a:spLocks xmlns:a="http://schemas.openxmlformats.org/drawingml/2006/main" noGrp="1"/>
          </p:cNvSpPr>
          <p:nvPr/>
        </p:nvSpPr>
        <p:spPr>
          <a:xfrm xmlns:a="http://schemas.openxmlformats.org/drawingml/2006/main">
            <a:off x="647700" y="2038350"/>
            <a:ext cx="276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5A95C9"/>
                </a:solidFill>
                <a:latin typeface="DejaVu Sans"/>
                <a:ea typeface="DejaVu Sans"/>
                <a:cs typeface="DejaVu Sans"/>
              </a:defRPr>
            </a:pPr>
            <a:r>
              <a:rPr sz="2025" b="1" i="0">
                <a:solidFill>
                  <a:srgbClr val="5A95C9"/>
                </a:solidFill>
                <a:latin typeface="DejaVu Sans"/>
                <a:ea typeface="DejaVu Sans"/>
                <a:cs typeface="DejaVu Sans"/>
              </a:rPr>
              <a:t>Design</a:t>
            </a:r>
          </a:p>
        </p:txBody>
      </p:sp>
      <p:sp>
        <p:nvSpPr>
          <p:cNvPr id="11" name="">
            <a:extLst xmlns:a="http://schemas.openxmlformats.org/drawingml/2006/main">
              <a:ext uri="{FF2B5EF4-FFF2-40B4-BE49-F238E27FC236}">
                <a16:creationId xmlns:a16="http://schemas.microsoft.com/office/drawing/2014/main" id="{776EEC03-6360-4F64-B29B-588F0612275B}"/>
              </a:ext>
            </a:extLst>
          </p:cNvPr>
          <p:cNvSpPr>
            <a:spLocks xmlns:a="http://schemas.openxmlformats.org/drawingml/2006/main" noGrp="1"/>
          </p:cNvSpPr>
          <p:nvPr/>
        </p:nvSpPr>
        <p:spPr>
          <a:xfrm xmlns:a="http://schemas.openxmlformats.org/drawingml/2006/main">
            <a:off x="666750" y="259080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AD81FDA-F8D5-4C8E-BCDB-E2B90AD55AA3}"/>
              </a:ext>
            </a:extLst>
          </p:cNvPr>
          <p:cNvSpPr>
            <a:spLocks xmlns:a="http://schemas.openxmlformats.org/drawingml/2006/main" noGrp="1"/>
          </p:cNvSpPr>
          <p:nvPr/>
        </p:nvSpPr>
        <p:spPr>
          <a:xfrm xmlns:a="http://schemas.openxmlformats.org/drawingml/2006/main">
            <a:off x="857250" y="2514600"/>
            <a:ext cx="314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Co-design with residents and frontline staff</a:t>
            </a:r>
          </a:p>
        </p:txBody>
      </p:sp>
      <p:sp>
        <p:nvSpPr>
          <p:cNvPr id="13" name="">
            <a:extLst xmlns:a="http://schemas.openxmlformats.org/drawingml/2006/main">
              <a:ext uri="{FF2B5EF4-FFF2-40B4-BE49-F238E27FC236}">
                <a16:creationId xmlns:a16="http://schemas.microsoft.com/office/drawing/2014/main" id="{65EEA418-A77E-4F5F-BFDC-6EB9C8F44E81}"/>
              </a:ext>
            </a:extLst>
          </p:cNvPr>
          <p:cNvSpPr>
            <a:spLocks xmlns:a="http://schemas.openxmlformats.org/drawingml/2006/main" noGrp="1"/>
          </p:cNvSpPr>
          <p:nvPr/>
        </p:nvSpPr>
        <p:spPr>
          <a:xfrm xmlns:a="http://schemas.openxmlformats.org/drawingml/2006/main">
            <a:off x="666750" y="318135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FCA5DF8-B099-4BA4-A476-F6C2AA7BD5E2}"/>
              </a:ext>
            </a:extLst>
          </p:cNvPr>
          <p:cNvSpPr>
            <a:spLocks xmlns:a="http://schemas.openxmlformats.org/drawingml/2006/main" noGrp="1"/>
          </p:cNvSpPr>
          <p:nvPr/>
        </p:nvSpPr>
        <p:spPr>
          <a:xfrm xmlns:a="http://schemas.openxmlformats.org/drawingml/2006/main">
            <a:off x="857250" y="3105150"/>
            <a:ext cx="314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Independent evaluator and comparison sites</a:t>
            </a:r>
          </a:p>
        </p:txBody>
      </p:sp>
      <p:sp>
        <p:nvSpPr>
          <p:cNvPr id="15" name="">
            <a:extLst xmlns:a="http://schemas.openxmlformats.org/drawingml/2006/main">
              <a:ext uri="{FF2B5EF4-FFF2-40B4-BE49-F238E27FC236}">
                <a16:creationId xmlns:a16="http://schemas.microsoft.com/office/drawing/2014/main" id="{E79D18B2-41AF-4626-95A2-874A2CDEC2DE}"/>
              </a:ext>
            </a:extLst>
          </p:cNvPr>
          <p:cNvSpPr>
            <a:spLocks xmlns:a="http://schemas.openxmlformats.org/drawingml/2006/main" noGrp="1"/>
          </p:cNvSpPr>
          <p:nvPr/>
        </p:nvSpPr>
        <p:spPr>
          <a:xfrm xmlns:a="http://schemas.openxmlformats.org/drawingml/2006/main">
            <a:off x="666750" y="3771900"/>
            <a:ext cx="85725" cy="85725"/>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F6825A3-FF20-4015-AFE0-8036576659A5}"/>
              </a:ext>
            </a:extLst>
          </p:cNvPr>
          <p:cNvSpPr>
            <a:spLocks xmlns:a="http://schemas.openxmlformats.org/drawingml/2006/main" noGrp="1"/>
          </p:cNvSpPr>
          <p:nvPr/>
        </p:nvSpPr>
        <p:spPr>
          <a:xfrm xmlns:a="http://schemas.openxmlformats.org/drawingml/2006/main">
            <a:off x="857250" y="3695700"/>
            <a:ext cx="3143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425" b="0" i="0">
                <a:solidFill>
                  <a:srgbClr val="24313D"/>
                </a:solidFill>
                <a:latin typeface="DejaVu Sans"/>
                <a:ea typeface="DejaVu Sans"/>
                <a:cs typeface="DejaVu Sans"/>
              </a:defRPr>
            </a:pPr>
            <a:r>
              <a:rPr sz="1425" b="0" i="0">
                <a:solidFill>
                  <a:srgbClr val="24313D"/>
                </a:solidFill>
                <a:latin typeface="DejaVu Sans"/>
                <a:ea typeface="DejaVu Sans"/>
                <a:cs typeface="DejaVu Sans"/>
              </a:rPr>
              <a:t>Pre-registered protocol and public reporting</a:t>
            </a:r>
          </a:p>
        </p:txBody>
      </p:sp>
      <p:sp>
        <p:nvSpPr>
          <p:cNvPr id="17" name="">
            <a:extLst xmlns:a="http://schemas.openxmlformats.org/drawingml/2006/main">
              <a:ext uri="{FF2B5EF4-FFF2-40B4-BE49-F238E27FC236}">
                <a16:creationId xmlns:a16="http://schemas.microsoft.com/office/drawing/2014/main" id="{CC869CE2-5CBE-47C6-88E8-50749940F4C0}"/>
              </a:ext>
            </a:extLst>
          </p:cNvPr>
          <p:cNvSpPr>
            <a:spLocks xmlns:a="http://schemas.openxmlformats.org/drawingml/2006/main" noGrp="1"/>
          </p:cNvSpPr>
          <p:nvPr/>
        </p:nvSpPr>
        <p:spPr>
          <a:xfrm xmlns:a="http://schemas.openxmlformats.org/drawingml/2006/main">
            <a:off x="8362950" y="2038350"/>
            <a:ext cx="276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025" b="1" i="0">
                <a:solidFill>
                  <a:srgbClr val="4E8A85"/>
                </a:solidFill>
                <a:latin typeface="DejaVu Sans"/>
                <a:ea typeface="DejaVu Sans"/>
                <a:cs typeface="DejaVu Sans"/>
              </a:defRPr>
            </a:pPr>
            <a:r>
              <a:rPr sz="2025" b="1" i="0">
                <a:solidFill>
                  <a:srgbClr val="4E8A85"/>
                </a:solidFill>
                <a:latin typeface="DejaVu Sans"/>
                <a:ea typeface="DejaVu Sans"/>
                <a:cs typeface="DejaVu Sans"/>
              </a:rPr>
              <a:t>Measure</a:t>
            </a:r>
          </a:p>
        </p:txBody>
      </p:sp>
      <p:sp>
        <p:nvSpPr>
          <p:cNvPr id="18" name="">
            <a:extLst xmlns:a="http://schemas.openxmlformats.org/drawingml/2006/main">
              <a:ext uri="{FF2B5EF4-FFF2-40B4-BE49-F238E27FC236}">
                <a16:creationId xmlns:a16="http://schemas.microsoft.com/office/drawing/2014/main" id="{36221AA1-DC40-4F82-82A5-EFAF6E683693}"/>
              </a:ext>
            </a:extLst>
          </p:cNvPr>
          <p:cNvSpPr>
            <a:spLocks xmlns:a="http://schemas.openxmlformats.org/drawingml/2006/main" noGrp="1"/>
          </p:cNvSpPr>
          <p:nvPr/>
        </p:nvSpPr>
        <p:spPr>
          <a:xfrm xmlns:a="http://schemas.openxmlformats.org/drawingml/2006/main">
            <a:off x="8382000" y="259080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8181523-4D75-4BDB-9787-1FB6D12CB15F}"/>
              </a:ext>
            </a:extLst>
          </p:cNvPr>
          <p:cNvSpPr>
            <a:spLocks xmlns:a="http://schemas.openxmlformats.org/drawingml/2006/main" noGrp="1"/>
          </p:cNvSpPr>
          <p:nvPr/>
        </p:nvSpPr>
        <p:spPr>
          <a:xfrm xmlns:a="http://schemas.openxmlformats.org/drawingml/2006/main">
            <a:off x="8572500" y="2514600"/>
            <a:ext cx="295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Trust, wellbeing and resident control</a:t>
            </a:r>
          </a:p>
        </p:txBody>
      </p:sp>
      <p:sp>
        <p:nvSpPr>
          <p:cNvPr id="20" name="">
            <a:extLst xmlns:a="http://schemas.openxmlformats.org/drawingml/2006/main">
              <a:ext uri="{FF2B5EF4-FFF2-40B4-BE49-F238E27FC236}">
                <a16:creationId xmlns:a16="http://schemas.microsoft.com/office/drawing/2014/main" id="{568D6793-94FE-4B0D-85C4-AEEE1793638E}"/>
              </a:ext>
            </a:extLst>
          </p:cNvPr>
          <p:cNvSpPr>
            <a:spLocks xmlns:a="http://schemas.openxmlformats.org/drawingml/2006/main" noGrp="1"/>
          </p:cNvSpPr>
          <p:nvPr/>
        </p:nvSpPr>
        <p:spPr>
          <a:xfrm xmlns:a="http://schemas.openxmlformats.org/drawingml/2006/main">
            <a:off x="8382000" y="308610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E8C26CE-D56C-4B53-85EB-7C40272572A0}"/>
              </a:ext>
            </a:extLst>
          </p:cNvPr>
          <p:cNvSpPr>
            <a:spLocks xmlns:a="http://schemas.openxmlformats.org/drawingml/2006/main" noGrp="1"/>
          </p:cNvSpPr>
          <p:nvPr/>
        </p:nvSpPr>
        <p:spPr>
          <a:xfrm xmlns:a="http://schemas.openxmlformats.org/drawingml/2006/main">
            <a:off x="8572500" y="3009900"/>
            <a:ext cx="295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Admin time, errors and staff retention</a:t>
            </a:r>
          </a:p>
        </p:txBody>
      </p:sp>
      <p:sp>
        <p:nvSpPr>
          <p:cNvPr id="22" name="">
            <a:extLst xmlns:a="http://schemas.openxmlformats.org/drawingml/2006/main">
              <a:ext uri="{FF2B5EF4-FFF2-40B4-BE49-F238E27FC236}">
                <a16:creationId xmlns:a16="http://schemas.microsoft.com/office/drawing/2014/main" id="{77AC07BF-906D-41D1-BD08-BCED15A51427}"/>
              </a:ext>
            </a:extLst>
          </p:cNvPr>
          <p:cNvSpPr>
            <a:spLocks xmlns:a="http://schemas.openxmlformats.org/drawingml/2006/main" noGrp="1"/>
          </p:cNvSpPr>
          <p:nvPr/>
        </p:nvSpPr>
        <p:spPr>
          <a:xfrm xmlns:a="http://schemas.openxmlformats.org/drawingml/2006/main">
            <a:off x="8382000" y="358140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9E0F44D9-BE87-4D89-B523-0C7D4F67073A}"/>
              </a:ext>
            </a:extLst>
          </p:cNvPr>
          <p:cNvSpPr>
            <a:spLocks xmlns:a="http://schemas.openxmlformats.org/drawingml/2006/main" noGrp="1"/>
          </p:cNvSpPr>
          <p:nvPr/>
        </p:nvSpPr>
        <p:spPr>
          <a:xfrm xmlns:a="http://schemas.openxmlformats.org/drawingml/2006/main">
            <a:off x="8572500" y="3505200"/>
            <a:ext cx="2952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Sustained work, learning, health and housing</a:t>
            </a:r>
          </a:p>
        </p:txBody>
      </p:sp>
      <p:sp>
        <p:nvSpPr>
          <p:cNvPr id="24" name="">
            <a:extLst xmlns:a="http://schemas.openxmlformats.org/drawingml/2006/main">
              <a:ext uri="{FF2B5EF4-FFF2-40B4-BE49-F238E27FC236}">
                <a16:creationId xmlns:a16="http://schemas.microsoft.com/office/drawing/2014/main" id="{FAA0838B-C574-4745-86EC-4A7F477B7733}"/>
              </a:ext>
            </a:extLst>
          </p:cNvPr>
          <p:cNvSpPr>
            <a:spLocks xmlns:a="http://schemas.openxmlformats.org/drawingml/2006/main" noGrp="1"/>
          </p:cNvSpPr>
          <p:nvPr/>
        </p:nvSpPr>
        <p:spPr>
          <a:xfrm xmlns:a="http://schemas.openxmlformats.org/drawingml/2006/main">
            <a:off x="8382000" y="4133850"/>
            <a:ext cx="85725" cy="85725"/>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BD05BDD-D03B-4247-920B-3C424EC80F00}"/>
              </a:ext>
            </a:extLst>
          </p:cNvPr>
          <p:cNvSpPr>
            <a:spLocks xmlns:a="http://schemas.openxmlformats.org/drawingml/2006/main" noGrp="1"/>
          </p:cNvSpPr>
          <p:nvPr/>
        </p:nvSpPr>
        <p:spPr>
          <a:xfrm xmlns:a="http://schemas.openxmlformats.org/drawingml/2006/main">
            <a:off x="8572500" y="4057650"/>
            <a:ext cx="2952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Child safety, access and distributional equity</a:t>
            </a:r>
          </a:p>
        </p:txBody>
      </p:sp>
      <p:sp>
        <p:nvSpPr>
          <p:cNvPr id="26" name="">
            <a:extLst xmlns:a="http://schemas.openxmlformats.org/drawingml/2006/main">
              <a:ext uri="{FF2B5EF4-FFF2-40B4-BE49-F238E27FC236}">
                <a16:creationId xmlns:a16="http://schemas.microsoft.com/office/drawing/2014/main" id="{FB3FFCF0-6FA8-4D75-A24E-1F90726B524A}"/>
              </a:ext>
            </a:extLst>
          </p:cNvPr>
          <p:cNvSpPr>
            <a:spLocks xmlns:a="http://schemas.openxmlformats.org/drawingml/2006/main" noGrp="1"/>
          </p:cNvSpPr>
          <p:nvPr/>
        </p:nvSpPr>
        <p:spPr>
          <a:xfrm xmlns:a="http://schemas.openxmlformats.org/drawingml/2006/main">
            <a:off x="1123950" y="4953000"/>
            <a:ext cx="9944100" cy="1200150"/>
          </a:xfrm>
          <a:prstGeom xmlns:a="http://schemas.openxmlformats.org/drawingml/2006/main" prst="roundRect">
            <a:avLst>
              <a:gd name="adj" fmla="val 19048"/>
            </a:avLst>
          </a:prstGeom>
          <a:solidFill xmlns:a="http://schemas.openxmlformats.org/drawingml/2006/main">
            <a:srgbClr val="F8DFD6"/>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D866E280-0BBB-461D-8ADB-B83763134DC1}"/>
              </a:ext>
            </a:extLst>
          </p:cNvPr>
          <p:cNvSpPr>
            <a:spLocks xmlns:a="http://schemas.openxmlformats.org/drawingml/2006/main" noGrp="1"/>
          </p:cNvSpPr>
          <p:nvPr/>
        </p:nvSpPr>
        <p:spPr>
          <a:xfrm xmlns:a="http://schemas.openxmlformats.org/drawingml/2006/main">
            <a:off x="1504950" y="5219700"/>
            <a:ext cx="91821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650" b="1" i="0">
                <a:solidFill>
                  <a:srgbClr val="B94B4B"/>
                </a:solidFill>
                <a:latin typeface="DejaVu Sans"/>
                <a:ea typeface="DejaVu Sans"/>
                <a:cs typeface="DejaVu Sans"/>
              </a:defRPr>
            </a:pPr>
            <a:r>
              <a:rPr sz="1650" b="1" i="0">
                <a:solidFill>
                  <a:srgbClr val="B94B4B"/>
                </a:solidFill>
                <a:latin typeface="DejaVu Sans"/>
                <a:ea typeface="DejaVu Sans"/>
                <a:cs typeface="DejaVu Sans"/>
              </a:rPr>
              <a:t>Stop or redesign if the pilot increases poverty, creates coercive sanction pathways from voluntary disclosure, delays clinical care, or fails safeguarding standards.</a:t>
            </a:r>
          </a:p>
        </p:txBody>
      </p:sp>
      <p:sp>
        <p:nvSpPr>
          <p:cNvPr id="28" name="">
            <a:extLst xmlns:a="http://schemas.openxmlformats.org/drawingml/2006/main">
              <a:ext uri="{FF2B5EF4-FFF2-40B4-BE49-F238E27FC236}">
                <a16:creationId xmlns:a16="http://schemas.microsoft.com/office/drawing/2014/main" id="{19BD14C5-7C17-4D3A-B096-ACA71E882C85}"/>
              </a:ext>
            </a:extLst>
          </p:cNvPr>
          <p:cNvSpPr>
            <a:spLocks xmlns:a="http://schemas.openxmlformats.org/drawingml/2006/main" noGrp="1"/>
          </p:cNvSpPr>
          <p:nvPr/>
        </p:nvSpPr>
        <p:spPr>
          <a:xfrm xmlns:a="http://schemas.openxmlformats.org/drawingml/2006/main">
            <a:off x="571500" y="6543675"/>
            <a:ext cx="1004887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00" b="0" i="0">
                <a:solidFill>
                  <a:srgbClr val="5D6B76"/>
                </a:solidFill>
                <a:latin typeface="DejaVu Sans"/>
                <a:ea typeface="DejaVu Sans"/>
                <a:cs typeface="DejaVu Sans"/>
              </a:defRPr>
            </a:pPr>
            <a:r>
              <a:rPr sz="900" b="0" i="0">
                <a:solidFill>
                  <a:srgbClr val="5D6B76"/>
                </a:solidFill>
                <a:latin typeface="DejaVu Sans"/>
                <a:ea typeface="DejaVu Sans"/>
                <a:cs typeface="DejaVu Sans"/>
              </a:rPr>
              <a:t>Pilot scale and duration are proposal assumptions, not current government commitments.</a:t>
            </a:r>
          </a:p>
        </p:txBody>
      </p:sp>
      <p:sp>
        <p:nvSpPr>
          <p:cNvPr id="29" name="">
            <a:extLst xmlns:a="http://schemas.openxmlformats.org/drawingml/2006/main">
              <a:ext uri="{FF2B5EF4-FFF2-40B4-BE49-F238E27FC236}">
                <a16:creationId xmlns:a16="http://schemas.microsoft.com/office/drawing/2014/main" id="{C1C541B4-4312-49D2-B8BF-007324FABB74}"/>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16</a:t>
            </a:r>
          </a:p>
        </p:txBody>
      </p:sp>
    </p:spTree>
    <p:extLst>
      <p:ext uri="{BB962C8B-B14F-4D97-AF65-F5344CB8AC3E}">
        <p14:creationId xmlns:p14="http://schemas.microsoft.com/office/powerpoint/2010/main" val="1069778044"/>
      </p:ext>
    </p:extLst>
  </p:cSld>
</p:sld>
</file>

<file path=ppt/slides/slide17.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7" name="">
            <a:extLst xmlns:a="http://schemas.openxmlformats.org/drawingml/2006/main">
              <a:ext uri="{FF2B5EF4-FFF2-40B4-BE49-F238E27FC236}">
                <a16:creationId xmlns:a16="http://schemas.microsoft.com/office/drawing/2014/main" id="{0DFE3F56-E536-481A-A4E2-50546517DBAE}"/>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E4775C"/>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20C7552-A940-43FE-B397-9A1E43E13361}"/>
              </a:ext>
            </a:extLst>
          </p:cNvPr>
          <p:cNvSpPr>
            <a:spLocks xmlns:a="http://schemas.openxmlformats.org/drawingml/2006/main" noGrp="1"/>
          </p:cNvSpPr>
          <p:nvPr/>
        </p:nvSpPr>
        <p:spPr>
          <a:xfrm xmlns:a="http://schemas.openxmlformats.org/drawingml/2006/main">
            <a:off x="571500" y="257175"/>
            <a:ext cx="1390650" cy="266700"/>
          </a:xfrm>
          <a:prstGeom xmlns:a="http://schemas.openxmlformats.org/drawingml/2006/main" prst="roundRect">
            <a:avLst>
              <a:gd name="adj" fmla="val 50000"/>
            </a:avLst>
          </a:prstGeom>
          <a:solidFill xmlns:a="http://schemas.openxmlformats.org/drawingml/2006/main">
            <a:srgbClr val="E4775C"/>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TRANSITION</a:t>
            </a:r>
          </a:p>
        </p:txBody>
      </p:sp>
      <p:sp>
        <p:nvSpPr>
          <p:cNvPr id="3" name="">
            <a:extLst xmlns:a="http://schemas.openxmlformats.org/drawingml/2006/main">
              <a:ext uri="{FF2B5EF4-FFF2-40B4-BE49-F238E27FC236}">
                <a16:creationId xmlns:a16="http://schemas.microsoft.com/office/drawing/2014/main" id="{8752D927-963F-4DE0-95CB-14DE5153C9F2}"/>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Metamorphosis is a sequence, not a rebrand</a:t>
            </a:r>
          </a:p>
        </p:txBody>
      </p:sp>
      <p:sp>
        <p:nvSpPr>
          <p:cNvPr id="4" name="">
            <a:extLst xmlns:a="http://schemas.openxmlformats.org/drawingml/2006/main">
              <a:ext uri="{FF2B5EF4-FFF2-40B4-BE49-F238E27FC236}">
                <a16:creationId xmlns:a16="http://schemas.microsoft.com/office/drawing/2014/main" id="{4B00D116-F2E2-4A70-9FFC-2242D601FB51}"/>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The order matters because trust cannot be requested before material risk is reduced.</a:t>
            </a:r>
          </a:p>
        </p:txBody>
      </p:sp>
      <p:sp>
        <p:nvSpPr>
          <p:cNvPr id="5" name="">
            <a:extLst xmlns:a="http://schemas.openxmlformats.org/drawingml/2006/main">
              <a:ext uri="{FF2B5EF4-FFF2-40B4-BE49-F238E27FC236}">
                <a16:creationId xmlns:a16="http://schemas.microsoft.com/office/drawing/2014/main" id="{372F892A-30C1-4504-A739-3F4CF733A855}"/>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D0F1968F-7D28-4C76-8185-42320F9BAAD9}"/>
              </a:ext>
            </a:extLst>
          </p:cNvPr>
          <p:cNvSpPr>
            <a:spLocks xmlns:a="http://schemas.openxmlformats.org/drawingml/2006/main" noGrp="1"/>
          </p:cNvSpPr>
          <p:nvPr/>
        </p:nvSpPr>
        <p:spPr>
          <a:xfrm xmlns:a="http://schemas.openxmlformats.org/drawingml/2006/main">
            <a:off x="476250" y="2171700"/>
            <a:ext cx="2038350" cy="3143250"/>
          </a:xfrm>
          <a:prstGeom xmlns:a="http://schemas.openxmlformats.org/drawingml/2006/main" prst="roundRect">
            <a:avLst>
              <a:gd name="adj" fmla="val 11215"/>
            </a:avLst>
          </a:prstGeom>
          <a:solidFill xmlns:a="http://schemas.openxmlformats.org/drawingml/2006/main">
            <a:srgbClr val="E8E3F0"/>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7" name="">
            <a:extLst xmlns:a="http://schemas.openxmlformats.org/drawingml/2006/main">
              <a:ext uri="{FF2B5EF4-FFF2-40B4-BE49-F238E27FC236}">
                <a16:creationId xmlns:a16="http://schemas.microsoft.com/office/drawing/2014/main" id="{3516BCA7-9433-41EE-9842-55195DA03681}"/>
              </a:ext>
            </a:extLst>
          </p:cNvPr>
          <p:cNvSpPr>
            <a:spLocks xmlns:a="http://schemas.openxmlformats.org/drawingml/2006/main" noGrp="1"/>
          </p:cNvSpPr>
          <p:nvPr/>
        </p:nvSpPr>
        <p:spPr>
          <a:xfrm xmlns:a="http://schemas.openxmlformats.org/drawingml/2006/main">
            <a:off x="666750" y="2381250"/>
            <a:ext cx="476250" cy="476250"/>
          </a:xfrm>
          <a:prstGeom xmlns:a="http://schemas.openxmlformats.org/drawingml/2006/main" prst="ellipse">
            <a:avLst/>
          </a:prstGeom>
          <a:solidFill xmlns:a="http://schemas.openxmlformats.org/drawingml/2006/main">
            <a:srgbClr val="6A5E8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7B42B53-DF42-4A51-8D8F-0E34D2014D1D}"/>
              </a:ext>
            </a:extLst>
          </p:cNvPr>
          <p:cNvSpPr>
            <a:spLocks xmlns:a="http://schemas.openxmlformats.org/drawingml/2006/main" noGrp="1"/>
          </p:cNvSpPr>
          <p:nvPr/>
        </p:nvSpPr>
        <p:spPr>
          <a:xfrm xmlns:a="http://schemas.openxmlformats.org/drawingml/2006/main">
            <a:off x="666750" y="24765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1</a:t>
            </a:r>
          </a:p>
        </p:txBody>
      </p:sp>
      <p:sp>
        <p:nvSpPr>
          <p:cNvPr id="9" name="">
            <a:extLst xmlns:a="http://schemas.openxmlformats.org/drawingml/2006/main">
              <a:ext uri="{FF2B5EF4-FFF2-40B4-BE49-F238E27FC236}">
                <a16:creationId xmlns:a16="http://schemas.microsoft.com/office/drawing/2014/main" id="{AA6E4BCE-75AB-40C9-9479-B04284FEC13B}"/>
              </a:ext>
            </a:extLst>
          </p:cNvPr>
          <p:cNvSpPr>
            <a:spLocks xmlns:a="http://schemas.openxmlformats.org/drawingml/2006/main" noGrp="1"/>
          </p:cNvSpPr>
          <p:nvPr/>
        </p:nvSpPr>
        <p:spPr>
          <a:xfrm xmlns:a="http://schemas.openxmlformats.org/drawingml/2006/main">
            <a:off x="666750" y="3105150"/>
            <a:ext cx="165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98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Protect income first</a:t>
            </a:r>
          </a:p>
        </p:txBody>
      </p:sp>
      <p:sp>
        <p:nvSpPr>
          <p:cNvPr id="10" name="">
            <a:extLst xmlns:a="http://schemas.openxmlformats.org/drawingml/2006/main">
              <a:ext uri="{FF2B5EF4-FFF2-40B4-BE49-F238E27FC236}">
                <a16:creationId xmlns:a16="http://schemas.microsoft.com/office/drawing/2014/main" id="{AA1FA0C1-7EA4-40F2-8DA2-57FA311B09DB}"/>
              </a:ext>
            </a:extLst>
          </p:cNvPr>
          <p:cNvSpPr>
            <a:spLocks xmlns:a="http://schemas.openxmlformats.org/drawingml/2006/main" noGrp="1"/>
          </p:cNvSpPr>
          <p:nvPr/>
        </p:nvSpPr>
        <p:spPr>
          <a:xfrm xmlns:a="http://schemas.openxmlformats.org/drawingml/2006/main">
            <a:off x="666750" y="4057650"/>
            <a:ext cx="1657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Reduce avoidable fear and make rights understandable.</a:t>
            </a:r>
          </a:p>
        </p:txBody>
      </p:sp>
      <p:sp>
        <p:nvSpPr>
          <p:cNvPr id="11" name="">
            <a:extLst xmlns:a="http://schemas.openxmlformats.org/drawingml/2006/main">
              <a:ext uri="{FF2B5EF4-FFF2-40B4-BE49-F238E27FC236}">
                <a16:creationId xmlns:a16="http://schemas.microsoft.com/office/drawing/2014/main" id="{3EABEF11-2BED-4AFA-AD0D-A4D4B02B6B5B}"/>
              </a:ext>
            </a:extLst>
          </p:cNvPr>
          <p:cNvSpPr>
            <a:spLocks xmlns:a="http://schemas.openxmlformats.org/drawingml/2006/main" noGrp="1"/>
          </p:cNvSpPr>
          <p:nvPr/>
        </p:nvSpPr>
        <p:spPr>
          <a:xfrm xmlns:a="http://schemas.openxmlformats.org/drawingml/2006/main">
            <a:off x="2543175" y="3524250"/>
            <a:ext cx="190500" cy="2286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A861172-358E-477B-851B-E708B1D44AA8}"/>
              </a:ext>
            </a:extLst>
          </p:cNvPr>
          <p:cNvSpPr>
            <a:spLocks xmlns:a="http://schemas.openxmlformats.org/drawingml/2006/main" noGrp="1"/>
          </p:cNvSpPr>
          <p:nvPr/>
        </p:nvSpPr>
        <p:spPr>
          <a:xfrm xmlns:a="http://schemas.openxmlformats.org/drawingml/2006/main">
            <a:off x="2771775" y="2171700"/>
            <a:ext cx="2038350" cy="3143250"/>
          </a:xfrm>
          <a:prstGeom xmlns:a="http://schemas.openxmlformats.org/drawingml/2006/main" prst="roundRect">
            <a:avLst>
              <a:gd name="adj" fmla="val 11215"/>
            </a:avLst>
          </a:prstGeom>
          <a:solidFill xmlns:a="http://schemas.openxmlformats.org/drawingml/2006/main">
            <a:srgbClr val="DDEAF5"/>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3" name="">
            <a:extLst xmlns:a="http://schemas.openxmlformats.org/drawingml/2006/main">
              <a:ext uri="{FF2B5EF4-FFF2-40B4-BE49-F238E27FC236}">
                <a16:creationId xmlns:a16="http://schemas.microsoft.com/office/drawing/2014/main" id="{11A9F66F-2AA5-4E56-88AF-9D265A2486FF}"/>
              </a:ext>
            </a:extLst>
          </p:cNvPr>
          <p:cNvSpPr>
            <a:spLocks xmlns:a="http://schemas.openxmlformats.org/drawingml/2006/main" noGrp="1"/>
          </p:cNvSpPr>
          <p:nvPr/>
        </p:nvSpPr>
        <p:spPr>
          <a:xfrm xmlns:a="http://schemas.openxmlformats.org/drawingml/2006/main">
            <a:off x="2962275" y="2381250"/>
            <a:ext cx="476250" cy="476250"/>
          </a:xfrm>
          <a:prstGeom xmlns:a="http://schemas.openxmlformats.org/drawingml/2006/main" prst="ellipse">
            <a:avLst/>
          </a:prstGeom>
          <a:solidFill xmlns:a="http://schemas.openxmlformats.org/drawingml/2006/main">
            <a:srgbClr val="5A95C9"/>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55E367C-96C3-4AB2-A797-2D71408F5488}"/>
              </a:ext>
            </a:extLst>
          </p:cNvPr>
          <p:cNvSpPr>
            <a:spLocks xmlns:a="http://schemas.openxmlformats.org/drawingml/2006/main" noGrp="1"/>
          </p:cNvSpPr>
          <p:nvPr/>
        </p:nvSpPr>
        <p:spPr>
          <a:xfrm xmlns:a="http://schemas.openxmlformats.org/drawingml/2006/main">
            <a:off x="2962275" y="24765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2</a:t>
            </a:r>
          </a:p>
        </p:txBody>
      </p:sp>
      <p:sp>
        <p:nvSpPr>
          <p:cNvPr id="15" name="">
            <a:extLst xmlns:a="http://schemas.openxmlformats.org/drawingml/2006/main">
              <a:ext uri="{FF2B5EF4-FFF2-40B4-BE49-F238E27FC236}">
                <a16:creationId xmlns:a16="http://schemas.microsoft.com/office/drawing/2014/main" id="{F65FBC5D-BA99-4FFC-ABA3-1AA4783D029A}"/>
              </a:ext>
            </a:extLst>
          </p:cNvPr>
          <p:cNvSpPr>
            <a:spLocks xmlns:a="http://schemas.openxmlformats.org/drawingml/2006/main" noGrp="1"/>
          </p:cNvSpPr>
          <p:nvPr/>
        </p:nvSpPr>
        <p:spPr>
          <a:xfrm xmlns:a="http://schemas.openxmlformats.org/drawingml/2006/main">
            <a:off x="2962275" y="3105150"/>
            <a:ext cx="165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98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Co-locate voluntary help</a:t>
            </a:r>
          </a:p>
        </p:txBody>
      </p:sp>
      <p:sp>
        <p:nvSpPr>
          <p:cNvPr id="16" name="">
            <a:extLst xmlns:a="http://schemas.openxmlformats.org/drawingml/2006/main">
              <a:ext uri="{FF2B5EF4-FFF2-40B4-BE49-F238E27FC236}">
                <a16:creationId xmlns:a16="http://schemas.microsoft.com/office/drawing/2014/main" id="{D16AE107-A791-4E24-967E-828D009E6E06}"/>
              </a:ext>
            </a:extLst>
          </p:cNvPr>
          <p:cNvSpPr>
            <a:spLocks xmlns:a="http://schemas.openxmlformats.org/drawingml/2006/main" noGrp="1"/>
          </p:cNvSpPr>
          <p:nvPr/>
        </p:nvSpPr>
        <p:spPr>
          <a:xfrm xmlns:a="http://schemas.openxmlformats.org/drawingml/2006/main">
            <a:off x="2962275" y="4057650"/>
            <a:ext cx="1657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Bring care, health, advice and learning within reach.</a:t>
            </a:r>
          </a:p>
        </p:txBody>
      </p:sp>
      <p:sp>
        <p:nvSpPr>
          <p:cNvPr id="17" name="">
            <a:extLst xmlns:a="http://schemas.openxmlformats.org/drawingml/2006/main">
              <a:ext uri="{FF2B5EF4-FFF2-40B4-BE49-F238E27FC236}">
                <a16:creationId xmlns:a16="http://schemas.microsoft.com/office/drawing/2014/main" id="{761BF96E-14B7-4934-B007-9B5EA1B7B411}"/>
              </a:ext>
            </a:extLst>
          </p:cNvPr>
          <p:cNvSpPr>
            <a:spLocks xmlns:a="http://schemas.openxmlformats.org/drawingml/2006/main" noGrp="1"/>
          </p:cNvSpPr>
          <p:nvPr/>
        </p:nvSpPr>
        <p:spPr>
          <a:xfrm xmlns:a="http://schemas.openxmlformats.org/drawingml/2006/main">
            <a:off x="4838700" y="3524250"/>
            <a:ext cx="190500" cy="2286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72783601-B904-40FA-84B1-7A87B20205B3}"/>
              </a:ext>
            </a:extLst>
          </p:cNvPr>
          <p:cNvSpPr>
            <a:spLocks xmlns:a="http://schemas.openxmlformats.org/drawingml/2006/main" noGrp="1"/>
          </p:cNvSpPr>
          <p:nvPr/>
        </p:nvSpPr>
        <p:spPr>
          <a:xfrm xmlns:a="http://schemas.openxmlformats.org/drawingml/2006/main">
            <a:off x="5067300" y="2171700"/>
            <a:ext cx="2038350" cy="3143250"/>
          </a:xfrm>
          <a:prstGeom xmlns:a="http://schemas.openxmlformats.org/drawingml/2006/main" prst="roundRect">
            <a:avLst>
              <a:gd name="adj" fmla="val 11215"/>
            </a:avLst>
          </a:prstGeom>
          <a:solidFill xmlns:a="http://schemas.openxmlformats.org/drawingml/2006/main">
            <a:srgbClr val="F8DFD6"/>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19" name="">
            <a:extLst xmlns:a="http://schemas.openxmlformats.org/drawingml/2006/main">
              <a:ext uri="{FF2B5EF4-FFF2-40B4-BE49-F238E27FC236}">
                <a16:creationId xmlns:a16="http://schemas.microsoft.com/office/drawing/2014/main" id="{11FCB2DD-2788-43F9-80A7-D81C795EFC94}"/>
              </a:ext>
            </a:extLst>
          </p:cNvPr>
          <p:cNvSpPr>
            <a:spLocks xmlns:a="http://schemas.openxmlformats.org/drawingml/2006/main" noGrp="1"/>
          </p:cNvSpPr>
          <p:nvPr/>
        </p:nvSpPr>
        <p:spPr>
          <a:xfrm xmlns:a="http://schemas.openxmlformats.org/drawingml/2006/main">
            <a:off x="5257800" y="2381250"/>
            <a:ext cx="476250" cy="476250"/>
          </a:xfrm>
          <a:prstGeom xmlns:a="http://schemas.openxmlformats.org/drawingml/2006/main" prst="ellipse">
            <a:avLst/>
          </a:prstGeom>
          <a:solidFill xmlns:a="http://schemas.openxmlformats.org/drawingml/2006/main">
            <a:srgbClr val="E4775C"/>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974EF20-75B4-4750-A6F7-A598418940F9}"/>
              </a:ext>
            </a:extLst>
          </p:cNvPr>
          <p:cNvSpPr>
            <a:spLocks xmlns:a="http://schemas.openxmlformats.org/drawingml/2006/main" noGrp="1"/>
          </p:cNvSpPr>
          <p:nvPr/>
        </p:nvSpPr>
        <p:spPr>
          <a:xfrm xmlns:a="http://schemas.openxmlformats.org/drawingml/2006/main">
            <a:off x="5257800" y="24765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3</a:t>
            </a:r>
          </a:p>
        </p:txBody>
      </p:sp>
      <p:sp>
        <p:nvSpPr>
          <p:cNvPr id="21" name="">
            <a:extLst xmlns:a="http://schemas.openxmlformats.org/drawingml/2006/main">
              <a:ext uri="{FF2B5EF4-FFF2-40B4-BE49-F238E27FC236}">
                <a16:creationId xmlns:a16="http://schemas.microsoft.com/office/drawing/2014/main" id="{374C0D60-AEF9-4CD8-9A5B-473BAA2E111B}"/>
              </a:ext>
            </a:extLst>
          </p:cNvPr>
          <p:cNvSpPr>
            <a:spLocks xmlns:a="http://schemas.openxmlformats.org/drawingml/2006/main" noGrp="1"/>
          </p:cNvSpPr>
          <p:nvPr/>
        </p:nvSpPr>
        <p:spPr>
          <a:xfrm xmlns:a="http://schemas.openxmlformats.org/drawingml/2006/main">
            <a:off x="5257800" y="3105150"/>
            <a:ext cx="165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98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Redesign space and roles</a:t>
            </a:r>
          </a:p>
        </p:txBody>
      </p:sp>
      <p:sp>
        <p:nvSpPr>
          <p:cNvPr id="22" name="">
            <a:extLst xmlns:a="http://schemas.openxmlformats.org/drawingml/2006/main">
              <a:ext uri="{FF2B5EF4-FFF2-40B4-BE49-F238E27FC236}">
                <a16:creationId xmlns:a16="http://schemas.microsoft.com/office/drawing/2014/main" id="{A78C3623-DD4E-4A03-8F1A-E7753146CD16}"/>
              </a:ext>
            </a:extLst>
          </p:cNvPr>
          <p:cNvSpPr>
            <a:spLocks xmlns:a="http://schemas.openxmlformats.org/drawingml/2006/main" noGrp="1"/>
          </p:cNvSpPr>
          <p:nvPr/>
        </p:nvSpPr>
        <p:spPr>
          <a:xfrm xmlns:a="http://schemas.openxmlformats.org/drawingml/2006/main">
            <a:off x="5257800" y="4057650"/>
            <a:ext cx="1657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Create play, privacy, comfort and cross-professional teams.</a:t>
            </a:r>
          </a:p>
        </p:txBody>
      </p:sp>
      <p:sp>
        <p:nvSpPr>
          <p:cNvPr id="23" name="">
            <a:extLst xmlns:a="http://schemas.openxmlformats.org/drawingml/2006/main">
              <a:ext uri="{FF2B5EF4-FFF2-40B4-BE49-F238E27FC236}">
                <a16:creationId xmlns:a16="http://schemas.microsoft.com/office/drawing/2014/main" id="{88E3CCB5-07C0-43F4-85D9-327BEF4106B3}"/>
              </a:ext>
            </a:extLst>
          </p:cNvPr>
          <p:cNvSpPr>
            <a:spLocks xmlns:a="http://schemas.openxmlformats.org/drawingml/2006/main" noGrp="1"/>
          </p:cNvSpPr>
          <p:nvPr/>
        </p:nvSpPr>
        <p:spPr>
          <a:xfrm xmlns:a="http://schemas.openxmlformats.org/drawingml/2006/main">
            <a:off x="7134225" y="3524250"/>
            <a:ext cx="190500" cy="2286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E012D1B-0014-4C61-9375-BFBC29917579}"/>
              </a:ext>
            </a:extLst>
          </p:cNvPr>
          <p:cNvSpPr>
            <a:spLocks xmlns:a="http://schemas.openxmlformats.org/drawingml/2006/main" noGrp="1"/>
          </p:cNvSpPr>
          <p:nvPr/>
        </p:nvSpPr>
        <p:spPr>
          <a:xfrm xmlns:a="http://schemas.openxmlformats.org/drawingml/2006/main">
            <a:off x="7362825" y="2171700"/>
            <a:ext cx="2038350" cy="3143250"/>
          </a:xfrm>
          <a:prstGeom xmlns:a="http://schemas.openxmlformats.org/drawingml/2006/main" prst="roundRect">
            <a:avLst>
              <a:gd name="adj" fmla="val 11215"/>
            </a:avLst>
          </a:prstGeom>
          <a:solidFill xmlns:a="http://schemas.openxmlformats.org/drawingml/2006/main">
            <a:srgbClr val="DDECE8"/>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25" name="">
            <a:extLst xmlns:a="http://schemas.openxmlformats.org/drawingml/2006/main">
              <a:ext uri="{FF2B5EF4-FFF2-40B4-BE49-F238E27FC236}">
                <a16:creationId xmlns:a16="http://schemas.microsoft.com/office/drawing/2014/main" id="{DA76FA16-4F2A-48E9-ADC9-0F4AE0C0EB98}"/>
              </a:ext>
            </a:extLst>
          </p:cNvPr>
          <p:cNvSpPr>
            <a:spLocks xmlns:a="http://schemas.openxmlformats.org/drawingml/2006/main" noGrp="1"/>
          </p:cNvSpPr>
          <p:nvPr/>
        </p:nvSpPr>
        <p:spPr>
          <a:xfrm xmlns:a="http://schemas.openxmlformats.org/drawingml/2006/main">
            <a:off x="7553325" y="2381250"/>
            <a:ext cx="476250" cy="476250"/>
          </a:xfrm>
          <a:prstGeom xmlns:a="http://schemas.openxmlformats.org/drawingml/2006/main" prst="ellipse">
            <a:avLst/>
          </a:prstGeom>
          <a:solidFill xmlns:a="http://schemas.openxmlformats.org/drawingml/2006/main">
            <a:srgbClr val="4E8A85"/>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4B73D7A4-179D-4C21-A074-F779B8F41BAC}"/>
              </a:ext>
            </a:extLst>
          </p:cNvPr>
          <p:cNvSpPr>
            <a:spLocks xmlns:a="http://schemas.openxmlformats.org/drawingml/2006/main" noGrp="1"/>
          </p:cNvSpPr>
          <p:nvPr/>
        </p:nvSpPr>
        <p:spPr>
          <a:xfrm xmlns:a="http://schemas.openxmlformats.org/drawingml/2006/main">
            <a:off x="7553325" y="24765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4</a:t>
            </a:r>
          </a:p>
        </p:txBody>
      </p:sp>
      <p:sp>
        <p:nvSpPr>
          <p:cNvPr id="27" name="">
            <a:extLst xmlns:a="http://schemas.openxmlformats.org/drawingml/2006/main">
              <a:ext uri="{FF2B5EF4-FFF2-40B4-BE49-F238E27FC236}">
                <a16:creationId xmlns:a16="http://schemas.microsoft.com/office/drawing/2014/main" id="{2BE2902C-BA38-456E-ACCB-0B4C37E15406}"/>
              </a:ext>
            </a:extLst>
          </p:cNvPr>
          <p:cNvSpPr>
            <a:spLocks xmlns:a="http://schemas.openxmlformats.org/drawingml/2006/main" noGrp="1"/>
          </p:cNvSpPr>
          <p:nvPr/>
        </p:nvSpPr>
        <p:spPr>
          <a:xfrm xmlns:a="http://schemas.openxmlformats.org/drawingml/2006/main">
            <a:off x="7553325" y="3105150"/>
            <a:ext cx="165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98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Integrate with consent</a:t>
            </a:r>
          </a:p>
        </p:txBody>
      </p:sp>
      <p:sp>
        <p:nvSpPr>
          <p:cNvPr id="28" name="">
            <a:extLst xmlns:a="http://schemas.openxmlformats.org/drawingml/2006/main">
              <a:ext uri="{FF2B5EF4-FFF2-40B4-BE49-F238E27FC236}">
                <a16:creationId xmlns:a16="http://schemas.microsoft.com/office/drawing/2014/main" id="{BB4E9F00-73D4-46A0-A7CA-2213E8F4A179}"/>
              </a:ext>
            </a:extLst>
          </p:cNvPr>
          <p:cNvSpPr>
            <a:spLocks xmlns:a="http://schemas.openxmlformats.org/drawingml/2006/main" noGrp="1"/>
          </p:cNvSpPr>
          <p:nvPr/>
        </p:nvSpPr>
        <p:spPr>
          <a:xfrm xmlns:a="http://schemas.openxmlformats.org/drawingml/2006/main">
            <a:off x="7553325" y="4057650"/>
            <a:ext cx="1657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Coordinate budgets and data without building surveillance.</a:t>
            </a:r>
          </a:p>
        </p:txBody>
      </p:sp>
      <p:sp>
        <p:nvSpPr>
          <p:cNvPr id="29" name="">
            <a:extLst xmlns:a="http://schemas.openxmlformats.org/drawingml/2006/main">
              <a:ext uri="{FF2B5EF4-FFF2-40B4-BE49-F238E27FC236}">
                <a16:creationId xmlns:a16="http://schemas.microsoft.com/office/drawing/2014/main" id="{933DF68C-9DA2-4268-9802-714DAF657F55}"/>
              </a:ext>
            </a:extLst>
          </p:cNvPr>
          <p:cNvSpPr>
            <a:spLocks xmlns:a="http://schemas.openxmlformats.org/drawingml/2006/main" noGrp="1"/>
          </p:cNvSpPr>
          <p:nvPr/>
        </p:nvSpPr>
        <p:spPr>
          <a:xfrm xmlns:a="http://schemas.openxmlformats.org/drawingml/2006/main">
            <a:off x="9429750" y="3524250"/>
            <a:ext cx="190500" cy="228600"/>
          </a:xfrm>
          <a:prstGeom xmlns:a="http://schemas.openxmlformats.org/drawingml/2006/main" prst="rightArrow">
            <a:avLst/>
          </a:prstGeom>
          <a:solidFill xmlns:a="http://schemas.openxmlformats.org/drawingml/2006/main">
            <a:srgbClr val="5D6B76"/>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661A90B5-DF99-4F86-A1D8-42F31E08ABCD}"/>
              </a:ext>
            </a:extLst>
          </p:cNvPr>
          <p:cNvSpPr>
            <a:spLocks xmlns:a="http://schemas.openxmlformats.org/drawingml/2006/main" noGrp="1"/>
          </p:cNvSpPr>
          <p:nvPr/>
        </p:nvSpPr>
        <p:spPr>
          <a:xfrm xmlns:a="http://schemas.openxmlformats.org/drawingml/2006/main">
            <a:off x="9658350" y="2171700"/>
            <a:ext cx="2038350" cy="3143250"/>
          </a:xfrm>
          <a:prstGeom xmlns:a="http://schemas.openxmlformats.org/drawingml/2006/main" prst="roundRect">
            <a:avLst>
              <a:gd name="adj" fmla="val 11215"/>
            </a:avLst>
          </a:prstGeom>
          <a:solidFill xmlns:a="http://schemas.openxmlformats.org/drawingml/2006/main">
            <a:srgbClr val="FAEDBF"/>
          </a:solidFill>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sp>
        <p:nvSpPr>
          <p:cNvPr id="31" name="">
            <a:extLst xmlns:a="http://schemas.openxmlformats.org/drawingml/2006/main">
              <a:ext uri="{FF2B5EF4-FFF2-40B4-BE49-F238E27FC236}">
                <a16:creationId xmlns:a16="http://schemas.microsoft.com/office/drawing/2014/main" id="{4F5CE6F3-CD1D-4F76-8BB9-6C0C9D8E0FB0}"/>
              </a:ext>
            </a:extLst>
          </p:cNvPr>
          <p:cNvSpPr>
            <a:spLocks xmlns:a="http://schemas.openxmlformats.org/drawingml/2006/main" noGrp="1"/>
          </p:cNvSpPr>
          <p:nvPr/>
        </p:nvSpPr>
        <p:spPr>
          <a:xfrm xmlns:a="http://schemas.openxmlformats.org/drawingml/2006/main">
            <a:off x="9848850" y="2381250"/>
            <a:ext cx="476250" cy="476250"/>
          </a:xfrm>
          <a:prstGeom xmlns:a="http://schemas.openxmlformats.org/drawingml/2006/main" prst="ellipse">
            <a:avLst/>
          </a:prstGeom>
          <a:solidFill xmlns:a="http://schemas.openxmlformats.org/drawingml/2006/main">
            <a:srgbClr val="F2C14E"/>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64A53D1C-F6EB-4560-BA7F-41B96645DA8C}"/>
              </a:ext>
            </a:extLst>
          </p:cNvPr>
          <p:cNvSpPr>
            <a:spLocks xmlns:a="http://schemas.openxmlformats.org/drawingml/2006/main" noGrp="1"/>
          </p:cNvSpPr>
          <p:nvPr/>
        </p:nvSpPr>
        <p:spPr>
          <a:xfrm xmlns:a="http://schemas.openxmlformats.org/drawingml/2006/main">
            <a:off x="9848850" y="24765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425" b="1" i="0">
                <a:solidFill>
                  <a:srgbClr val="15314A"/>
                </a:solidFill>
                <a:latin typeface="DejaVu Sans"/>
                <a:ea typeface="DejaVu Sans"/>
                <a:cs typeface="DejaVu Sans"/>
              </a:defRPr>
            </a:pPr>
            <a:r>
              <a:rPr sz="1425" b="1" i="0">
                <a:solidFill>
                  <a:srgbClr val="15314A"/>
                </a:solidFill>
                <a:latin typeface="DejaVu Sans"/>
                <a:ea typeface="DejaVu Sans"/>
                <a:cs typeface="DejaVu Sans"/>
              </a:rPr>
              <a:t>5</a:t>
            </a:r>
          </a:p>
        </p:txBody>
      </p:sp>
      <p:sp>
        <p:nvSpPr>
          <p:cNvPr id="33" name="">
            <a:extLst xmlns:a="http://schemas.openxmlformats.org/drawingml/2006/main">
              <a:ext uri="{FF2B5EF4-FFF2-40B4-BE49-F238E27FC236}">
                <a16:creationId xmlns:a16="http://schemas.microsoft.com/office/drawing/2014/main" id="{D237F741-BE42-42EB-9EEA-14C713B49F5F}"/>
              </a:ext>
            </a:extLst>
          </p:cNvPr>
          <p:cNvSpPr>
            <a:spLocks xmlns:a="http://schemas.openxmlformats.org/drawingml/2006/main" noGrp="1"/>
          </p:cNvSpPr>
          <p:nvPr/>
        </p:nvSpPr>
        <p:spPr>
          <a:xfrm xmlns:a="http://schemas.openxmlformats.org/drawingml/2006/main">
            <a:off x="9848850" y="3105150"/>
            <a:ext cx="165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98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Scale after evidence</a:t>
            </a:r>
          </a:p>
        </p:txBody>
      </p:sp>
      <p:sp>
        <p:nvSpPr>
          <p:cNvPr id="34" name="">
            <a:extLst xmlns:a="http://schemas.openxmlformats.org/drawingml/2006/main">
              <a:ext uri="{FF2B5EF4-FFF2-40B4-BE49-F238E27FC236}">
                <a16:creationId xmlns:a16="http://schemas.microsoft.com/office/drawing/2014/main" id="{9273C194-644A-4249-8371-48ACB62EE434}"/>
              </a:ext>
            </a:extLst>
          </p:cNvPr>
          <p:cNvSpPr>
            <a:spLocks xmlns:a="http://schemas.openxmlformats.org/drawingml/2006/main" noGrp="1"/>
          </p:cNvSpPr>
          <p:nvPr/>
        </p:nvSpPr>
        <p:spPr>
          <a:xfrm xmlns:a="http://schemas.openxmlformats.org/drawingml/2006/main">
            <a:off x="9848850" y="4057650"/>
            <a:ext cx="1657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3000"/>
              </a:lnSpc>
              <a:buNone/>
              <a:defRPr sz="1275" b="0" i="0">
                <a:solidFill>
                  <a:srgbClr val="24313D"/>
                </a:solidFill>
                <a:latin typeface="DejaVu Sans"/>
                <a:ea typeface="DejaVu Sans"/>
                <a:cs typeface="DejaVu Sans"/>
              </a:defRPr>
            </a:pPr>
            <a:r>
              <a:rPr sz="1275" b="0" i="0">
                <a:solidFill>
                  <a:srgbClr val="24313D"/>
                </a:solidFill>
                <a:latin typeface="DejaVu Sans"/>
                <a:ea typeface="DejaVu Sans"/>
                <a:cs typeface="DejaVu Sans"/>
              </a:rPr>
              <a:t>Publish results, correct errors and expand what works.</a:t>
            </a:r>
          </a:p>
        </p:txBody>
      </p:sp>
      <p:sp>
        <p:nvSpPr>
          <p:cNvPr id="35" name="">
            <a:extLst xmlns:a="http://schemas.openxmlformats.org/drawingml/2006/main">
              <a:ext uri="{FF2B5EF4-FFF2-40B4-BE49-F238E27FC236}">
                <a16:creationId xmlns:a16="http://schemas.microsoft.com/office/drawing/2014/main" id="{E7B349C4-707C-4181-892F-AE0CDD558886}"/>
              </a:ext>
            </a:extLst>
          </p:cNvPr>
          <p:cNvSpPr>
            <a:spLocks xmlns:a="http://schemas.openxmlformats.org/drawingml/2006/main" noGrp="1"/>
          </p:cNvSpPr>
          <p:nvPr/>
        </p:nvSpPr>
        <p:spPr>
          <a:xfrm xmlns:a="http://schemas.openxmlformats.org/drawingml/2006/main">
            <a:off x="1238250" y="5762625"/>
            <a:ext cx="9715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725" b="1" i="0">
                <a:solidFill>
                  <a:srgbClr val="15314A"/>
                </a:solidFill>
                <a:latin typeface="DejaVu Sans"/>
                <a:ea typeface="DejaVu Sans"/>
                <a:cs typeface="DejaVu Sans"/>
              </a:defRPr>
            </a:pPr>
            <a:r>
              <a:rPr sz="1725" b="1" i="0">
                <a:solidFill>
                  <a:srgbClr val="15314A"/>
                </a:solidFill>
                <a:latin typeface="DejaVu Sans"/>
                <a:ea typeface="DejaVu Sans"/>
                <a:cs typeface="DejaVu Sans"/>
              </a:rPr>
              <a:t>The goal is not to make people fit the institution. It is to make public support fit the realities of living.</a:t>
            </a:r>
          </a:p>
        </p:txBody>
      </p:sp>
      <p:sp>
        <p:nvSpPr>
          <p:cNvPr id="36" name="">
            <a:extLst xmlns:a="http://schemas.openxmlformats.org/drawingml/2006/main">
              <a:ext uri="{FF2B5EF4-FFF2-40B4-BE49-F238E27FC236}">
                <a16:creationId xmlns:a16="http://schemas.microsoft.com/office/drawing/2014/main" id="{1C7985BB-9737-49E4-9FDD-E02AF09ECE4F}"/>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17</a:t>
            </a:r>
          </a:p>
        </p:txBody>
      </p:sp>
    </p:spTree>
    <p:extLst>
      <p:ext uri="{BB962C8B-B14F-4D97-AF65-F5344CB8AC3E}">
        <p14:creationId xmlns:p14="http://schemas.microsoft.com/office/powerpoint/2010/main" val="782939304"/>
      </p:ext>
    </p:extLst>
  </p:cSld>
</p:sld>
</file>

<file path=ppt/slides/slide18.xml><?xml version="1.0" encoding="utf-8"?>
<p:sld xmlns:p="http://schemas.openxmlformats.org/presentationml/2006/main">
  <p:cSld>
    <p:bg>
      <p:bgPr>
        <a:solidFill xmlns:a="http://schemas.openxmlformats.org/drawingml/2006/main">
          <a:srgbClr val="F7F1E7"/>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98D9FF6A-5584-4614-9666-6AECBC0D147E}"/>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15314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451737F-EC8D-4AA9-9B0F-58E6FAE5DBC0}"/>
              </a:ext>
            </a:extLst>
          </p:cNvPr>
          <p:cNvSpPr>
            <a:spLocks xmlns:a="http://schemas.openxmlformats.org/drawingml/2006/main" noGrp="1"/>
          </p:cNvSpPr>
          <p:nvPr/>
        </p:nvSpPr>
        <p:spPr>
          <a:xfrm xmlns:a="http://schemas.openxmlformats.org/drawingml/2006/main">
            <a:off x="571500" y="257175"/>
            <a:ext cx="1181100" cy="266700"/>
          </a:xfrm>
          <a:prstGeom xmlns:a="http://schemas.openxmlformats.org/drawingml/2006/main" prst="roundRect">
            <a:avLst>
              <a:gd name="adj" fmla="val 50000"/>
            </a:avLst>
          </a:prstGeom>
          <a:solidFill xmlns:a="http://schemas.openxmlformats.org/drawingml/2006/main">
            <a:srgbClr val="15314A"/>
          </a:solidFill>
          <a:ln xmlns:a="http://schemas.openxmlformats.org/drawingml/2006/main" w="0">
            <a:noFill/>
          </a:ln>
        </p:spPr>
        <p:txBody>
          <a:bodyPr xmlns:a="http://schemas.openxmlformats.org/drawingml/2006/main" wrap="square" lIns="57150" tIns="9525" rIns="57150" bIns="9525" anchor="ctr">
            <a:noAutofit/>
          </a:bodyPr>
          <a:lstStyle xmlns:a="http://schemas.openxmlformats.org/drawingml/2006/main"/>
          <a:p xmlns:a="http://schemas.openxmlformats.org/drawingml/2006/main">
            <a:pPr algn="ctr">
              <a:lnSpc>
                <a:spcPct val="105000"/>
              </a:lnSpc>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EVIDENCE</a:t>
            </a:r>
          </a:p>
        </p:txBody>
      </p:sp>
      <p:sp>
        <p:nvSpPr>
          <p:cNvPr id="3" name="">
            <a:extLst xmlns:a="http://schemas.openxmlformats.org/drawingml/2006/main">
              <a:ext uri="{FF2B5EF4-FFF2-40B4-BE49-F238E27FC236}">
                <a16:creationId xmlns:a16="http://schemas.microsoft.com/office/drawing/2014/main" id="{74FAEB2A-3CDB-4C3D-B7EA-CBA299FE104E}"/>
              </a:ext>
            </a:extLst>
          </p:cNvPr>
          <p:cNvSpPr>
            <a:spLocks xmlns:a="http://schemas.openxmlformats.org/drawingml/2006/main" noGrp="1"/>
          </p:cNvSpPr>
          <p:nvPr/>
        </p:nvSpPr>
        <p:spPr>
          <a:xfrm xmlns:a="http://schemas.openxmlformats.org/drawingml/2006/main">
            <a:off x="571500" y="619125"/>
            <a:ext cx="10810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300" b="1" i="0">
                <a:solidFill>
                  <a:srgbClr val="15314A"/>
                </a:solidFill>
                <a:latin typeface="DejaVu Sans"/>
                <a:ea typeface="DejaVu Sans"/>
                <a:cs typeface="DejaVu Sans"/>
              </a:defRPr>
            </a:pPr>
            <a:r>
              <a:rPr sz="3300" b="1" i="0">
                <a:solidFill>
                  <a:srgbClr val="15314A"/>
                </a:solidFill>
                <a:latin typeface="DejaVu Sans"/>
                <a:ea typeface="DejaVu Sans"/>
                <a:cs typeface="DejaVu Sans"/>
              </a:rPr>
              <a:t>Selected evidence and policy context</a:t>
            </a:r>
          </a:p>
        </p:txBody>
      </p:sp>
      <p:sp>
        <p:nvSpPr>
          <p:cNvPr id="4" name="">
            <a:extLst xmlns:a="http://schemas.openxmlformats.org/drawingml/2006/main">
              <a:ext uri="{FF2B5EF4-FFF2-40B4-BE49-F238E27FC236}">
                <a16:creationId xmlns:a16="http://schemas.microsoft.com/office/drawing/2014/main" id="{3F506ACF-4539-452D-BCB1-789239A6A2E6}"/>
              </a:ext>
            </a:extLst>
          </p:cNvPr>
          <p:cNvSpPr>
            <a:spLocks xmlns:a="http://schemas.openxmlformats.org/drawingml/2006/main" noGrp="1"/>
          </p:cNvSpPr>
          <p:nvPr/>
        </p:nvSpPr>
        <p:spPr>
          <a:xfrm xmlns:a="http://schemas.openxmlformats.org/drawingml/2006/main">
            <a:off x="571500" y="11620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0" i="0">
                <a:solidFill>
                  <a:srgbClr val="5D6B76"/>
                </a:solidFill>
                <a:latin typeface="DejaVu Sans"/>
                <a:ea typeface="DejaVu Sans"/>
                <a:cs typeface="DejaVu Sans"/>
              </a:defRPr>
            </a:pPr>
            <a:r>
              <a:rPr sz="1500" b="0" i="0">
                <a:solidFill>
                  <a:srgbClr val="5D6B76"/>
                </a:solidFill>
                <a:latin typeface="DejaVu Sans"/>
                <a:ea typeface="DejaVu Sans"/>
                <a:cs typeface="DejaVu Sans"/>
              </a:rPr>
              <a:t>Proposal claims and hypotheses are labelled throughout. Full links and methodological notes are in the speaker notes.</a:t>
            </a:r>
          </a:p>
        </p:txBody>
      </p:sp>
      <p:sp>
        <p:nvSpPr>
          <p:cNvPr id="5" name="">
            <a:extLst xmlns:a="http://schemas.openxmlformats.org/drawingml/2006/main">
              <a:ext uri="{FF2B5EF4-FFF2-40B4-BE49-F238E27FC236}">
                <a16:creationId xmlns:a16="http://schemas.microsoft.com/office/drawing/2014/main" id="{B7999F84-6673-4C9B-B425-BFAA53193F0B}"/>
              </a:ext>
            </a:extLst>
          </p:cNvPr>
          <p:cNvSpPr>
            <a:spLocks xmlns:a="http://schemas.openxmlformats.org/drawingml/2006/main" noGrp="1"/>
          </p:cNvSpPr>
          <p:nvPr/>
        </p:nvSpPr>
        <p:spPr>
          <a:xfrm xmlns:a="http://schemas.openxmlformats.org/drawingml/2006/main">
            <a:off x="571500" y="1619250"/>
            <a:ext cx="11049000" cy="0"/>
          </a:xfrm>
          <a:prstGeom xmlns:a="http://schemas.openxmlformats.org/drawingml/2006/main" prst="line">
            <a:avLst/>
          </a:prstGeom>
          <a:noFill xmlns:a="http://schemas.openxmlformats.org/drawingml/2006/main"/>
          <a:ln xmlns:a="http://schemas.openxmlformats.org/drawingml/2006/main" w="11430">
            <a:solidFill>
              <a:srgbClr val="C5CBD0"/>
            </a:solidFill>
            <a:prstDash val="solid"/>
          </a:ln>
        </p:spPr>
      </p:sp>
      <p:sp>
        <p:nvSpPr>
          <p:cNvPr id="6" name="">
            <a:extLst xmlns:a="http://schemas.openxmlformats.org/drawingml/2006/main">
              <a:ext uri="{FF2B5EF4-FFF2-40B4-BE49-F238E27FC236}">
                <a16:creationId xmlns:a16="http://schemas.microsoft.com/office/drawing/2014/main" id="{28DDD300-1E15-482E-98FF-514452005E6A}"/>
              </a:ext>
            </a:extLst>
          </p:cNvPr>
          <p:cNvSpPr>
            <a:spLocks xmlns:a="http://schemas.openxmlformats.org/drawingml/2006/main" noGrp="1"/>
          </p:cNvSpPr>
          <p:nvPr/>
        </p:nvSpPr>
        <p:spPr>
          <a:xfrm xmlns:a="http://schemas.openxmlformats.org/drawingml/2006/main">
            <a:off x="685800" y="19526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8852246-DD03-4C91-83E5-1610771C1B90}"/>
              </a:ext>
            </a:extLst>
          </p:cNvPr>
          <p:cNvSpPr>
            <a:spLocks xmlns:a="http://schemas.openxmlformats.org/drawingml/2006/main" noGrp="1"/>
          </p:cNvSpPr>
          <p:nvPr/>
        </p:nvSpPr>
        <p:spPr>
          <a:xfrm xmlns:a="http://schemas.openxmlformats.org/drawingml/2006/main">
            <a:off x="952500" y="19240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UK Government (2024, updated 2025)</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Get Britain Working White Paper</a:t>
            </a:r>
          </a:p>
        </p:txBody>
      </p:sp>
      <p:sp>
        <p:nvSpPr>
          <p:cNvPr id="8" name="">
            <a:extLst xmlns:a="http://schemas.openxmlformats.org/drawingml/2006/main">
              <a:ext uri="{FF2B5EF4-FFF2-40B4-BE49-F238E27FC236}">
                <a16:creationId xmlns:a16="http://schemas.microsoft.com/office/drawing/2014/main" id="{1B1A1062-335E-4D38-93F5-2ED7369AC100}"/>
              </a:ext>
            </a:extLst>
          </p:cNvPr>
          <p:cNvSpPr>
            <a:spLocks xmlns:a="http://schemas.openxmlformats.org/drawingml/2006/main" noGrp="1"/>
          </p:cNvSpPr>
          <p:nvPr/>
        </p:nvSpPr>
        <p:spPr>
          <a:xfrm xmlns:a="http://schemas.openxmlformats.org/drawingml/2006/main">
            <a:off x="685800" y="26384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A58B52F-810B-479A-B69A-03C0A91F94C9}"/>
              </a:ext>
            </a:extLst>
          </p:cNvPr>
          <p:cNvSpPr>
            <a:spLocks xmlns:a="http://schemas.openxmlformats.org/drawingml/2006/main" noGrp="1"/>
          </p:cNvSpPr>
          <p:nvPr/>
        </p:nvSpPr>
        <p:spPr>
          <a:xfrm xmlns:a="http://schemas.openxmlformats.org/drawingml/2006/main">
            <a:off x="952500" y="26098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UK Government (2026)</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Update on the Jobs and Careers Service</a:t>
            </a:r>
          </a:p>
        </p:txBody>
      </p:sp>
      <p:sp>
        <p:nvSpPr>
          <p:cNvPr id="10" name="">
            <a:extLst xmlns:a="http://schemas.openxmlformats.org/drawingml/2006/main">
              <a:ext uri="{FF2B5EF4-FFF2-40B4-BE49-F238E27FC236}">
                <a16:creationId xmlns:a16="http://schemas.microsoft.com/office/drawing/2014/main" id="{48705135-76E1-4142-9541-1C69E035943A}"/>
              </a:ext>
            </a:extLst>
          </p:cNvPr>
          <p:cNvSpPr>
            <a:spLocks xmlns:a="http://schemas.openxmlformats.org/drawingml/2006/main" noGrp="1"/>
          </p:cNvSpPr>
          <p:nvPr/>
        </p:nvSpPr>
        <p:spPr>
          <a:xfrm xmlns:a="http://schemas.openxmlformats.org/drawingml/2006/main">
            <a:off x="685800" y="33242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02349920-3861-4F05-A39E-C7F11FD8E66A}"/>
              </a:ext>
            </a:extLst>
          </p:cNvPr>
          <p:cNvSpPr>
            <a:spLocks xmlns:a="http://schemas.openxmlformats.org/drawingml/2006/main" noGrp="1"/>
          </p:cNvSpPr>
          <p:nvPr/>
        </p:nvSpPr>
        <p:spPr>
          <a:xfrm xmlns:a="http://schemas.openxmlformats.org/drawingml/2006/main">
            <a:off x="952500" y="32956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ILO</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Key developments in public employment services</a:t>
            </a:r>
          </a:p>
        </p:txBody>
      </p:sp>
      <p:sp>
        <p:nvSpPr>
          <p:cNvPr id="12" name="">
            <a:extLst xmlns:a="http://schemas.openxmlformats.org/drawingml/2006/main">
              <a:ext uri="{FF2B5EF4-FFF2-40B4-BE49-F238E27FC236}">
                <a16:creationId xmlns:a16="http://schemas.microsoft.com/office/drawing/2014/main" id="{27429292-9E55-4C13-A660-9AC18EF09DEF}"/>
              </a:ext>
            </a:extLst>
          </p:cNvPr>
          <p:cNvSpPr>
            <a:spLocks xmlns:a="http://schemas.openxmlformats.org/drawingml/2006/main" noGrp="1"/>
          </p:cNvSpPr>
          <p:nvPr/>
        </p:nvSpPr>
        <p:spPr>
          <a:xfrm xmlns:a="http://schemas.openxmlformats.org/drawingml/2006/main">
            <a:off x="685800" y="40100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CC1835E-9BF1-4109-B3A3-A39AE7A2E07D}"/>
              </a:ext>
            </a:extLst>
          </p:cNvPr>
          <p:cNvSpPr>
            <a:spLocks xmlns:a="http://schemas.openxmlformats.org/drawingml/2006/main" noGrp="1"/>
          </p:cNvSpPr>
          <p:nvPr/>
        </p:nvSpPr>
        <p:spPr>
          <a:xfrm xmlns:a="http://schemas.openxmlformats.org/drawingml/2006/main">
            <a:off x="952500" y="39814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Staw, Sandelands &amp; Dutton (1981)</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Threat-rigidity effects</a:t>
            </a:r>
          </a:p>
        </p:txBody>
      </p:sp>
      <p:sp>
        <p:nvSpPr>
          <p:cNvPr id="14" name="">
            <a:extLst xmlns:a="http://schemas.openxmlformats.org/drawingml/2006/main">
              <a:ext uri="{FF2B5EF4-FFF2-40B4-BE49-F238E27FC236}">
                <a16:creationId xmlns:a16="http://schemas.microsoft.com/office/drawing/2014/main" id="{C00DE2D3-C127-47BE-94CE-F0E176B72F87}"/>
              </a:ext>
            </a:extLst>
          </p:cNvPr>
          <p:cNvSpPr>
            <a:spLocks xmlns:a="http://schemas.openxmlformats.org/drawingml/2006/main" noGrp="1"/>
          </p:cNvSpPr>
          <p:nvPr/>
        </p:nvSpPr>
        <p:spPr>
          <a:xfrm xmlns:a="http://schemas.openxmlformats.org/drawingml/2006/main">
            <a:off x="685800" y="46958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F33F1BD-A0AF-43D0-8328-AACA8A85AB41}"/>
              </a:ext>
            </a:extLst>
          </p:cNvPr>
          <p:cNvSpPr>
            <a:spLocks xmlns:a="http://schemas.openxmlformats.org/drawingml/2006/main" noGrp="1"/>
          </p:cNvSpPr>
          <p:nvPr/>
        </p:nvSpPr>
        <p:spPr>
          <a:xfrm xmlns:a="http://schemas.openxmlformats.org/drawingml/2006/main">
            <a:off x="952500" y="46672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Ryan &amp; Deci (2000)</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Self-Determination Theory</a:t>
            </a:r>
          </a:p>
        </p:txBody>
      </p:sp>
      <p:sp>
        <p:nvSpPr>
          <p:cNvPr id="16" name="">
            <a:extLst xmlns:a="http://schemas.openxmlformats.org/drawingml/2006/main">
              <a:ext uri="{FF2B5EF4-FFF2-40B4-BE49-F238E27FC236}">
                <a16:creationId xmlns:a16="http://schemas.microsoft.com/office/drawing/2014/main" id="{53B4F8A8-41BC-48E4-8245-8566EEB01412}"/>
              </a:ext>
            </a:extLst>
          </p:cNvPr>
          <p:cNvSpPr>
            <a:spLocks xmlns:a="http://schemas.openxmlformats.org/drawingml/2006/main" noGrp="1"/>
          </p:cNvSpPr>
          <p:nvPr/>
        </p:nvSpPr>
        <p:spPr>
          <a:xfrm xmlns:a="http://schemas.openxmlformats.org/drawingml/2006/main">
            <a:off x="685800" y="5381625"/>
            <a:ext cx="114300" cy="476250"/>
          </a:xfrm>
          <a:prstGeom xmlns:a="http://schemas.openxmlformats.org/drawingml/2006/main" prst="roundRect">
            <a:avLst>
              <a:gd name="adj" fmla="val 50000"/>
            </a:avLst>
          </a:prstGeom>
          <a:solidFill xmlns:a="http://schemas.openxmlformats.org/drawingml/2006/main">
            <a:srgbClr val="6A5E8E"/>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76CD13F-1C37-4764-A06F-E7466F104459}"/>
              </a:ext>
            </a:extLst>
          </p:cNvPr>
          <p:cNvSpPr>
            <a:spLocks xmlns:a="http://schemas.openxmlformats.org/drawingml/2006/main" noGrp="1"/>
          </p:cNvSpPr>
          <p:nvPr/>
        </p:nvSpPr>
        <p:spPr>
          <a:xfrm xmlns:a="http://schemas.openxmlformats.org/drawingml/2006/main">
            <a:off x="952500" y="53530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Edmondson (1999)</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Psychological safety and learning</a:t>
            </a:r>
          </a:p>
        </p:txBody>
      </p:sp>
      <p:sp>
        <p:nvSpPr>
          <p:cNvPr id="18" name="">
            <a:extLst xmlns:a="http://schemas.openxmlformats.org/drawingml/2006/main">
              <a:ext uri="{FF2B5EF4-FFF2-40B4-BE49-F238E27FC236}">
                <a16:creationId xmlns:a16="http://schemas.microsoft.com/office/drawing/2014/main" id="{DDCE1EAC-F983-4C79-8F6B-CB4FB5423911}"/>
              </a:ext>
            </a:extLst>
          </p:cNvPr>
          <p:cNvSpPr>
            <a:spLocks xmlns:a="http://schemas.openxmlformats.org/drawingml/2006/main" noGrp="1"/>
          </p:cNvSpPr>
          <p:nvPr/>
        </p:nvSpPr>
        <p:spPr>
          <a:xfrm xmlns:a="http://schemas.openxmlformats.org/drawingml/2006/main">
            <a:off x="6381750" y="19526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E55BD18-E746-444E-AB30-AB9314409CCE}"/>
              </a:ext>
            </a:extLst>
          </p:cNvPr>
          <p:cNvSpPr>
            <a:spLocks xmlns:a="http://schemas.openxmlformats.org/drawingml/2006/main" noGrp="1"/>
          </p:cNvSpPr>
          <p:nvPr/>
        </p:nvSpPr>
        <p:spPr>
          <a:xfrm xmlns:a="http://schemas.openxmlformats.org/drawingml/2006/main">
            <a:off x="6648450" y="19240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Moynihan, Herd &amp; Harvey (2015)</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Administrative burden</a:t>
            </a:r>
          </a:p>
        </p:txBody>
      </p:sp>
      <p:sp>
        <p:nvSpPr>
          <p:cNvPr id="20" name="">
            <a:extLst xmlns:a="http://schemas.openxmlformats.org/drawingml/2006/main">
              <a:ext uri="{FF2B5EF4-FFF2-40B4-BE49-F238E27FC236}">
                <a16:creationId xmlns:a16="http://schemas.microsoft.com/office/drawing/2014/main" id="{2E3BEBC5-4D40-409B-AAD3-3AD7E87CA38F}"/>
              </a:ext>
            </a:extLst>
          </p:cNvPr>
          <p:cNvSpPr>
            <a:spLocks xmlns:a="http://schemas.openxmlformats.org/drawingml/2006/main" noGrp="1"/>
          </p:cNvSpPr>
          <p:nvPr/>
        </p:nvSpPr>
        <p:spPr>
          <a:xfrm xmlns:a="http://schemas.openxmlformats.org/drawingml/2006/main">
            <a:off x="6381750" y="26384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C2FBC7A-D767-44D2-B9EA-D344A326CE91}"/>
              </a:ext>
            </a:extLst>
          </p:cNvPr>
          <p:cNvSpPr>
            <a:spLocks xmlns:a="http://schemas.openxmlformats.org/drawingml/2006/main" noGrp="1"/>
          </p:cNvSpPr>
          <p:nvPr/>
        </p:nvSpPr>
        <p:spPr>
          <a:xfrm xmlns:a="http://schemas.openxmlformats.org/drawingml/2006/main">
            <a:off x="6648450" y="26098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ONS (2018, data for 2016)</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Unpaid household service work</a:t>
            </a:r>
          </a:p>
        </p:txBody>
      </p:sp>
      <p:sp>
        <p:nvSpPr>
          <p:cNvPr id="22" name="">
            <a:extLst xmlns:a="http://schemas.openxmlformats.org/drawingml/2006/main">
              <a:ext uri="{FF2B5EF4-FFF2-40B4-BE49-F238E27FC236}">
                <a16:creationId xmlns:a16="http://schemas.microsoft.com/office/drawing/2014/main" id="{5E5F01F5-CBA8-4617-89A6-450765456B02}"/>
              </a:ext>
            </a:extLst>
          </p:cNvPr>
          <p:cNvSpPr>
            <a:spLocks xmlns:a="http://schemas.openxmlformats.org/drawingml/2006/main" noGrp="1"/>
          </p:cNvSpPr>
          <p:nvPr/>
        </p:nvSpPr>
        <p:spPr>
          <a:xfrm xmlns:a="http://schemas.openxmlformats.org/drawingml/2006/main">
            <a:off x="6381750" y="33242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EF665DD1-A3CD-40C3-92C3-50AC6219EB38}"/>
              </a:ext>
            </a:extLst>
          </p:cNvPr>
          <p:cNvSpPr>
            <a:spLocks xmlns:a="http://schemas.openxmlformats.org/drawingml/2006/main" noGrp="1"/>
          </p:cNvSpPr>
          <p:nvPr/>
        </p:nvSpPr>
        <p:spPr>
          <a:xfrm xmlns:a="http://schemas.openxmlformats.org/drawingml/2006/main">
            <a:off x="6648450" y="32956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King's College London (2024)</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Mental health in the UK welfare system</a:t>
            </a:r>
          </a:p>
        </p:txBody>
      </p:sp>
      <p:sp>
        <p:nvSpPr>
          <p:cNvPr id="24" name="">
            <a:extLst xmlns:a="http://schemas.openxmlformats.org/drawingml/2006/main">
              <a:ext uri="{FF2B5EF4-FFF2-40B4-BE49-F238E27FC236}">
                <a16:creationId xmlns:a16="http://schemas.microsoft.com/office/drawing/2014/main" id="{B2115936-50B9-4032-8195-D18EE8D3F8C9}"/>
              </a:ext>
            </a:extLst>
          </p:cNvPr>
          <p:cNvSpPr>
            <a:spLocks xmlns:a="http://schemas.openxmlformats.org/drawingml/2006/main" noGrp="1"/>
          </p:cNvSpPr>
          <p:nvPr/>
        </p:nvSpPr>
        <p:spPr>
          <a:xfrm xmlns:a="http://schemas.openxmlformats.org/drawingml/2006/main">
            <a:off x="6381750" y="40100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FA602689-02AE-4948-A0A4-9863CA710ED1}"/>
              </a:ext>
            </a:extLst>
          </p:cNvPr>
          <p:cNvSpPr>
            <a:spLocks xmlns:a="http://schemas.openxmlformats.org/drawingml/2006/main" noGrp="1"/>
          </p:cNvSpPr>
          <p:nvPr/>
        </p:nvSpPr>
        <p:spPr>
          <a:xfrm xmlns:a="http://schemas.openxmlformats.org/drawingml/2006/main">
            <a:off x="6648450" y="39814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Kenkel et al. (2017)</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Cooperative breeding and attachment</a:t>
            </a:r>
          </a:p>
        </p:txBody>
      </p:sp>
      <p:sp>
        <p:nvSpPr>
          <p:cNvPr id="26" name="">
            <a:extLst xmlns:a="http://schemas.openxmlformats.org/drawingml/2006/main">
              <a:ext uri="{FF2B5EF4-FFF2-40B4-BE49-F238E27FC236}">
                <a16:creationId xmlns:a16="http://schemas.microsoft.com/office/drawing/2014/main" id="{2BBA9D7B-0EDB-4A95-B2A4-9F9E800778CE}"/>
              </a:ext>
            </a:extLst>
          </p:cNvPr>
          <p:cNvSpPr>
            <a:spLocks xmlns:a="http://schemas.openxmlformats.org/drawingml/2006/main" noGrp="1"/>
          </p:cNvSpPr>
          <p:nvPr/>
        </p:nvSpPr>
        <p:spPr>
          <a:xfrm xmlns:a="http://schemas.openxmlformats.org/drawingml/2006/main">
            <a:off x="6381750" y="46958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487118C8-077F-4ABB-BDA9-A2B668B57CD1}"/>
              </a:ext>
            </a:extLst>
          </p:cNvPr>
          <p:cNvSpPr>
            <a:spLocks xmlns:a="http://schemas.openxmlformats.org/drawingml/2006/main" noGrp="1"/>
          </p:cNvSpPr>
          <p:nvPr/>
        </p:nvSpPr>
        <p:spPr>
          <a:xfrm xmlns:a="http://schemas.openxmlformats.org/drawingml/2006/main">
            <a:off x="6648450" y="46672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Boyd &amp; Richerson (2009)</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Culture and human cooperation</a:t>
            </a:r>
          </a:p>
        </p:txBody>
      </p:sp>
      <p:sp>
        <p:nvSpPr>
          <p:cNvPr id="28" name="">
            <a:extLst xmlns:a="http://schemas.openxmlformats.org/drawingml/2006/main">
              <a:ext uri="{FF2B5EF4-FFF2-40B4-BE49-F238E27FC236}">
                <a16:creationId xmlns:a16="http://schemas.microsoft.com/office/drawing/2014/main" id="{770E494F-8562-485F-BE57-9706A8F5E772}"/>
              </a:ext>
            </a:extLst>
          </p:cNvPr>
          <p:cNvSpPr>
            <a:spLocks xmlns:a="http://schemas.openxmlformats.org/drawingml/2006/main" noGrp="1"/>
          </p:cNvSpPr>
          <p:nvPr/>
        </p:nvSpPr>
        <p:spPr>
          <a:xfrm xmlns:a="http://schemas.openxmlformats.org/drawingml/2006/main">
            <a:off x="6381750" y="5381625"/>
            <a:ext cx="114300" cy="476250"/>
          </a:xfrm>
          <a:prstGeom xmlns:a="http://schemas.openxmlformats.org/drawingml/2006/main" prst="roundRect">
            <a:avLst>
              <a:gd name="adj" fmla="val 50000"/>
            </a:avLst>
          </a:prstGeom>
          <a:solidFill xmlns:a="http://schemas.openxmlformats.org/drawingml/2006/main">
            <a:srgbClr val="4E8A85"/>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81EB7E4A-C73D-4E88-8611-BF7A92DBEB89}"/>
              </a:ext>
            </a:extLst>
          </p:cNvPr>
          <p:cNvSpPr>
            <a:spLocks xmlns:a="http://schemas.openxmlformats.org/drawingml/2006/main" noGrp="1"/>
          </p:cNvSpPr>
          <p:nvPr/>
        </p:nvSpPr>
        <p:spPr>
          <a:xfrm xmlns:a="http://schemas.openxmlformats.org/drawingml/2006/main">
            <a:off x="6648450" y="5353050"/>
            <a:ext cx="476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Best Start Family Hubs guidance (2025-26)</a:t>
            </a:r>
          </a:p>
          <a:p xmlns:a="http://schemas.openxmlformats.org/drawingml/2006/main">
            <a:pPr algn="l">
              <a:lnSpc>
                <a:spcPct val="98000"/>
              </a:lnSpc>
              <a:buNone/>
              <a:defRPr sz="1350" b="0" i="0">
                <a:solidFill>
                  <a:srgbClr val="24313D"/>
                </a:solidFill>
                <a:latin typeface="DejaVu Sans"/>
                <a:ea typeface="DejaVu Sans"/>
                <a:cs typeface="DejaVu Sans"/>
              </a:defRPr>
            </a:pPr>
            <a:r>
              <a:rPr sz="1350" b="0" i="0">
                <a:solidFill>
                  <a:srgbClr val="24313D"/>
                </a:solidFill>
                <a:latin typeface="DejaVu Sans"/>
                <a:ea typeface="DejaVu Sans"/>
                <a:cs typeface="DejaVu Sans"/>
              </a:rPr>
              <a:t>Current integration context</a:t>
            </a:r>
          </a:p>
        </p:txBody>
      </p:sp>
      <p:sp>
        <p:nvSpPr>
          <p:cNvPr id="30" name="">
            <a:extLst xmlns:a="http://schemas.openxmlformats.org/drawingml/2006/main">
              <a:ext uri="{FF2B5EF4-FFF2-40B4-BE49-F238E27FC236}">
                <a16:creationId xmlns:a16="http://schemas.microsoft.com/office/drawing/2014/main" id="{FB8668B1-49EB-4243-A697-6AC66949FF08}"/>
              </a:ext>
            </a:extLst>
          </p:cNvPr>
          <p:cNvSpPr>
            <a:spLocks xmlns:a="http://schemas.openxmlformats.org/drawingml/2006/main" noGrp="1"/>
          </p:cNvSpPr>
          <p:nvPr/>
        </p:nvSpPr>
        <p:spPr>
          <a:xfrm xmlns:a="http://schemas.openxmlformats.org/drawingml/2006/main">
            <a:off x="1790700" y="6115050"/>
            <a:ext cx="8610600" cy="342900"/>
          </a:xfrm>
          <a:prstGeom xmlns:a="http://schemas.openxmlformats.org/drawingml/2006/main" prst="roundRect">
            <a:avLst>
              <a:gd name="adj" fmla="val 50000"/>
            </a:avLst>
          </a:prstGeom>
          <a:solidFill xmlns:a="http://schemas.openxmlformats.org/drawingml/2006/main">
            <a:srgbClr val="15314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54933399-4F70-4423-993A-E23A9C2A4106}"/>
              </a:ext>
            </a:extLst>
          </p:cNvPr>
          <p:cNvSpPr>
            <a:spLocks xmlns:a="http://schemas.openxmlformats.org/drawingml/2006/main" noGrp="1"/>
          </p:cNvSpPr>
          <p:nvPr/>
        </p:nvSpPr>
        <p:spPr>
          <a:xfrm xmlns:a="http://schemas.openxmlformats.org/drawingml/2006/main">
            <a:off x="1981200" y="6181725"/>
            <a:ext cx="82296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1" i="0">
                <a:solidFill>
                  <a:srgbClr val="FFFFFF"/>
                </a:solidFill>
                <a:latin typeface="DejaVu Sans"/>
                <a:ea typeface="DejaVu Sans"/>
                <a:cs typeface="DejaVu Sans"/>
              </a:defRPr>
            </a:pPr>
            <a:r>
              <a:rPr sz="1200" b="1" i="0">
                <a:solidFill>
                  <a:srgbClr val="FFFFFF"/>
                </a:solidFill>
                <a:latin typeface="DejaVu Sans"/>
                <a:ea typeface="DejaVu Sans"/>
                <a:cs typeface="DejaVu Sans"/>
              </a:rPr>
              <a:t>Current policy status checked 16 September 2026</a:t>
            </a:r>
          </a:p>
        </p:txBody>
      </p:sp>
      <p:sp>
        <p:nvSpPr>
          <p:cNvPr id="32" name="">
            <a:extLst xmlns:a="http://schemas.openxmlformats.org/drawingml/2006/main">
              <a:ext uri="{FF2B5EF4-FFF2-40B4-BE49-F238E27FC236}">
                <a16:creationId xmlns:a16="http://schemas.microsoft.com/office/drawing/2014/main" id="{0CAA676E-16A4-47BA-9C6C-9D2686E23004}"/>
              </a:ext>
            </a:extLst>
          </p:cNvPr>
          <p:cNvSpPr>
            <a:spLocks xmlns:a="http://schemas.openxmlformats.org/drawingml/2006/main" noGrp="1"/>
          </p:cNvSpPr>
          <p:nvPr/>
        </p:nvSpPr>
        <p:spPr>
          <a:xfrm xmlns:a="http://schemas.openxmlformats.org/drawingml/2006/main">
            <a:off x="11239500" y="65151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975" b="1" i="0">
                <a:solidFill>
                  <a:srgbClr val="5D6B76"/>
                </a:solidFill>
                <a:latin typeface="DejaVu Sans"/>
                <a:ea typeface="DejaVu Sans"/>
                <a:cs typeface="DejaVu Sans"/>
              </a:defRPr>
            </a:pPr>
            <a:r>
              <a:rPr sz="975" b="1" i="0">
                <a:solidFill>
                  <a:srgbClr val="5D6B76"/>
                </a:solidFill>
                <a:latin typeface="DejaVu Sans"/>
                <a:ea typeface="DejaVu Sans"/>
                <a:cs typeface="DejaVu Sans"/>
              </a:rPr>
              <a:t>18</a:t>
            </a:r>
          </a:p>
        </p:txBody>
      </p:sp>
    </p:spTree>
    <p:extLst>
      <p:ext uri="{BB962C8B-B14F-4D97-AF65-F5344CB8AC3E}">
        <p14:creationId xmlns:p14="http://schemas.microsoft.com/office/powerpoint/2010/main" val="6162947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2026-09-16T18:49:07.7190000Z</dcterms:created>
  <dcterms:modified xsi:type="dcterms:W3CDTF">2026-09-16T18:49:07.7190000Z</dcterms:modified>
</coreProperties>
</file>