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c4b7f3713a4682" /><Relationship Type="http://schemas.openxmlformats.org/officeDocument/2006/relationships/extended-properties" Target="/docProps/app.xml" Id="R83d6bde1438746a9" /><Relationship Type="http://schemas.openxmlformats.org/officeDocument/2006/relationships/officeDocument" Target="/ppt/presentation.xml" Id="Reeb6ffbf371546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040ccd325604862"/>
  </p:sldMasterIdLst>
  <p:notesMasterIdLst>
    <p:notesMasterId xmlns:r="http://schemas.openxmlformats.org/officeDocument/2006/relationships" r:id="Rc453813b45d64177"/>
  </p:notesMasterIdLst>
  <p:sldIdLst>
    <p:sldId xmlns:r="http://schemas.openxmlformats.org/officeDocument/2006/relationships" id="256" r:id="R6651480948bd4892"/>
    <p:sldId xmlns:r="http://schemas.openxmlformats.org/officeDocument/2006/relationships" id="257" r:id="R7ee19332069b4dde"/>
    <p:sldId xmlns:r="http://schemas.openxmlformats.org/officeDocument/2006/relationships" id="258" r:id="R0a2a2ab5a1e94871"/>
    <p:sldId xmlns:r="http://schemas.openxmlformats.org/officeDocument/2006/relationships" id="259" r:id="R1fb609ae7cb645ea"/>
    <p:sldId xmlns:r="http://schemas.openxmlformats.org/officeDocument/2006/relationships" id="260" r:id="R67276f1058d849e1"/>
    <p:sldId xmlns:r="http://schemas.openxmlformats.org/officeDocument/2006/relationships" id="261" r:id="R0f0ca927a4694810"/>
    <p:sldId xmlns:r="http://schemas.openxmlformats.org/officeDocument/2006/relationships" id="262" r:id="R0741da1c0b204772"/>
    <p:sldId xmlns:r="http://schemas.openxmlformats.org/officeDocument/2006/relationships" id="263" r:id="R6e6bace35412449c"/>
    <p:sldId xmlns:r="http://schemas.openxmlformats.org/officeDocument/2006/relationships" id="264" r:id="R2e3f07fd9ec54a57"/>
    <p:sldId xmlns:r="http://schemas.openxmlformats.org/officeDocument/2006/relationships" id="265" r:id="R4de8016ba62c45bd"/>
    <p:sldId xmlns:r="http://schemas.openxmlformats.org/officeDocument/2006/relationships" id="266" r:id="Ra71fa8b9a91040c8"/>
    <p:sldId xmlns:r="http://schemas.openxmlformats.org/officeDocument/2006/relationships" id="267" r:id="Rbfd34a6788df40e5"/>
    <p:sldId xmlns:r="http://schemas.openxmlformats.org/officeDocument/2006/relationships" id="268" r:id="R28d81c2673aa4f3c"/>
    <p:sldId xmlns:r="http://schemas.openxmlformats.org/officeDocument/2006/relationships" id="269" r:id="Rc79aaae612964278"/>
    <p:sldId xmlns:r="http://schemas.openxmlformats.org/officeDocument/2006/relationships" id="270" r:id="Rf0055e7f818845f2"/>
    <p:sldId xmlns:r="http://schemas.openxmlformats.org/officeDocument/2006/relationships" id="271" r:id="Rb67d1c6792764188"/>
    <p:sldId xmlns:r="http://schemas.openxmlformats.org/officeDocument/2006/relationships" id="272" r:id="R6127f0eb586e4380"/>
    <p:sldId xmlns:r="http://schemas.openxmlformats.org/officeDocument/2006/relationships" id="273" r:id="R05a24f02c5b64ecf"/>
    <p:sldId xmlns:r="http://schemas.openxmlformats.org/officeDocument/2006/relationships" id="274" r:id="Refb8a68b8b354fb4"/>
    <p:sldId xmlns:r="http://schemas.openxmlformats.org/officeDocument/2006/relationships" id="275" r:id="R2f7e88eefa1248e9"/>
    <p:sldId xmlns:r="http://schemas.openxmlformats.org/officeDocument/2006/relationships" id="276" r:id="R3395bd776b7740c1"/>
    <p:sldId xmlns:r="http://schemas.openxmlformats.org/officeDocument/2006/relationships" id="277" r:id="Rc37a5d5d265f4264"/>
    <p:sldId xmlns:r="http://schemas.openxmlformats.org/officeDocument/2006/relationships" id="278" r:id="R64c9ccbb8bcc4850"/>
    <p:sldId xmlns:r="http://schemas.openxmlformats.org/officeDocument/2006/relationships" id="279" r:id="R951a6fdd8bdf4f8f"/>
    <p:sldId xmlns:r="http://schemas.openxmlformats.org/officeDocument/2006/relationships" id="280" r:id="R2c87502c8d5742c6"/>
    <p:sldId xmlns:r="http://schemas.openxmlformats.org/officeDocument/2006/relationships" id="281" r:id="R1333e42e17ce4564"/>
    <p:sldId xmlns:r="http://schemas.openxmlformats.org/officeDocument/2006/relationships" id="282" r:id="R3c8bb90613814d49"/>
    <p:sldId xmlns:r="http://schemas.openxmlformats.org/officeDocument/2006/relationships" id="283" r:id="Rc2ce0470ee394b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6e9368d7e94862" /><Relationship Type="http://schemas.openxmlformats.org/officeDocument/2006/relationships/slideMaster" Target="/ppt/slideMasters/slideMaster1.xml" Id="R3040ccd325604862" /><Relationship Type="http://schemas.openxmlformats.org/officeDocument/2006/relationships/notesMaster" Target="/ppt/notesMasters/notesMaster1.xml" Id="Rc453813b45d64177" /><Relationship Type="http://schemas.openxmlformats.org/officeDocument/2006/relationships/presProps" Target="/ppt/presProps.xml" Id="R2f884c46a1374cf2" /><Relationship Type="http://schemas.openxmlformats.org/officeDocument/2006/relationships/tableStyles" Target="/ppt/tableStyles.xml" Id="R3fa832595cab4f77" /><Relationship Type="http://schemas.openxmlformats.org/officeDocument/2006/relationships/slide" Target="/ppt/slides/slide1.xml" Id="R6651480948bd4892" /><Relationship Type="http://schemas.openxmlformats.org/officeDocument/2006/relationships/slide" Target="/ppt/slides/slide2.xml" Id="R7ee19332069b4dde" /><Relationship Type="http://schemas.openxmlformats.org/officeDocument/2006/relationships/slide" Target="/ppt/slides/slide3.xml" Id="R0a2a2ab5a1e94871" /><Relationship Type="http://schemas.openxmlformats.org/officeDocument/2006/relationships/slide" Target="/ppt/slides/slide4.xml" Id="R1fb609ae7cb645ea" /><Relationship Type="http://schemas.openxmlformats.org/officeDocument/2006/relationships/slide" Target="/ppt/slides/slide5.xml" Id="R67276f1058d849e1" /><Relationship Type="http://schemas.openxmlformats.org/officeDocument/2006/relationships/slide" Target="/ppt/slides/slide6.xml" Id="R0f0ca927a4694810" /><Relationship Type="http://schemas.openxmlformats.org/officeDocument/2006/relationships/slide" Target="/ppt/slides/slide7.xml" Id="R0741da1c0b204772" /><Relationship Type="http://schemas.openxmlformats.org/officeDocument/2006/relationships/slide" Target="/ppt/slides/slide8.xml" Id="R6e6bace35412449c" /><Relationship Type="http://schemas.openxmlformats.org/officeDocument/2006/relationships/slide" Target="/ppt/slides/slide9.xml" Id="R2e3f07fd9ec54a57" /><Relationship Type="http://schemas.openxmlformats.org/officeDocument/2006/relationships/slide" Target="/ppt/slides/slide10.xml" Id="R4de8016ba62c45bd" /><Relationship Type="http://schemas.openxmlformats.org/officeDocument/2006/relationships/slide" Target="/ppt/slides/slide11.xml" Id="Ra71fa8b9a91040c8" /><Relationship Type="http://schemas.openxmlformats.org/officeDocument/2006/relationships/slide" Target="/ppt/slides/slide12.xml" Id="Rbfd34a6788df40e5" /><Relationship Type="http://schemas.openxmlformats.org/officeDocument/2006/relationships/slide" Target="/ppt/slides/slide13.xml" Id="R28d81c2673aa4f3c" /><Relationship Type="http://schemas.openxmlformats.org/officeDocument/2006/relationships/slide" Target="/ppt/slides/slide14.xml" Id="Rc79aaae612964278" /><Relationship Type="http://schemas.openxmlformats.org/officeDocument/2006/relationships/slide" Target="/ppt/slides/slide15.xml" Id="Rf0055e7f818845f2" /><Relationship Type="http://schemas.openxmlformats.org/officeDocument/2006/relationships/slide" Target="/ppt/slides/slide16.xml" Id="Rb67d1c6792764188" /><Relationship Type="http://schemas.openxmlformats.org/officeDocument/2006/relationships/slide" Target="/ppt/slides/slide17.xml" Id="R6127f0eb586e4380" /><Relationship Type="http://schemas.openxmlformats.org/officeDocument/2006/relationships/slide" Target="/ppt/slides/slide18.xml" Id="R05a24f02c5b64ecf" /><Relationship Type="http://schemas.openxmlformats.org/officeDocument/2006/relationships/slide" Target="/ppt/slides/slide19.xml" Id="Refb8a68b8b354fb4" /><Relationship Type="http://schemas.openxmlformats.org/officeDocument/2006/relationships/slide" Target="/ppt/slides/slide20.xml" Id="R2f7e88eefa1248e9" /><Relationship Type="http://schemas.openxmlformats.org/officeDocument/2006/relationships/slide" Target="/ppt/slides/slide21.xml" Id="R3395bd776b7740c1" /><Relationship Type="http://schemas.openxmlformats.org/officeDocument/2006/relationships/slide" Target="/ppt/slides/slide22.xml" Id="Rc37a5d5d265f4264" /><Relationship Type="http://schemas.openxmlformats.org/officeDocument/2006/relationships/slide" Target="/ppt/slides/slide23.xml" Id="R64c9ccbb8bcc4850" /><Relationship Type="http://schemas.openxmlformats.org/officeDocument/2006/relationships/slide" Target="/ppt/slides/slide24.xml" Id="R951a6fdd8bdf4f8f" /><Relationship Type="http://schemas.openxmlformats.org/officeDocument/2006/relationships/slide" Target="/ppt/slides/slide25.xml" Id="R2c87502c8d5742c6" /><Relationship Type="http://schemas.openxmlformats.org/officeDocument/2006/relationships/slide" Target="/ppt/slides/slide26.xml" Id="R1333e42e17ce4564" /><Relationship Type="http://schemas.openxmlformats.org/officeDocument/2006/relationships/slide" Target="/ppt/slides/slide27.xml" Id="R3c8bb90613814d49" /><Relationship Type="http://schemas.openxmlformats.org/officeDocument/2006/relationships/slide" Target="/ppt/slides/slide28.xml" Id="Rc2ce0470ee394b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3de605360042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3cc9222868744cf" /><Relationship Type="http://schemas.openxmlformats.org/officeDocument/2006/relationships/notesMaster" Target="/ppt/notesMasters/notesMaster1.xml" Id="R020d6ee8036b4c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8b2d6641fb497d" /><Relationship Type="http://schemas.openxmlformats.org/officeDocument/2006/relationships/notesMaster" Target="/ppt/notesMasters/notesMaster1.xml" Id="R5f16609c369b4b6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506da9ed5154b5a" /><Relationship Type="http://schemas.openxmlformats.org/officeDocument/2006/relationships/notesMaster" Target="/ppt/notesMasters/notesMaster1.xml" Id="R6c951ee77e5c474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1f8e6c1b4d44b5" /><Relationship Type="http://schemas.openxmlformats.org/officeDocument/2006/relationships/notesMaster" Target="/ppt/notesMasters/notesMaster1.xml" Id="R1ed13e59e067490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5aa15a302434a4d" /><Relationship Type="http://schemas.openxmlformats.org/officeDocument/2006/relationships/notesMaster" Target="/ppt/notesMasters/notesMaster1.xml" Id="Rbd5118cb16c54f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172e01d58d4d16" /><Relationship Type="http://schemas.openxmlformats.org/officeDocument/2006/relationships/notesMaster" Target="/ppt/notesMasters/notesMaster1.xml" Id="Rad4c2d6d555c4f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2998219b8114693" /><Relationship Type="http://schemas.openxmlformats.org/officeDocument/2006/relationships/notesMaster" Target="/ppt/notesMasters/notesMaster1.xml" Id="Rf0bdeedfd9874ff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68e725513914e36" /><Relationship Type="http://schemas.openxmlformats.org/officeDocument/2006/relationships/notesMaster" Target="/ppt/notesMasters/notesMaster1.xml" Id="R10cbd9c59ec44d3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df820cf5f5c4ec2" /><Relationship Type="http://schemas.openxmlformats.org/officeDocument/2006/relationships/notesMaster" Target="/ppt/notesMasters/notesMaster1.xml" Id="Rd3b5d69270f141f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e5a69ebb424360" /><Relationship Type="http://schemas.openxmlformats.org/officeDocument/2006/relationships/notesMaster" Target="/ppt/notesMasters/notesMaster1.xml" Id="R0cde36a1cfeb42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b8e890f549a4393" /><Relationship Type="http://schemas.openxmlformats.org/officeDocument/2006/relationships/notesMaster" Target="/ppt/notesMasters/notesMaster1.xml" Id="R2d05c97a3e8341e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a4dff9b53d492b" /><Relationship Type="http://schemas.openxmlformats.org/officeDocument/2006/relationships/notesMaster" Target="/ppt/notesMasters/notesMaster1.xml" Id="R061282761bc842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1acb21d9f04456" /><Relationship Type="http://schemas.openxmlformats.org/officeDocument/2006/relationships/notesMaster" Target="/ppt/notesMasters/notesMaster1.xml" Id="R5aeb7da48bf74a2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cc24632b21b43e1" /><Relationship Type="http://schemas.openxmlformats.org/officeDocument/2006/relationships/notesMaster" Target="/ppt/notesMasters/notesMaster1.xml" Id="Rf2a8cf633aca491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69ad343a00d4de3" /><Relationship Type="http://schemas.openxmlformats.org/officeDocument/2006/relationships/notesMaster" Target="/ppt/notesMasters/notesMaster1.xml" Id="R79f2ebdc797d454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53e16bca32b4b0d" /><Relationship Type="http://schemas.openxmlformats.org/officeDocument/2006/relationships/notesMaster" Target="/ppt/notesMasters/notesMaster1.xml" Id="R4b1e6a5c687a48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36e3067450e4f8d" /><Relationship Type="http://schemas.openxmlformats.org/officeDocument/2006/relationships/notesMaster" Target="/ppt/notesMasters/notesMaster1.xml" Id="R5fe1311da1f34d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1f6398dbe614d43" /><Relationship Type="http://schemas.openxmlformats.org/officeDocument/2006/relationships/notesMaster" Target="/ppt/notesMasters/notesMaster1.xml" Id="R2644c1c413004d8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b1cb81dbecc42b0" /><Relationship Type="http://schemas.openxmlformats.org/officeDocument/2006/relationships/notesMaster" Target="/ppt/notesMasters/notesMaster1.xml" Id="R44a53e16f9cb45f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a066202616644cf" /><Relationship Type="http://schemas.openxmlformats.org/officeDocument/2006/relationships/notesMaster" Target="/ppt/notesMasters/notesMaster1.xml" Id="R62ff60588071461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47867a830bc4e36" /><Relationship Type="http://schemas.openxmlformats.org/officeDocument/2006/relationships/notesMaster" Target="/ppt/notesMasters/notesMaster1.xml" Id="Rb22644a0ba2e4ee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e0d90b46f8e4878" /><Relationship Type="http://schemas.openxmlformats.org/officeDocument/2006/relationships/notesMaster" Target="/ppt/notesMasters/notesMaster1.xml" Id="R56d061ad08d24bb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708de440ba94f22" /><Relationship Type="http://schemas.openxmlformats.org/officeDocument/2006/relationships/notesMaster" Target="/ppt/notesMasters/notesMaster1.xml" Id="R17764ac973d849f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71617e4a6dc49d2" /><Relationship Type="http://schemas.openxmlformats.org/officeDocument/2006/relationships/notesMaster" Target="/ppt/notesMasters/notesMaster1.xml" Id="R9e841a03a6d74be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7c4fb374eaa458d" /><Relationship Type="http://schemas.openxmlformats.org/officeDocument/2006/relationships/notesMaster" Target="/ppt/notesMasters/notesMaster1.xml" Id="R0defa6dfc1384bc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75f996d8abb420b" /><Relationship Type="http://schemas.openxmlformats.org/officeDocument/2006/relationships/notesMaster" Target="/ppt/notesMasters/notesMaster1.xml" Id="R87afb2715d6646e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962d2b595074050" /><Relationship Type="http://schemas.openxmlformats.org/officeDocument/2006/relationships/notesMaster" Target="/ppt/notesMasters/notesMaster1.xml" Id="R81cf6c64330044c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851849a75484a83" /><Relationship Type="http://schemas.openxmlformats.org/officeDocument/2006/relationships/notesMaster" Target="/ppt/notesMasters/notesMaster1.xml" Id="R19929ef2caa44d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 proposition: farm with trees, not instead of farming. The engineering sections are pilot specifications, not claims of perpetual energy.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Lead with a bounded, measurable pilot. This is the highest-trust route for farmers, investors and officials.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https://www.gov.uk/government/publications/national-framework-for-water-resources-2025-water-for-growth-nature-and-a-resilient-future/3-how-much-additional-water-we-need-national-framework-for-water-resources-2025</a:t>
            </a:r>
          </a:p>
          <a:p xmlns:a="http://schemas.openxmlformats.org/drawingml/2006/main">
            <a:r>
              <a:t>- https://cdn.forestresearch.gov.uk/2024/12/Research-Report_Increasing-tree-cover-on-cereal-farms-in-England_final.pdf</a:t>
            </a:r>
          </a:p>
          <a:p xmlns:a="http://schemas.openxmlformats.org/drawingml/2006/main">
            <a:r>
              <a:t>- https://www.gov.uk/government/publications/uk-pesticides-national-action-plan-2025/uk-pesticides-national-action-plan-2025-working-for-a-more-sustainable-future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https://www.rhs.org.uk/fruit/fruit-trees/choosing-the-best</a:t>
            </a:r>
          </a:p>
          <a:p xmlns:a="http://schemas.openxmlformats.org/drawingml/2006/main">
            <a:r>
              <a:t>- https://www.gov.uk/government/publications/grow-your-farm-business-how-trees-can-benefit-your-land-crops-and-livestock/grow-your-farm-business-how-trees-can-benefit-your-land-crops-and-livestock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Section divider.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https://www.gov.uk/government/publications/funding-and-grants-for-agroforestry/funding-and-grants-for-agroforestry</a:t>
            </a:r>
          </a:p>
          <a:p xmlns:a="http://schemas.openxmlformats.org/drawingml/2006/main">
            <a:r>
              <a:t>- https://www.gov.uk/countryside-stewardship-grants/af2-plant-an-agroforestry-fruit-tree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https://www.rhs.org.uk/fruit/fruit-trees/choosing-the-best</a:t>
            </a:r>
          </a:p>
          <a:p xmlns:a="http://schemas.openxmlformats.org/drawingml/2006/main">
            <a:r>
              <a:t>- https://www.rhs.org.uk/plants/3403/ceratonia-siliqua/details</a:t>
            </a:r>
          </a:p>
          <a:p xmlns:a="http://schemas.openxmlformats.org/drawingml/2006/main">
            <a:r>
              <a:t>- https://www.gov.uk/countryside-stewardship-grants/af2-plant-an-agroforestry-fruit-tree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https://www.rhs.org.uk/plants/3403/ceratonia-siliqua/details</a:t>
            </a:r>
          </a:p>
          <a:p xmlns:a="http://schemas.openxmlformats.org/drawingml/2006/main">
            <a:r>
              <a:t>- https://www.rhs.org.uk/prevention-protection/invasive-non-native-plants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https://www.rhs.org.uk/plants/for-pollinators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https://www.gov.uk/countryside-stewardship-grants/supply-and-plant-tree-te4</a:t>
            </a:r>
          </a:p>
          <a:p xmlns:a="http://schemas.openxmlformats.org/drawingml/2006/main">
            <a:r>
              <a:t>- https://cdn.forestresearch.gov.uk/2022/02/stokes_2012_qjf_mulches_zdklgwc.pdf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https://www.gov.uk/countryside-stewardship-grants/supply-and-plant-tree-te4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https://www.gov.uk/government/publications/uk-pesticides-national-action-plan-2025/uk-pesticides-national-action-plan-2025-working-for-a-more-sustainable-future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https://www.gov.uk/government/news/england-faces-5-billion-litre-public-water-shortage-by-2055-without-urgent-action</a:t>
            </a:r>
          </a:p>
          <a:p xmlns:a="http://schemas.openxmlformats.org/drawingml/2006/main">
            <a:r>
              <a:t>- https://www.flintshire.gov.uk/en/PDFFiles/Flooding-and-Drainage/Appendix-G-NWFRMG-SuDS-Guide.pdf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https://www.gov.uk/government/publications/planning-practice-guidance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Section divider.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https://www.energy.gov/cmei/fuels/hydrogen-production-electrolysis</a:t>
            </a:r>
          </a:p>
          <a:p xmlns:a="http://schemas.openxmlformats.org/drawingml/2006/main">
            <a:r>
              <a:t>- https://energy.sandia.gov/programs/renewable-energy/concentrating-solar-thermal-technologies/thermal-energy-storage-tes/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https://www.energy.gov/cmei/fuels/hydrogen-production-electrolysis</a:t>
            </a:r>
          </a:p>
          <a:p xmlns:a="http://schemas.openxmlformats.org/drawingml/2006/main">
            <a:r>
              <a:t>- https://www.iea.org/reports/unlocking-ukraines-hydrogen-opportunity-a-roadmap/unlocking-the-opportunity-a-roadmap-for-action</a:t>
            </a:r>
          </a:p>
          <a:p xmlns:a="http://schemas.openxmlformats.org/drawingml/2006/main">
            <a:r>
              <a:t>- https://www.hydrogen.energy.gov/docs/hydrogenprogramlibraries/pdfs/review05/pdp_39_pile.pdf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https://www.sciencedirect.com/science/article/abs/pii/S153751101500183X</a:t>
            </a:r>
          </a:p>
          <a:p xmlns:a="http://schemas.openxmlformats.org/drawingml/2006/main">
            <a:r>
              <a:t>- https://pmc.ncbi.nlm.nih.gov/articles/PMC11625998/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https://www.gov.uk/government/publications/direct-air-capture-and-greenhouse-gas-removal-innovation-programme-selected-projects/direct-air-capture-and-greenhouse-gas-removal-innovation-programme-phase-2-projects</a:t>
            </a:r>
          </a:p>
          <a:p xmlns:a="http://schemas.openxmlformats.org/drawingml/2006/main">
            <a:r>
              <a:t>- https://pmc.ncbi.nlm.nih.gov/articles/PMC11368733/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https://openknowledge.fao.org/handle/20.500.14283/i4021e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https://openknowledge.fao.org/handle/20.500.14283/i4021e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https://openknowledge.fao.org/handle/20.500.14283/i4021e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https://openknowledge.fao.org/handle/20.500.14283/i4021e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https://openknowledge.fao.org/handle/20.500.14283/i4021e</a:t>
            </a:r>
          </a:p>
          <a:p xmlns:a="http://schemas.openxmlformats.org/drawingml/2006/main">
            <a:r>
              <a:t>- https://pmc.ncbi.nlm.nih.gov/articles/PMC11317483/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https://openknowledge.fao.org/handle/20.500.14283/i4021e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https://www.gov.uk/guidance/register-a-fishery-cropping-water-or-aquaponic-system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https://cdn.forestresearch.gov.uk/2024/12/Research-Report_Increasing-tree-cover-on-cereal-farms-in-England_final.pdf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on the staged decision and invite an engineering/farmer working group.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e07a0a80fc47a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1f0a66be0e4aa8" /><Relationship Type="http://schemas.openxmlformats.org/officeDocument/2006/relationships/slideLayout" Target="/ppt/slideLayouts/slideLayout1.xml" Id="Rc322bf3dbc7a42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22bf3dbc7a42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ed9fcb130406c" /><Relationship Type="http://schemas.openxmlformats.org/officeDocument/2006/relationships/image" Target="/ppt/media/image.png" Id="R5d2feef744e941d4" /><Relationship Type="http://schemas.openxmlformats.org/officeDocument/2006/relationships/notesSlide" Target="/ppt/notesSlides/notesSlide1.xml" Id="R2d35d9be72f3410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fe1686c834147" /><Relationship Type="http://schemas.openxmlformats.org/officeDocument/2006/relationships/notesSlide" Target="/ppt/notesSlides/notesSlide2.xml" Id="Rf0bcb182c92149e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cf033d8e54245" /><Relationship Type="http://schemas.openxmlformats.org/officeDocument/2006/relationships/notesSlide" Target="/ppt/notesSlides/notesSlide3.xml" Id="Rab666ad67e6e42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e53a4754a4a1b" /><Relationship Type="http://schemas.openxmlformats.org/officeDocument/2006/relationships/notesSlide" Target="/ppt/notesSlides/notesSlide4.xml" Id="R5ae0e06139ba4a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f9359d24ba4b9c" /><Relationship Type="http://schemas.openxmlformats.org/officeDocument/2006/relationships/image" Target="/ppt/media/image2.png" Id="R6926552e5b7a454e" /><Relationship Type="http://schemas.openxmlformats.org/officeDocument/2006/relationships/notesSlide" Target="/ppt/notesSlides/notesSlide5.xml" Id="Re32e96b37c9743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2841bf86a4d81" /><Relationship Type="http://schemas.openxmlformats.org/officeDocument/2006/relationships/notesSlide" Target="/ppt/notesSlides/notesSlide6.xml" Id="R1cb9b5d8179e47c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9ebdc6063403d" /><Relationship Type="http://schemas.openxmlformats.org/officeDocument/2006/relationships/notesSlide" Target="/ppt/notesSlides/notesSlide7.xml" Id="Rc4c285e9ef1d45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0b66595b348b1" /><Relationship Type="http://schemas.openxmlformats.org/officeDocument/2006/relationships/notesSlide" Target="/ppt/notesSlides/notesSlide8.xml" Id="R487aa1e7bf9040c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6aeb4a7fbe4e85" /><Relationship Type="http://schemas.openxmlformats.org/officeDocument/2006/relationships/notesSlide" Target="/ppt/notesSlides/notesSlide9.xml" Id="Rafbca9d43ee845c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a01874caf64a41" /><Relationship Type="http://schemas.openxmlformats.org/officeDocument/2006/relationships/image" Target="/ppt/media/image3.png" Id="Rc62119eb93aa4edc" /><Relationship Type="http://schemas.openxmlformats.org/officeDocument/2006/relationships/notesSlide" Target="/ppt/notesSlides/notesSlide10.xml" Id="R53000139d7b642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0f28def7d4f01" /><Relationship Type="http://schemas.openxmlformats.org/officeDocument/2006/relationships/notesSlide" Target="/ppt/notesSlides/notesSlide11.xml" Id="R0c4a3175807c4a3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012a1f6634aba" /><Relationship Type="http://schemas.openxmlformats.org/officeDocument/2006/relationships/image" Target="/ppt/media/image4.png" Id="R177e8d4dcd3c4da9" /><Relationship Type="http://schemas.openxmlformats.org/officeDocument/2006/relationships/notesSlide" Target="/ppt/notesSlides/notesSlide12.xml" Id="R8b154806100d47a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b89b0191144ef" /><Relationship Type="http://schemas.openxmlformats.org/officeDocument/2006/relationships/notesSlide" Target="/ppt/notesSlides/notesSlide13.xml" Id="Rde9bff6362794e4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1382383ae43e0" /><Relationship Type="http://schemas.openxmlformats.org/officeDocument/2006/relationships/notesSlide" Target="/ppt/notesSlides/notesSlide14.xml" Id="R0e461b16254a4b0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42c99cc84c44d0" /><Relationship Type="http://schemas.openxmlformats.org/officeDocument/2006/relationships/image" Target="/ppt/media/image5.png" Id="Rd6194ab8541f420a" /><Relationship Type="http://schemas.openxmlformats.org/officeDocument/2006/relationships/notesSlide" Target="/ppt/notesSlides/notesSlide15.xml" Id="R87f65e6177fb460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aff1ee83184072" /><Relationship Type="http://schemas.openxmlformats.org/officeDocument/2006/relationships/notesSlide" Target="/ppt/notesSlides/notesSlide16.xml" Id="R80be672b25f6420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37f419feb647b6" /><Relationship Type="http://schemas.openxmlformats.org/officeDocument/2006/relationships/notesSlide" Target="/ppt/notesSlides/notesSlide17.xml" Id="Rd5e6cc6541ba4de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799cc7b3d54ec5" /><Relationship Type="http://schemas.openxmlformats.org/officeDocument/2006/relationships/notesSlide" Target="/ppt/notesSlides/notesSlide18.xml" Id="R78b7df8c6177442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1ea42e27c44f7" /><Relationship Type="http://schemas.openxmlformats.org/officeDocument/2006/relationships/notesSlide" Target="/ppt/notesSlides/notesSlide19.xml" Id="R50dcdc44a8354c5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3c38564d14d44" /><Relationship Type="http://schemas.openxmlformats.org/officeDocument/2006/relationships/notesSlide" Target="/ppt/notesSlides/notesSlide20.xml" Id="Rdbc264971efc465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18d34c18b64585" /><Relationship Type="http://schemas.openxmlformats.org/officeDocument/2006/relationships/notesSlide" Target="/ppt/notesSlides/notesSlide21.xml" Id="R9e052e84cefa46e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7b79cff114cf8" /><Relationship Type="http://schemas.openxmlformats.org/officeDocument/2006/relationships/notesSlide" Target="/ppt/notesSlides/notesSlide22.xml" Id="R7852ca453e7a4ee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ca2efbc6bb4660" /><Relationship Type="http://schemas.openxmlformats.org/officeDocument/2006/relationships/notesSlide" Target="/ppt/notesSlides/notesSlide23.xml" Id="R74b0b5215c624fb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5b40f047e0479a" /><Relationship Type="http://schemas.openxmlformats.org/officeDocument/2006/relationships/notesSlide" Target="/ppt/notesSlides/notesSlide24.xml" Id="R31bd0dcb35a346b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b7bc162414991" /><Relationship Type="http://schemas.openxmlformats.org/officeDocument/2006/relationships/notesSlide" Target="/ppt/notesSlides/notesSlide25.xml" Id="R818b2ef32cd647c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eff62dbffd4559" /><Relationship Type="http://schemas.openxmlformats.org/officeDocument/2006/relationships/notesSlide" Target="/ppt/notesSlides/notesSlide26.xml" Id="Rfe29b3c990f8476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b3867c05684143" /><Relationship Type="http://schemas.openxmlformats.org/officeDocument/2006/relationships/notesSlide" Target="/ppt/notesSlides/notesSlide27.xml" Id="Re2643655252c418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13f79e0da4bd9" /><Relationship Type="http://schemas.openxmlformats.org/officeDocument/2006/relationships/notesSlide" Target="/ppt/notesSlides/notesSlide28.xml" Id="R9333085899b740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2feef744e941d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oundRect">
            <a:avLst>
              <a:gd name="adj" fmla="val 1667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EF879D-0CFA-4D7B-B15F-3E87297DE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1000"/>
            <a:ext cx="5676900" cy="6096000"/>
          </a:xfrm>
          <a:prstGeom xmlns:a="http://schemas.openxmlformats.org/drawingml/2006/main" prst="roundRect">
            <a:avLst>
              <a:gd name="adj" fmla="val 20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02838-5B95-4F57-B938-707759E4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226695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36EA54-48EE-4E89-8436-03AFD185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85800"/>
            <a:ext cx="20764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PRACTICAL UK PROPOSAL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9A1543-A966-4A7B-8D9D-30FD341F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48577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8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The Perennial</a:t>
            </a:r>
          </a:p>
          <a:p xmlns:a="http://schemas.openxmlformats.org/drawingml/2006/main">
            <a:pPr algn="l">
              <a:defRPr sz="38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Resilience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E4507A-DFCA-40B0-9FEF-474F33CA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47625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Food in two years. Cooler ground in weeks. Water security, living soils and controlled-environment production for land that cannot yet carry a crop.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B9C6D5-E67E-43F9-94A2-0009C48FC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447675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CF351F-017E-464D-9396-8351BE7F1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4476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SECTION 1  Perennial agroforestry</a:t>
            </a:r>
          </a:p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SECTION 2  Green Tent recovery systems</a:t>
            </a:r>
          </a:p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SECTION 3  Aquaponics: full operating model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9EE9E1-11F8-4031-99C7-56FC2939E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3885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Decision draft • United Kingdom • August 2026</a:t>
            </a:r>
          </a:p>
        </p:txBody>
      </p:sp>
    </p:spTree>
    <p:extLst>
      <p:ext uri="{BB962C8B-B14F-4D97-AF65-F5344CB8AC3E}">
        <p14:creationId xmlns:p14="http://schemas.microsoft.com/office/powerpoint/2010/main" val="16282038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79A66D-85A3-4465-9C2C-480FCE6D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EXECUTIVE DECISION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310C4-FA37-4D3F-AB5A-1C0E3DC71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Back a staged national pilot—not a leap of faith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B27CB-C8E9-46D4-A018-2D54FA88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Three linked programmes, one measurement framework.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9DE6A0-3B02-460A-9DCE-E6C05181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E8F3D-DB23-49AE-AD3E-67D7B9F9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06FA3-0172-45FB-AE09-F62C6B296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35242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4ACF45-F5CB-45EC-A0CF-EA4F18887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66675" cy="3429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16D3FA-3768-4A93-BA6D-1DC236A0D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764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1  Productive perennial farms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241BDC-191E-410C-84BB-6923D9BC6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00300"/>
            <a:ext cx="316230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Keep machinery access. Add fast-bearing fruit, nuts, herbs, shelter and water features in measurable strips. Use grants where compatible.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D7508C-0ECF-4910-892C-CD27BA606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924050"/>
            <a:ext cx="35242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32A7C7-9AAE-4300-A7A5-35DEE900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924050"/>
            <a:ext cx="66675" cy="3429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5094C3-3AE0-4EA3-A8EE-1DF86659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0764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2  Recover difficult land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518565-6873-431C-8C44-D3CD750CE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2400300"/>
            <a:ext cx="316230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Deploy sealed-loop Green Tents only after contamination, planning and energy studies. Electricity and useful heat come first; hydrogen is optional storage.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4E104E-A080-4981-90CF-6FF91D22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924050"/>
            <a:ext cx="35242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41F0FB-866B-462B-84F8-F92499FAA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924050"/>
            <a:ext cx="66675" cy="3429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8F99F9-70A6-4163-AD76-05A40A12F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0764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3  Aquaponics done properly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F61E3B-1290-43FB-A97E-2AFB8156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400300"/>
            <a:ext cx="316230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Treat fish welfare, biofiltration, aeration, food safety and backup power as core infrastructure. Trees sit in a separated nursery/polishing loop.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A48869-FF23-43F9-8960-8F33D29D5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62600"/>
            <a:ext cx="112776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5CCEB3-4F8A-4F4F-BE69-5CD52DC5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6388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41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 Fund 10–20 instrumented demonstrators across UK farm types and degraded-land categories; publish open performance data for 24 months.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DEDE0C-B9F2-4E9C-A506-7A7B56D6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4F7E1F-E512-4427-9DF0-B10753071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567856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FC5517-2B7C-48B4-B370-99570F3C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THE NATIONAL CASE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7C8DC5-F38D-4A2D-9C37-52BEBDF5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The pressure is visible—and the coalition is plausible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0C16C0-F721-4010-86E7-CECB63AAC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Use quantified need, farmer-operational fit and existing policy instruments.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F143EE-6968-44E5-BF97-02849CA8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59C5F-4AB3-4D68-85ED-AFEAABC7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022C62-EE0F-4B28-9284-2EE05F15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53911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7197F-5137-4E4F-8F2B-B3DC45F9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4,940 Ml/day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579B79-3869-4890-AE3E-D8DAC623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876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England public-water deficit projected for 2055 without further action.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D97F0-D248-4B5A-BED2-922EF74C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24050"/>
            <a:ext cx="53911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F559D7-64A0-478C-934C-18F5B16E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11455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+1,000 Ml/day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35B6CD-BE8B-423B-9FDD-756A4936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00350"/>
            <a:ext cx="4876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Potential wider-economy need beyond public supply.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2C2C8D-465A-4076-B608-E35DFB63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924300"/>
            <a:ext cx="53911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AAD311-8ECC-47EE-98A5-FC30A58EB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59%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83250C-ABC4-4A31-B61C-30045D0C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4876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Cereal farmers surveyed likely or extremely likely to plant trees within five years.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B31B4B-93BF-4A38-9815-1A3BCBC5B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924300"/>
            <a:ext cx="53911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C6D422-251B-4F6A-B9A5-4613468D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114800"/>
            <a:ext cx="495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£630m/year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3A4521-DD92-4E2F-B5DC-BA0567FF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800600"/>
            <a:ext cx="4876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Estimated value of pollination to UK crop production.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7102A3-0381-43E9-A789-B18A41EE8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7BCA2B-3215-41C5-BAE8-0EB57BC3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2888777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455942F-DA46-4C0E-863C-9AF7C546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DELIVERY LOGIC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46C40-69B6-4612-9C93-F80DDD368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Benefits arrive in layers, not all at once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03C6FB-BB22-45A5-BAAF-82A8422DB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Protect what exists today; design for fruit within two years and mature resilience later.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87E7C0-A918-4F14-B18F-59606C62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7F00B-33C9-4D95-B270-E7E989BD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B0FA2-D432-4253-9EA6-B1DD117C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76500"/>
            <a:ext cx="15240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652E3A-2316-48DF-B56E-9A10D9A42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76200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730A2-50A0-432B-8A26-AF6FCD34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288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819D81-80EA-4C67-8A74-E2BDEA68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00990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DAY 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791828-E693-4F8E-ADB5-EACFAB17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352800"/>
            <a:ext cx="16573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Retain shade, veteran trees, hedges and wet features. Map operations and risk.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043DD-27BD-4A73-ABD4-49FCF1E9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476500"/>
            <a:ext cx="15240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38927B-82AA-47F6-AE20-8B275BEAA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228850"/>
            <a:ext cx="76200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FF7FBB-0F5E-48C2-AD76-8B31CF52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22288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1AA31-CAD7-40FF-81F0-36D90D9D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00990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WEEKS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781A39-E4DA-4A61-8844-E7991F21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352800"/>
            <a:ext cx="16573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Living cover and mulch reduce exposed-soil heating and splash erosion.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A592DA-A04F-4398-9C38-3A0A50B35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476500"/>
            <a:ext cx="15240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E92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1AE608-1796-4C8A-A0C1-9ACD8FC2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28850"/>
            <a:ext cx="76200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DAAC54-E67A-4A1F-8815-19B3C616F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2288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C7F50-8FA0-4C01-A576-2EACC6016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00990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MONTHS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99EB6A-2875-4AF0-B39A-FF60DA1F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352800"/>
            <a:ext cx="16573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Shelter, infiltration pathways, pollinator strips and root activity establish.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0E2874-E9AF-404F-9433-CC295836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476500"/>
            <a:ext cx="15240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E92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7FE4C9-50CF-4BCC-8CB0-936E3404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76200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E0CE19-1C45-4A91-985A-416493F3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C62A5D-9CE2-4A75-AAA2-338D82002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0990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1–2 YEARS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3E1B27-497B-4E2E-9935-91B60A45D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352800"/>
            <a:ext cx="16573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Early fruit and shrub crops; measurable shade, habitat and water outcomes.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08DE2A-3C2C-4056-9C94-C2B869894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76500"/>
            <a:ext cx="15240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E92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502D57-0C8A-4A1C-B153-BB0EA595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228850"/>
            <a:ext cx="76200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09B35D-6FE9-4986-B3BA-D601CA38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2288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B0793D0-3B43-4282-BFA9-E017C2078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00990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2–5 YEARS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0A2C9A-0319-4045-9951-2DCCC53E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52800"/>
            <a:ext cx="16573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Meaningful orchard output, nuts beginning, lower-input perennial understory.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A63A47B-F141-479D-BC9F-6CB7C871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476500"/>
            <a:ext cx="1524000" cy="47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E92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7085DC3-EC3A-4930-ACF8-A83EAB4F1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228850"/>
            <a:ext cx="762000" cy="552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55A58C8-2D84-4029-BD13-178F3F1F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228850"/>
            <a:ext cx="76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A736A0E-80D5-4B38-A5F2-ABF76A657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009900"/>
            <a:ext cx="1657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5+ YEARS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8F366FE-6D40-4B6E-BF93-EFCFBC7C4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352800"/>
            <a:ext cx="16573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Mature canopy services, diversified income, carbon and long-lived food assets.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85C57CD-E35E-4736-B907-E2A2FFDD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292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14DED11-89D4-4731-9842-193493CA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24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Important: “fruit in two years” is achievable with bearing-age or grafted stock, suitable rootstocks, water and aftercare—not a promise for every species or site.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271F78D-4BC8-487E-9381-C68900CEE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A36E8C9-83BE-45D1-BC60-043BB95C7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33992551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536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26552e5b7a454e"/>
          <a:srcRect xmlns:a="http://schemas.openxmlformats.org/drawingml/2006/main" l="24205" t="0" r="242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0"/>
            <a:ext cx="6286500" cy="6858000"/>
          </a:xfrm>
          <a:prstGeom xmlns:a="http://schemas.openxmlformats.org/drawingml/2006/main" prst="roundRect">
            <a:avLst>
              <a:gd name="adj" fmla="val 1818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A971BF-F026-4E9E-8BF2-DD2762BE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"/>
            <a:ext cx="11430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76DAF9-760C-4B75-B664-FE2E6C38D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048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SECTION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65DB3-6D96-4DB4-A1FD-92E9DE82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4762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8068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Farm with trees.</a:t>
            </a:r>
          </a:p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Keep the farm working.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1F7A4-D949-45C1-ABEA-3BC62D15B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667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DE9E2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DDE9E2"/>
                </a:solidFill>
                <a:latin typeface="Arial"/>
                <a:ea typeface="Arial"/>
                <a:cs typeface="Arial"/>
              </a:rPr>
              <a:t>Perennial food, shade, water, herbs, bees and human stewardship—designed around access, cash flow and real farm operations.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4B947E-0212-456E-AACD-DC5A127D5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Design principle: symbiosis, not domination.</a:t>
            </a:r>
          </a:p>
        </p:txBody>
      </p:sp>
    </p:spTree>
    <p:extLst>
      <p:ext uri="{BB962C8B-B14F-4D97-AF65-F5344CB8AC3E}">
        <p14:creationId xmlns:p14="http://schemas.microsoft.com/office/powerpoint/2010/main" val="10309108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1DC75CD-72CB-4CD6-9F10-ADD44E9C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LAYOUT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58BA6-4A83-4A3D-8670-511678B3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Five patterns let trees support production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7E98E4-5927-4CFC-AFFC-CBBC8043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Start with the constraint: machinery, livestock, water, wind, slope or habitat.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F589F-F405-4DC0-BA90-48495274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3EE97-E0B5-4A36-B2C7-C3B3686BD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2F1AD-3BFD-49D2-BFB1-A8D631494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D3DFB4-6A46-4AF9-93A9-3EB6867C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4310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Alley cropping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480688-E881-4910-B21D-910B0DAB7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9431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Rows aligned for machinery; crop alleys remain primary.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D28775-2E1E-4039-A623-715E3796E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07645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6EBB9B-CD25-4C70-BA58-B82AA2FD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0764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10–51 m planned alleys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6CC9EE-8ED6-4483-8446-7E707E20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241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C49B95-F4BB-4CEA-AE91-27D9C1E9B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8130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Silvopasture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8D7814-FA9E-4FFF-B045-24C70B9D2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7813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Shade/shelter with guarded trees and managed grazing.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D91926-266E-426E-91C2-77E135EA3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91465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6A58E2-0AC9-46CC-917A-A46AE9CE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9146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30–130 trees/ha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5CE6BD-DBED-4D9C-B08D-834EEDC42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623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69132D-CF71-400E-A90A-A07061C26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1950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Orchard + understory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603FAE-F92D-453F-9E1E-D53C9205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6195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Fruit/nuts over herbs, soft fruit and groundcover.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FA7C09-80B5-494B-8BD4-E1998304C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75285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55106D-E806-49CF-A593-B128C4284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7528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Highest food diversity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576256-A9CE-47B9-BC84-9E081529F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4005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C5A1FF-BA06-42EE-8ECC-D34CE6A05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5770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Riparian/runoff belts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1A4205-CEEF-44D9-8933-5213681FC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4577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Trees and wet features intercept flow and protect water.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D9F534-D68E-421B-B564-641FF092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59105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FA5E9E-1181-4721-A6BA-949C4D99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5910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Site-led spacing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EAA142-26FE-4957-B2B9-0463AB97E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2387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4C4272-7805-4D72-9554-DB1540EF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95900"/>
            <a:ext cx="23336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Hedges &amp; shelterbelts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02FDD6-FCC7-4EB6-A5BF-5876922F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29590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Fastest operational entry: edges, corners and wind lines.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4C5AEF-73B8-4E78-9C02-E2EC4BE7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429250"/>
            <a:ext cx="2095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BAE9ED-5829-4275-BF33-5F9D14FF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542925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Low land take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18C31E7-A58F-4F2D-8BD9-5CA39D1F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D6E205A-0148-45F9-986D-E2F482002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902702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B02932-33BE-4A25-9B55-A6196247A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FOOD TIMING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5AE17-FF3A-463C-B0C1-22BBDBF9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Build the two-year harvest from several layers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C4A676-8024-454D-ACED-8F636CE71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First useful harvest ranges assume healthy, established stock and a suitable site.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151A13-AED6-4181-94CC-AD339F673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4CE52-FA23-41F1-9B6D-574C1C6DC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31604-9EA9-432A-A499-8CB5CA85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3524250" cy="36385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01216C-2EF1-46DB-ABB6-E97B2D40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3524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6C3518-717C-42C2-AFDB-11A19C752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3181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YEAR 1–2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0DB96F-55F4-4C3B-A1FD-8248F5EC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62250"/>
            <a:ext cx="304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Dwarf/semi-dwarf apple*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Fig in a sheltered site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Elder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Currants &amp; gooseberries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Raspberries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Rhubarb &amp; perennial herbs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29091-C4E8-4384-9EA4-7CA6B7D9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81200"/>
            <a:ext cx="3524250" cy="36385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15D346-5D32-43B2-98CE-9D7CFC020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81200"/>
            <a:ext cx="3524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4E92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A35A0E-9572-4ADC-9587-8CA3CDA8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038350"/>
            <a:ext cx="3181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YEAR 2–4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D7C5F-9C85-4AC0-9D86-58A70C34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62250"/>
            <a:ext cx="304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Plum &amp; damson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Pear &amp; quince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Sour cherry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Medlar &amp; mulberry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Sea buckthorn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Globe artichoke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475523-3EA3-4C5C-A997-5C39EEF72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81200"/>
            <a:ext cx="3524250" cy="36385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A5495D-A4CE-45F9-82EB-4632B88B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81200"/>
            <a:ext cx="352425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F25085-73A6-4CFC-B33B-8C1718860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38350"/>
            <a:ext cx="3181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YEAR 4+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6C7005-A875-4D3D-9BEF-B49FA5D2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762250"/>
            <a:ext cx="304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Hazel, sweet chestnut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Walnut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Carob: H3 pilot only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Honey locust: selected fodder types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Oak/acorns: processed food</a:t>
            </a:r>
          </a:p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Long-lived canopy trees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FB5D2-1973-4B88-99D9-1E984E14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29300"/>
            <a:ext cx="112776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34B45"/>
                </a:solidFill>
                <a:latin typeface="Arial"/>
                <a:ea typeface="Arial"/>
                <a:cs typeface="Arial"/>
              </a:rPr>
              <a:t>*Grant compatibility warning: some England agroforestry actions require semi-vigorous or vigorous fruit-tree rootstocks; ultra-dwarf early-bearing trees may need a separate orchard/edge budget.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2B9B05-339C-4F6C-AA7C-57717B341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CD0268-8556-41F2-8E89-B3422FA2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1737136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EB7FDF4-ABF4-4310-ADAC-4FFE72A5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SPECIES PORTFOLIO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35102F-12B2-4627-966C-87AEFD8B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187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Sweet, savoury and staple trees—without unsafe “bean tree” shortcuts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B1D948-FAA8-4E8A-A076-4AB7722AB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Pilot marginal species; prioritise proven UK fruit, nuts, shrubs and perennial herbs.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B94AFE-69BF-417A-B287-C9C287B9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8E640-1BA0-4A73-AA19-8C74D16E6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97F850-417B-4460-A915-7A023BD0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24050"/>
            <a:ext cx="18097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8DB8DE-603F-4CC9-96BA-8A0B94FE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71675"/>
            <a:ext cx="161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508667-F57E-48AB-8F8D-D7E2A54D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924050"/>
            <a:ext cx="3619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909BC-D2DC-4D0B-83AD-F6AFEB96F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1971675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RELIABLE CORE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F99470-1D86-4684-8381-9D4A07120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1924050"/>
            <a:ext cx="34290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691AD0-A5D8-4A7C-AC94-DC0C10E9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971675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CONDITIONAL / PILOT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48423B-0CBC-4FFF-B2A6-BED0BE96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1924050"/>
            <a:ext cx="238125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84F147-3F79-4AB3-B6E9-E23436AD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1971675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AVOID AS GENERAL FOOD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0C0EB-6F77-4081-B43B-87BC7E51A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81250"/>
            <a:ext cx="1809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52086-508B-444A-810E-725F4EDFE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57450"/>
            <a:ext cx="1619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Sweet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AE7C7B-51F9-4542-9DF1-E8177EC3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381250"/>
            <a:ext cx="36195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1590B-3825-4AFC-A9A4-9FC0A1D92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245745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Apple, pear, plum, damson, quince, cherry, medlar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206F83-0BE5-42A5-BE1C-14CE8ED35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381250"/>
            <a:ext cx="34290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E11C73-9224-48D8-A218-061753EA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4574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Fig, mulberry, sea buckthorn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144AC3-2ED7-4A49-8311-E80803601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381250"/>
            <a:ext cx="23812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565073-169C-4EA6-827C-7F7322EB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4574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34B45"/>
                </a:solidFill>
                <a:latin typeface="Arial"/>
                <a:ea typeface="Arial"/>
                <a:cs typeface="Arial"/>
              </a:rPr>
              <a:t>Ornamental cherries without edible ID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14877B-0A70-45AC-AAA3-E75C7C147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219450"/>
            <a:ext cx="1809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F5D2DB-B727-4280-978B-103821F71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95650"/>
            <a:ext cx="1619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Savoury / staple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ECEB25-6617-4809-BEAE-A9DBDA6C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219450"/>
            <a:ext cx="36195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DDA32C-116E-4DAA-84BE-E2F1E116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329565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Hazel, sweet chestnut, walnut; processed acorns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59F666-CB6F-4A7A-9BB8-676725E1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219450"/>
            <a:ext cx="34290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D44D8D-C730-4BB9-8048-331B0266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2956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Carob in H3/mild protected sites; selected honey locust fodder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1D438B-E2F3-40C6-84B9-579686683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219450"/>
            <a:ext cx="23812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1F55C5-D701-4945-B4A3-9A3413694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32956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34B45"/>
                </a:solidFill>
                <a:latin typeface="Arial"/>
                <a:ea typeface="Arial"/>
                <a:cs typeface="Arial"/>
              </a:rPr>
              <a:t>Laburnum; catalpa pods; black locust as routine food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8F6925F-157D-4DBD-9261-7FD4C992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57650"/>
            <a:ext cx="1809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F0C77D-2F73-4E46-B56C-46563C1A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133850"/>
            <a:ext cx="1619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Understory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2E72ED-3609-4C25-9A6A-849567075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057650"/>
            <a:ext cx="36195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0CE0114-7CA1-44BA-AA08-68ECD5E9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13385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Currants, gooseberries, raspberry, rhubarb, herbs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658EDC5-8D11-4BEE-AEC0-0FDC1FCB0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057650"/>
            <a:ext cx="34290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A9E5995-EE12-4A06-885B-78BE0159B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1338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Sea beet, capers in mild sites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F9B2195-B755-49CB-827F-DFADD8E45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057650"/>
            <a:ext cx="23812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D6C1F38-39AC-406F-93AF-8C381664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1338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34B45"/>
                </a:solidFill>
                <a:latin typeface="Arial"/>
                <a:ea typeface="Arial"/>
                <a:cs typeface="Arial"/>
              </a:rPr>
              <a:t>Unverified “edible” internet claims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B026DCD-52DB-4895-A286-A6D817762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95850"/>
            <a:ext cx="1809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35C4F52-EFEC-45F0-9117-BE050FD08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72050"/>
            <a:ext cx="1619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Support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4794F85-72B7-4014-A745-0107F4ACC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895850"/>
            <a:ext cx="36195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061C44A-2089-4321-AA1B-9E3B23F8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4972050"/>
            <a:ext cx="342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Alder where suitable, willow, native hedge mix, clover/vetch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AF1AB1D-EB4D-4691-97C4-8E4FE9721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895850"/>
            <a:ext cx="34290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6747270-CE89-4D2D-A3F7-61F15D0B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9720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Mesquite only after invasive-risk review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234F333-3FB3-4DFF-A848-A307815D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895850"/>
            <a:ext cx="23812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9DEDE38-DE94-478D-9CB5-18468B2B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4972050"/>
            <a:ext cx="2190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34B45"/>
                </a:solidFill>
                <a:latin typeface="Arial"/>
                <a:ea typeface="Arial"/>
                <a:cs typeface="Arial"/>
              </a:rPr>
              <a:t>Known invasive or toxic species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5ED8B31-98F5-43A1-9940-B246EFB7D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67400"/>
            <a:ext cx="112395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F1D22CC-308C-48F2-801B-2F206F7B3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34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Rule: common names such as “bean tree” are not proof of edibility. Use botanical identification, food-safety evidence and UK invasiveness checks.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0C7FCF76-1FE7-472E-A523-2C4E12B8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62FC705-C3E1-4A78-A9AE-04CB8FA72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1512583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B1B685-5634-4306-BD76-3FBE167B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PERENNIAL UNDERSTORY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81998-216C-4807-A6E7-3AAE8C24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Herbs provide food while the canopy is still young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966E60-5ABD-46A5-8927-FDAA300D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Design strips for harvesting, beneficial insects, soil cover and controlled spread.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2125D-C6C6-4CF6-91CE-FCBA3003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2020AB-89F0-4AAC-832E-7001DEF2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511700-D296-41A6-981C-EE152A318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52625"/>
            <a:ext cx="53911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205A28-CB16-4A12-91A8-3342E27D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52625"/>
            <a:ext cx="66675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A7FCA7-1A0A-40AE-A528-A8D4105C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05025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KITCHEN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9C029-EA74-4332-A321-02A207075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28875"/>
            <a:ext cx="5029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Rosemary • thyme • sage • oregano • chives • lovage • sorrel • tarragon • fennel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74F774-3C70-4B9E-B27B-9FE04AC95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52625"/>
            <a:ext cx="53911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80F050-7C33-45A1-A232-3DA1260F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52625"/>
            <a:ext cx="66675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83CD95-B0BB-4305-9A37-ED56B805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05025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FOOD CROPS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B79C2-8F87-4C77-B8F6-1827AB372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28875"/>
            <a:ext cx="5029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Asparagus • rhubarb • globe artichoke/cardoon • perennial kale • wild garlic • sea beet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8328D1-FED4-49E5-AA3A-816DBEDD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53911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53E56-79F5-45D6-887D-C1445A0A3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66675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D8F7A1-EFF2-47C2-972E-39753AFC8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52875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POLLINATORS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721175-96D5-48FC-A545-8DD9F219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76725"/>
            <a:ext cx="5029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Lavender • hyssop • yarrow • bee balm • angelica • knapweed • borage*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E9930-8EE7-43BD-A718-CAE6BA6A4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00475"/>
            <a:ext cx="5391150" cy="1581150"/>
          </a:xfrm>
          <a:prstGeom xmlns:a="http://schemas.openxmlformats.org/drawingml/2006/main" prst="roundRect">
            <a:avLst>
              <a:gd name="adj" fmla="val 722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3B25D2-ABF6-478D-82BA-E6B2671BD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800475"/>
            <a:ext cx="66675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97CE67-DE9B-402F-B8A6-E00564A39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952875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SOIL &amp; BIOMASS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AA1999-3578-4792-BCFF-550C9F6F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276725"/>
            <a:ext cx="50292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White/red clover • vetch • comfrey* • contained mint/lemon balm • managed nettle patches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A6ED49-12C3-4FF9-A916-946673287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67400"/>
            <a:ext cx="11277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*Some useful species self-seed or spread strongly: site, contain and harvest them intentionally.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0B7050-46F1-4896-B2D6-A745495B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13592E-F69C-4BF2-BB8A-2D01EADE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63121440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31A8D1-286F-4C15-93EB-43BB4BC9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ESTABLISHMENT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2448D-4A1E-441C-A582-A2669A2E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How to plant a fruit tree so it can actually succeed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77D2D3-CB11-4EA7-9B1D-9A750758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Dormant-season bare-root planting is economical; avoid frozen or waterlogged soil.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70DA98-EBB5-4737-A7A5-DDB840F28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C3E6A3-597D-4F4D-AF2E-27F61B00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2119eb93aa4edc"/>
          <a:srcRect xmlns:a="http://schemas.openxmlformats.org/drawingml/2006/main" l="16297" t="0" r="162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7200" y="1885950"/>
            <a:ext cx="4905375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E689EC-453F-4F81-BE0A-0A5031A0E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1885950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299D0-CEDF-4C76-BF02-B737D13FD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924050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1  Map services, drains, access, shade and legal constraints.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8BC055-ABF7-4D23-8294-76148DE12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409825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1350AE-CE72-4849-AC57-F66B276E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447925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2  Match species, cultivar and rootstock to soil, climate and use.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F9240-7CAD-41AA-8E21-D04E4F1A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933700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6614B-9B9B-4C34-9117-1373DAC8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2971800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3  Dig broad, not deep; loosen sides. Do not bury the stem.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864B7B-EE2E-4049-8850-8AE1EDC5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457575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297E1B-FAE4-4165-9DF4-1605BC37A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495675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4  Spread roots; set the root collar level with finished ground.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9758B4-F96C-4761-A22F-FF4A54420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981450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D1E3D2-AB61-4BAA-9CBB-CF900C73E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019550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5  Backfill native soil and firm gently—no fertiliser pocket.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B6BA77-8455-4B97-B3DB-88BE20B5B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505325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98002B-1F1F-4C24-9D32-57E8DFCF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543425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6  Add low stake/tie and a guard or fence matched to livestock/deer.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153AC6-045E-438E-9862-920AC79D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5029200"/>
            <a:ext cx="60579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1C5858-2D73-444C-B1C4-47D94D943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067300"/>
            <a:ext cx="5753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7  Create a 1 m weed-free mulch zone; keep mulch off the trunk.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9878AD-F130-4694-90F0-9CB069EC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13BE36-7447-4952-B0C6-6A7C54C7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6656435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701FB4-6469-45B4-93D8-C476A3CF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FIRST 24 MONTHS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41EF56-82A0-4D20-B2EE-3C4A60598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Aftercare is the difference between planting and establishment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DA764-2675-429D-B60E-BE8BBD46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Budget the maintenance before buying the trees.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A49B1-EA55-40E7-A55C-87D3ED06A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0108C4-0B22-4321-A604-5197AFB2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B1CDE6-A35C-405C-9AC9-85268050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95500"/>
            <a:ext cx="2533650" cy="32385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4BAAB4-4E56-4E5B-A1DF-9298AE6F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05050"/>
            <a:ext cx="2152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0–3 MONTHS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295E22-2219-4013-B8F5-AD4829581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52750"/>
            <a:ext cx="2152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Water in; inspect after wind; check guards and ties; replace washouts.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2A5621-5F47-424E-AAE3-F50966E5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SURVIVAL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DA4110-91E3-4AD5-BC7A-1AB7E2D5D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095500"/>
            <a:ext cx="2533650" cy="32385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943E47-0C82-4FD0-BD6E-5E47D0B20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05050"/>
            <a:ext cx="2152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FIRST SUMMER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B27F3E-1A0C-499F-97F2-535C49176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952750"/>
            <a:ext cx="2152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Deep, less-frequent watering; maintain 1 m weed-free zone; record survival and stress.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138429-F1EC-4D03-896D-AC748A6B8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7625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WATER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1ABD90-874F-4A92-8AEE-2B11B961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533650" cy="32385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7C66D2-D358-4AD6-9A8B-E7F9F965C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305050"/>
            <a:ext cx="2152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FIRST WINTER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09AB6E-A51C-4751-8EB2-9744376E5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152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Replace failures; formative prune only; repair fencing; review drainage and browsing.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B90DBA-D6C2-4A3F-8108-094911F5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7625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FORM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47D50-4583-4F7C-95DF-66F67430A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95500"/>
            <a:ext cx="2533650" cy="32385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90B22A-37C4-4C05-A05F-27CED0B1C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305050"/>
            <a:ext cx="2152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SECOND YEAR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5FC01A-C59B-49A1-91F1-02D3D9EAE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952750"/>
            <a:ext cx="2152650" cy="1581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Repeat drought plan; release tight ties; monitor pests/disease; begin small harvest records.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28166D-FE31-465B-ACDE-AEB7CA81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7625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YIELD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EC3328-11F6-47B9-92C9-907B941C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81650"/>
            <a:ext cx="1099185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67E4E3-CD86-411B-A0DC-726FBC13B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76900"/>
            <a:ext cx="10610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Minimum dashboard  survival % • litres/tree • replacement rate • labour hours • first crop kg • pest interventions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C5CB53-0334-45A7-BE7F-4BCDC3005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E8BE49-F2B1-49FA-A04A-82007F376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26946716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093B767-9F00-4F53-A475-6FA63475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BEES AND CROP PROTECTION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E25DF4-8917-46A1-BF8E-54C0FCEC2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Pesticide-last is agronomy, not blame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6C92FE-44C6-4C4F-B8A3-A19DE1A5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Use prevention and thresholds; retain targeted tools for genuine need.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BAD69-26B2-45FB-942E-FAE691D65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098C8-9FFE-4FAA-BFAC-AD115FCD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7e8d4dcd3c4da9"/>
          <a:srcRect xmlns:a="http://schemas.openxmlformats.org/drawingml/2006/main" l="11037" t="0" r="1103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91300" y="1847850"/>
            <a:ext cx="5143500" cy="3714750"/>
          </a:xfrm>
          <a:prstGeom xmlns:a="http://schemas.openxmlformats.org/drawingml/2006/main" prst="roundRect">
            <a:avLst>
              <a:gd name="adj" fmla="val 307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F4A532-9D9B-4C52-848B-3735E6325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47850"/>
            <a:ext cx="58102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369B95-3A0D-4225-883D-87EECA204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47850"/>
            <a:ext cx="552450" cy="7429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BD0E3A-6015-4591-A742-5F160E6AA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47850"/>
            <a:ext cx="552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3EEB2-11B0-4582-B9D1-7F7094BE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1914525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PREVENT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411C86-E883-4425-989E-9FB27845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1621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Resistant cultivars, rotation, habitat, nutrition and hygiene.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E9E604-1C0E-4C96-8A3C-E5CB4996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62250"/>
            <a:ext cx="58102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4DC96A-2B87-4267-B4E1-EDC0098F8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62250"/>
            <a:ext cx="552450" cy="7429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DD6C4C-67C9-4AFC-9976-CEF990F1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62250"/>
            <a:ext cx="552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9A02A5-CC91-438C-809B-11773F0B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28925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MONITOR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B9E5DD-807A-4679-B93D-6B9193FE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0765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Scouting, traps, weather data and action thresholds.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378164-8B75-419B-BD50-A16E1C42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650"/>
            <a:ext cx="58102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1C96E7-FD52-499F-BB94-EE7745D31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650"/>
            <a:ext cx="552450" cy="7429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D8DC87-5C6D-4568-AA0F-3457BB8F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650"/>
            <a:ext cx="552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14D11B-362B-4A1E-9379-8581BB78E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43325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PHYSICAL / BIOLOGICAL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35D1E6-6E5D-4D11-BB62-96E7D0D9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9909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Barriers, pruning, predators, parasitoids and approved biocontrols.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F394BB-1100-46B8-B4E1-FB7104F1D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91050"/>
            <a:ext cx="581025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7E7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FC8C33-93D9-4F4E-89AC-D7125E8F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91050"/>
            <a:ext cx="552450" cy="7429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B3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32AAE6-002C-47B3-9976-00EB3DAA5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591050"/>
            <a:ext cx="5524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B1A395-8979-4730-8481-322F1BE6A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657725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7325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TARGETED INTERVENTION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904F80-6FB1-4641-BE4C-546C4A35E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905375"/>
            <a:ext cx="4857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Lowest-risk effective option, correct timing and no routine blanket spraying.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DB3FF0-7AAB-4D95-B723-62DF9D0F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53100"/>
            <a:ext cx="11277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National Action Plan target: reduce each of 20 Pesticide Load Indicator metrics by at least 10% by 2030 from a 2018 baseline.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AA4C6F-FDE9-4B55-8B9A-2E30F8A77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4A8D468-C761-4265-AC13-A15920E22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7928430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0B78EE-C2F6-44EC-BC1C-4B1C8F78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BUSINESS WATER RESILIENCE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83C63-F286-4667-B148-69F7071D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Make one year of demand visible, funded and resilient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A09F8-DEF5-4B61-B21C-493498C6F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Proposed obligation: annual-equivalent resilience—not necessarily a year of water in one onsite tank.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72B6DD-A9B4-4675-ADEE-494D78B7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4D119D-7009-4E64-B5AE-7C0CB6AC1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8F2D6E-15D1-4E97-A093-537B9AA87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5391150" cy="14478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6F45EA-89FA-4AFA-A3F4-0AD96723B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66675" cy="1447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BA7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C6747B-1905-4473-A57F-2F4A24269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ONSITE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98F0AB-0EF9-4D22-8519-AB2EC70EE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5029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Covered, opaque tanks; screened vent; first flush; overflow; inspection.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A499FD-ACF9-4BEC-B46B-8ACE863A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81200"/>
            <a:ext cx="5391150" cy="14478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B11E5-CD20-49F8-9FDB-B6C3A2328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81200"/>
            <a:ext cx="66675" cy="1447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6A3C4-8156-4F6A-9203-581541BC0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336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CIRCULAR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798B74-D4E8-4FC4-952A-03CD493A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57450"/>
            <a:ext cx="5029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Process-water recycling, rainwater, condensate recovery and demand reduction.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4C2F78-C93D-4E6E-93F6-A08B60F07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650"/>
            <a:ext cx="5391150" cy="14478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A3E49E-5DBF-426F-BC6A-9B16F2A4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650"/>
            <a:ext cx="66675" cy="1447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A7C38A-A4BC-4A08-B100-268DAC67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2905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SHARED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DF2EE6-8F2F-418B-857E-D0561D272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52900"/>
            <a:ext cx="5029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Catchment reservoirs, wetlands, aquifer recharge or contracted strategic storage.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32A57-CF64-47B1-A189-174D53C9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676650"/>
            <a:ext cx="5391150" cy="1447800"/>
          </a:xfrm>
          <a:prstGeom xmlns:a="http://schemas.openxmlformats.org/drawingml/2006/main" prst="roundRect">
            <a:avLst>
              <a:gd name="adj" fmla="val 7895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77CBDB-9E8D-4D13-9B41-33499D37D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676650"/>
            <a:ext cx="66675" cy="1447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17E11C-6735-4964-BF6E-61E41112D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2905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PHASED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D8601D-33B1-47B0-9869-21CEDFF1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52900"/>
            <a:ext cx="50292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25% → 50% → 100% annual-equivalent resilience with sector-specific safety rules.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83FCBE-28AE-43E5-BDA5-ADED20DA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543550"/>
            <a:ext cx="112776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F7E7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6DDBCF-2852-42C9-9E88-8168B7D7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19750"/>
            <a:ext cx="10896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34B45"/>
                </a:solidFill>
                <a:latin typeface="Arial"/>
                <a:ea typeface="Arial"/>
                <a:cs typeface="Arial"/>
              </a:rPr>
              <a:t>Engineering correction: water evaporates because molecules escape into the air; being a solvent mainly affects material compatibility and contamination. Tanks should be closed/covered—not airtight—and must have safe vents and overflow.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EDAEFA-43DF-4DB1-93A7-2A0FFA28D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AAC0D9-102C-47E3-8D70-34F2373C7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83843396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1F991-B976-429C-B161-F1EDEF71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1 • HUMAN ECOLOGY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D7A59-004C-4E4B-B70F-F42A5205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0401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Resident stewards can guard the asset—if the arrangement is lawful and fair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F8878-BA1E-4BE6-BAFA-47F799C4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Translate “hippies among the trees” into a credible stewardship model.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857625-0E3F-47E0-B01C-40A64DEB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FAA0F2-FAD8-4C47-AB89-C86D6CD1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CA0DA8-1044-4DD8-988F-73F86317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523875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F2159-DE8D-417C-8A60-CC1EACDE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57400"/>
            <a:ext cx="66675" cy="3048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F29D1-544C-489A-8CF9-0A4FE753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9800"/>
            <a:ext cx="487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THE OPPORTUNITY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BFB9A8-21FA-4C59-8EA6-1317440C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4876800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On-site presence can deter damage, spot leaks and fire risks, maintain guards, prune dead material, record wildlife and coordinate harvests.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E00098-DABC-41F1-BE4B-EA43BD3B8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057400"/>
            <a:ext cx="5695950" cy="3048000"/>
          </a:xfrm>
          <a:prstGeom xmlns:a="http://schemas.openxmlformats.org/drawingml/2006/main" prst="roundRect">
            <a:avLst>
              <a:gd name="adj" fmla="val 375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E76344-BEA9-439A-9830-508EF927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057400"/>
            <a:ext cx="66675" cy="3048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3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7A2309-D612-4A2A-A413-41D81E05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2098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NON-NEGOTIABLE SAFEGUARDS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03E956-7CFD-4D78-A644-C08751804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533650"/>
            <a:ext cx="5334000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Planning and housing compliance • safe sanitation and water • written rights • residency not coercively tied to unpaid labour • paid scheduled work • insurance • safeguarding • clear governance and exit routes.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E5371B-938D-4CAC-BB41-EB2F741B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10200"/>
            <a:ext cx="112776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63ADDB-8EF8-402C-8949-CF52C4DD6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24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89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Best model  community land trust, cooperative tenancy or paid farm-steward role with transparent duties—not informal dependency.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02016D-26B5-4244-BDEB-980CD36D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C3A7B-A616-455F-80D8-F7591DD4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5868878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536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94ab8541f420a"/>
          <a:srcRect xmlns:a="http://schemas.openxmlformats.org/drawingml/2006/main" l="23033" t="0" r="230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19750" y="0"/>
            <a:ext cx="6572250" cy="6858000"/>
          </a:xfrm>
          <a:prstGeom xmlns:a="http://schemas.openxmlformats.org/drawingml/2006/main" prst="roundRect">
            <a:avLst>
              <a:gd name="adj" fmla="val 1739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883C6-2A99-40F2-8BE9-F838D95D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23900"/>
            <a:ext cx="11430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36FA5F-738B-4468-8964-81315CFD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SECTION 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257B99-E813-4DB0-889A-E1D12B411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95400"/>
            <a:ext cx="44767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Make difficult land</a:t>
            </a:r>
          </a:p>
          <a:p xmlns:a="http://schemas.openxmlformats.org/drawingml/2006/main">
            <a:pPr algn="l">
              <a:defRPr sz="33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productive again.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21A43A-CB9B-4E32-B115-0E22A006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105150"/>
            <a:ext cx="4286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DE9E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DDE9E2"/>
                </a:solidFill>
                <a:latin typeface="Arial"/>
                <a:ea typeface="Arial"/>
                <a:cs typeface="Arial"/>
              </a:rPr>
              <a:t>A controlled-environment food, heat and water system for quarries, compacted sites and contained brownfield land.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CC888A-5F29-41DE-BEC5-75330DCD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19700"/>
            <a:ext cx="4381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5A3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A34A"/>
                </a:solidFill>
                <a:latin typeface="Arial"/>
                <a:ea typeface="Arial"/>
                <a:cs typeface="Arial"/>
              </a:rPr>
              <a:t>No mixed HHO. No perpetual-energy claim.</a:t>
            </a:r>
          </a:p>
          <a:p xmlns:a="http://schemas.openxmlformats.org/drawingml/2006/main">
            <a:pPr algn="l">
              <a:defRPr sz="1350" b="1">
                <a:solidFill>
                  <a:srgbClr val="D5A3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A34A"/>
                </a:solidFill>
                <a:latin typeface="Arial"/>
                <a:ea typeface="Arial"/>
                <a:cs typeface="Arial"/>
              </a:rPr>
              <a:t>Separate loops. Meter every conversion.</a:t>
            </a:r>
          </a:p>
        </p:txBody>
      </p:sp>
    </p:spTree>
    <p:extLst>
      <p:ext uri="{BB962C8B-B14F-4D97-AF65-F5344CB8AC3E}">
        <p14:creationId xmlns:p14="http://schemas.microsoft.com/office/powerpoint/2010/main" val="122201787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87A7D7-C7F8-443B-84A8-861B27450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2 • ARCHITECTURE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7E5F1-C238-4E48-B9FA-65A0CBBC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9287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The Green Tent is five separate loops joined by heat exchangers and controls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993122-274E-4C1F-886D-1018C9D9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Separation protects fish, food, operators and the energy balance.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CF6480-E479-4F78-B4EB-FAF68217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45F42-A284-4182-9923-EC9244FB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D75A88-5428-429F-B000-F2DD0AF23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7E3E9-90AB-4C61-AEFA-A5068DAC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87A83-A588-43CB-A91F-B508C8EE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764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ELECTRICAL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D77014-93B4-4B95-8C48-09512D8C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33575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PV + grid/battery → pumps, aeration, controls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6012CA-81EF-478A-AB0D-A5716E0A8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1933575"/>
            <a:ext cx="3105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Never sacrifice life-support loads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A05AD-A9A5-4B26-98CD-52B08D69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0510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8B94B-A71F-4B69-A294-BB56F5C2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318362-DDDE-4B09-A637-FA344479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9560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THERMAL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F48CF1-D7F6-4B7E-9858-65FDA15B1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2752725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Surplus electricity/solar heat → sand store → useful heat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95E7F4-3B59-438D-9EF5-A8E0465A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752725"/>
            <a:ext cx="3105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Direct heat before reconversion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77D641-05D2-4551-AA55-E255ADA0C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5242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8B0DB6-C62F-443F-B792-7826FD7D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964095-9370-4908-B390-AC0D207E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147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CLEAN STEAM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9B7F6B-E230-4B62-9D22-078165B9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3571875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Rated boiler/expander → condenser cube → feedwater return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1440D1-2AE4-453D-8265-5BAF22D6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571875"/>
            <a:ext cx="3105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Closed clean-water loop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809EED-A9C3-406F-AE73-D4C00ED3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4340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BD6544-4644-436B-981E-93A996EA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E05E19-D858-4012-BF69-B6DD6D751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3390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AQUAPONICS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03BAAE-8BF1-4CB4-8382-F4981EA32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4391025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Fish → solids → biofilter → plants → sump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295123A-7485-47DA-A793-ECB1BE955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391025"/>
            <a:ext cx="3105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Nutrient water is never boiled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7E36A7E-E626-4B88-854C-6856CE8A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62550"/>
            <a:ext cx="112776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F55D142-A02F-4D5D-8727-DC733981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425241-2C36-4E01-A3FB-E69B4E76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530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WATER / CO₂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206645-0AE3-4923-8230-B581C285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5210175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Dehumidify, treat condensate; plants/algae use compatible CO₂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1C197F-D547-466B-B3D8-92354E45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210175"/>
            <a:ext cx="31051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Test, meter and verify fate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176ABBB-D429-408D-9D82-039922443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20EEBD8-E499-40AE-AD71-3D4D0DDA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83331344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E373C0D-C044-4B48-B1FA-25D604D02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2 • ENERGY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166CA8-128C-42A3-B4C9-D5663675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Use each joule where it has the highest value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B80BA-85E3-4773-9B41-43B74BE3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The proposal succeeds by avoiding unnecessary conversions.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FC210C-1189-4511-B6C2-22C3C492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0DAB67-FFF1-4CEC-9564-D8443585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27AD1-205B-4E07-8EC6-4DC6EAA9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112776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98F027-5DAA-4E9B-ADC9-3FE688CF8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6E109D-E12A-4326-92F4-C8EE05B4C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092A77-0360-4429-B50D-ADF8995D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047875"/>
            <a:ext cx="257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DIRECT ELECTRICITY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59A0A9-20DF-425C-9602-CB7AE7A1C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028825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PV/grid → pumps, controls, lighting, heat pumps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8FDAED-218E-48DE-9C75-0860A8863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67025"/>
            <a:ext cx="112776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AA305-EA70-422B-A6DD-9B716BAB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67025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E8144D-2798-483F-9C7B-428E4D9D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867025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06B59A-36C4-4920-B4F5-370073C8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952750"/>
            <a:ext cx="257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DIRECT HEAT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8D8BC7-70A8-4375-8A64-603E8B6EA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933700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Solar thermal/resistive input → sand store → greenhouse/fish/root-zone heat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2503A9-2B40-42F4-86FF-F149439F9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71900"/>
            <a:ext cx="112776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621EBD-56B4-4199-9FE7-6C73F547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71900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17FC30-D6DB-45F7-B459-2A82E951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71900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2FD5B4-77C2-4776-B9C8-48800A32B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857625"/>
            <a:ext cx="257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POWER RECOVERY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BCB3C8-C634-4776-9255-F6498DA0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838575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ORC or steam expander only if temperature, scale and economics justify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309BFB-4BE9-4E99-865B-EDABC019E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76775"/>
            <a:ext cx="112776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25081D-6157-4F8F-A18C-3B40C545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76775"/>
            <a:ext cx="7239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DF6D2D-DEFA-4903-9637-C9839F358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76775"/>
            <a:ext cx="7239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4F60D0-582B-4522-AF99-5CFB6946E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762500"/>
            <a:ext cx="2571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HYDROGEN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426F8D0-2292-4310-952E-AC2C5E95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743450"/>
            <a:ext cx="733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Certified electrolyser with separated H₂/O₂ for sale or seasonal backup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69A5C4D-9114-4F2F-A699-10457380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772150"/>
            <a:ext cx="112776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E7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80D609B-7A50-4C39-98AA-54EF3F4D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9775"/>
            <a:ext cx="10934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B34B45"/>
                </a:solidFill>
                <a:latin typeface="Arial"/>
                <a:ea typeface="Arial"/>
                <a:cs typeface="Arial"/>
              </a:rPr>
              <a:t>Reject: storing mixed “HHO”. Hydrogen and oxygen must remain separated; accumulation with oxygen creates a serious fire/explosion hazard.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FFE8F8-489C-4F62-9857-01CC5FBA4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5ADBD0-7D14-4BDB-A7AF-600C318A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93047229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BEF9CD5-A257-4688-A803-A853F346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2 • STEAM CONDENSATION &amp; HEAT RECOVERY CUBE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BEE4B-4471-46B2-92C1-846E2646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5224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Recover condensate and latent heat without turning the greenhouse into a disease chamber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3C9ADC-BC69-46AC-8ED2-029C273FB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A named subsystem for engineer review—not an off-the-shelf promise.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30CA8-CBD4-44CE-8F16-6FD659B4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9FA83-B6C4-4A4E-BF85-3B53CC75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ECB02C-3D73-47D9-8CDB-30227AEC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400300"/>
            <a:ext cx="180975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114E99-546D-4047-8092-A04F0FA0D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33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SAND STORE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34F75-7A7A-44C9-AF11-053FAF82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14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Heat source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C25F52-D1F9-4619-984F-B10CB68E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27813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B6462A-D514-4127-AF85-5639BB25D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400300"/>
            <a:ext cx="180975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B4A1F-BD1C-4C7C-B576-D7C4C824B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533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RATED BOILER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5AE3B-DD7E-4918-A6A0-57C97ED7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914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Clean feedwater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447BA1-CA8A-44A4-BB66-80791260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7813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72F57A-E572-4062-B564-356585B6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400300"/>
            <a:ext cx="180975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F0F12F-F405-4034-9523-1B5B6FBC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533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EXPANDER*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5C4087-BC59-494E-844E-0B26587BB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914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Optional power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0451E5-CD6C-4659-86CF-B72036ABF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27813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F4A13E-3524-4C62-BA5B-0DA3BF853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00300"/>
            <a:ext cx="180975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A313AD-39B0-4EE8-8A97-473EE797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533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CONDENSER CUBE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A66459-2E4C-4C04-B03A-452635B8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914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Heat + water recovery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BE3ACD-D970-48F7-8AC0-B66BCEF1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7813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03D500-8109-4765-A737-4F50A82FE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2400300"/>
            <a:ext cx="180975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4F813E-6870-4EFF-B0A5-F27A70AB0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33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RETURN TANK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631834-C3E9-42B8-BE9F-7792607B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914650"/>
            <a:ext cx="1581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Polished condensate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E73FD96-1373-4011-87A1-45EB5DEB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10763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• Condenser heat goes through a heat exchanger to fish water, root zones or space heating.</a:t>
            </a:r>
          </a:p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• Greenhouse humidity is controlled by dehumidification/condensing surfaces—not by injecting free steam.</a:t>
            </a:r>
          </a:p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• Condensate is tested and treated before reuse; corrosion chemistry and food safety matter.</a:t>
            </a:r>
          </a:p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• *Prefer direct heat. ORC/steam power only after a bankable heat-grade and duty-cycle study.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FB0E662-9FC9-4B27-BDC1-40E16F953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69DA56-66A7-43AD-894A-709EB686E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5704316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C7CB46-0767-46D8-BB4D-783999C9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2 • SITE RECOVERY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A20D28-CF83-4B55-B61D-F798F35A2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“Unfarmable” is a diagnosis, not a single land type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2C70A9-9381-4905-A8DD-1FBBAC7F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Contain contamination, import clean growing media and prove the carbon claim.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34FDA-5C59-4FF9-BB7F-1817E857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60A9F-5056-487A-AF4E-80D282E29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EC9F7-B2B3-4F85-A37C-02CE9EB71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352425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61CD6E-EBA9-481A-B276-008DD40D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66675" cy="1790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52C9C3-4622-468E-B1D6-9703B16C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145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QUARRY / HARDSTAND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66AAF-CC19-4411-B462-A40D0A0A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38400"/>
            <a:ext cx="31623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Modular foundations; capture roof water; wind and drainage design.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CB598-D3C9-4542-B447-781AA926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62150"/>
            <a:ext cx="352425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9F8C04-6CBE-4080-B95D-0A570352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62150"/>
            <a:ext cx="66675" cy="1790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35358-FAF2-4943-A149-392B4614D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1145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COMPACTED / SALINE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20E4DC-E289-46CF-AA0E-0FC04179C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38400"/>
            <a:ext cx="31623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Raised contained beds; manage salts; avoid contact with hostile soil.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0BFD14-AC63-4396-A329-B59A84F5F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62150"/>
            <a:ext cx="3524250" cy="1790700"/>
          </a:xfrm>
          <a:prstGeom xmlns:a="http://schemas.openxmlformats.org/drawingml/2006/main" prst="roundRect">
            <a:avLst>
              <a:gd name="adj" fmla="val 638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D2F174-50B6-4CD1-9656-226EFCDA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62150"/>
            <a:ext cx="66675" cy="1790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3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904DA8-15D3-4108-8303-94DF5A96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114550"/>
            <a:ext cx="3162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BROWNFIELD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0C04D-EC4C-4327-88E4-88D665BB5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38400"/>
            <a:ext cx="31623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Phase I/II contamination assessment; sealed floor and clean logistics.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700303-0A66-4D45-ABEC-6F52E561D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019550"/>
            <a:ext cx="11277600" cy="165735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13636E-AA95-4D05-817C-7368F2C02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2190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CO₂ pathway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8F7242-197E-4254-BB17-44B20EB10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4114800"/>
            <a:ext cx="8382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Plants and algae can use compatible CO₂, but “scrubbing” is not permanent removal unless carbon is stored or displaced credibly. Measure the whole life cycle. Route safe biomass to products, soil amendment or engineered biochar; screen any exhaust for contaminants first.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19D458-D942-4A27-BCDF-7AA3C1002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010150"/>
            <a:ext cx="838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34B4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34B45"/>
                </a:solidFill>
                <a:latin typeface="Arial"/>
                <a:ea typeface="Arial"/>
                <a:cs typeface="Arial"/>
              </a:rPr>
              <a:t>Hydrogen combustion makes water—not CO₂. Keep the carbon loop separate.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8FCF7A-1CCD-48DA-BA2B-0978372C6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83BD02-D07A-47D1-A967-60D866B52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52403849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3B879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1A9DA6-AA63-4E1A-93AD-3C6B76C9C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SECTION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510DDD-81B7-4565-AB70-C1A9F57C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5429250" cy="2228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Aquaponics:</a:t>
            </a:r>
          </a:p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living treatment plant</a:t>
            </a:r>
          </a:p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that also grows food.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B18BC-72E5-4C5A-B1DE-2CB83EF4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4953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AF7FA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EAF7FA"/>
                </a:solidFill>
                <a:latin typeface="Arial"/>
                <a:ea typeface="Arial"/>
                <a:cs typeface="Arial"/>
              </a:rPr>
              <a:t>Fish, microbes, plants, water chemistry and backup power must be designed as one biological system.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81DE8B-21AE-44D0-8734-B3B62F24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838200"/>
            <a:ext cx="43815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244A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222957-7F39-4042-9CD7-E2BDB57C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000125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FISH TANK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282A0B-55E7-4C37-A5D8-D773F580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362075"/>
            <a:ext cx="3619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feed → fish → ammonia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57C33F-5C8A-4D50-A09D-EE6BAB7EA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8125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BB7165-B072-4E02-93E0-62DAC6816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857500"/>
            <a:ext cx="438150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362B35-C7A7-4903-BA35-B6FE99E08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009900"/>
            <a:ext cx="1619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BIOFILTER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900DA-745C-4412-BCED-D9C42C04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333750"/>
            <a:ext cx="3714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ammonia → nitrite → nitrate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742F78-31E1-4159-B74D-F878D8D0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171950"/>
            <a:ext cx="666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72619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A7CCB-E177-4A06-AFBC-A74E2E3B3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648200"/>
            <a:ext cx="43815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EAF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3C2915-0DFF-4226-98DA-AFF1EF10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4819650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PLANT BEDS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516AB2-B597-47C8-99F3-BF8440B8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5181600"/>
            <a:ext cx="3714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roots take nutrients • clean water returns</a:t>
            </a:r>
          </a:p>
        </p:txBody>
      </p:sp>
    </p:spTree>
    <p:extLst>
      <p:ext uri="{BB962C8B-B14F-4D97-AF65-F5344CB8AC3E}">
        <p14:creationId xmlns:p14="http://schemas.microsoft.com/office/powerpoint/2010/main" val="71106850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49BF9FA-7409-4ADD-99C5-16214F82E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3 • THE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E28B2B-A15D-43BF-BD85-958301F7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How aquaponics 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C3B60-0860-4F84-983E-20DE0839C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Water recirculates; feed, oxygen, top-up water and careful management still enter.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865E1-30E0-43B6-A22B-12A4D6C1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09DEF-F590-409E-8F7F-1320193F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BD6331-8473-42C2-ABA2-010AB79DC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80975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418041-C4F3-4560-8092-5FE75D583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885950"/>
            <a:ext cx="2209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1  FEED + FISH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B09A33-4BDB-4793-801D-2E290D3B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2143125"/>
            <a:ext cx="2209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Protein enters; fish grow and excrete ammonia.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32BA74-93A8-497F-8A2C-2E03272F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8575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EBD819-A536-4A70-8D0D-76167BAB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2933700"/>
            <a:ext cx="2209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2  SOLIDS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44844B-BD51-4C0E-9BDC-618B33BC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3190875"/>
            <a:ext cx="2209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Settle/remove faeces and uneaten feed; mineralise safely.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55320-5FE6-4700-A52B-DFCCE0EC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7625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0FC3FA-8294-4D6D-A7AA-3DCE0CB4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838700"/>
            <a:ext cx="2209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3  BIOFILTER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514FE9-96BD-4E29-A6A5-39A5C0664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5095875"/>
            <a:ext cx="2209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Nitrifying microbes convert ammonia to plant-available nitrate.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DC7F86-50EC-44F7-B26B-272EBFA2F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47625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2E802-E418-4FCF-AAF0-F29DD8AF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4838700"/>
            <a:ext cx="2209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4  PLANTS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32AA3E-6364-49F3-823B-58E44AB8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5095875"/>
            <a:ext cx="2209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Roots take nitrate and other nutrients; clean water leaves.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2086D9-A96C-4A81-B787-53D572C2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2476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9286EC-F909-4351-8E6E-1C01BD99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2933700"/>
            <a:ext cx="22098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5  SUMP + PUMP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626402-66EC-4808-91DE-2F01B0C1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3190875"/>
            <a:ext cx="22098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Water returns to fish with oxygen and stable flow.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E09F13-F562-4715-870D-E5437622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143250"/>
            <a:ext cx="1524000" cy="1428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70150C-5530-47CC-97AC-47A6C61CC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3467100"/>
            <a:ext cx="11811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24/7</a:t>
            </a:r>
          </a:p>
          <a:p xmlns:a="http://schemas.openxmlformats.org/drawingml/2006/main">
            <a:pPr algn="ctr">
              <a:defRPr sz="1425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AERATION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CB6F8B-2B49-498A-A566-55D864FD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3D501E-1014-439B-96A7-6CB01BD36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52728763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E63A80-C10D-456B-98FF-D9BCBAEE9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3 •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2708D-4DCD-47EF-A31D-2F047D08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The nitrogen cycle is the engine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884593-977D-4B79-A6F8-398896CC7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Nitrifying communities need oxygen, surface area, alkalinity, stable temperature and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2DAE0-9861-40C0-BB53-AB62B8F6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43847D-C89E-4AAB-8B2A-F9C994A4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6DB80-D26E-4938-8ED7-DD46E06B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171700"/>
            <a:ext cx="24384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175114-E099-4CA1-AC81-555AD92F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213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FISH + FEED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2A7D29-3960-43A6-AD4B-605E8B4A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NH₃ / NH₄⁺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BB80FF-222A-4624-B38B-F435B408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33800"/>
            <a:ext cx="2057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Toxicity rises with pH and temperature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ED3829-34B5-4F4F-BD4D-800F28CC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1432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4553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2AD9EA-E126-4C61-8C18-1D0F4D5D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171700"/>
            <a:ext cx="24384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E33541-4430-4DD8-AA14-6F78C5AB1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343150"/>
            <a:ext cx="213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AMMONIA OXIDISERS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435C77-016C-4AA1-A747-E30706EDC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952750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NO₂⁻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FD429-9261-4920-9BBD-8768D64F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733800"/>
            <a:ext cx="2057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Nitrite interferes with oxygen transport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F0839F-1DD3-47F7-8DE9-E7410EB0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1432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4553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EBA5AD-D565-4B6A-A4F3-AD81E1F7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171700"/>
            <a:ext cx="24384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77C8F7-2C35-413D-8B73-70AD76D7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343150"/>
            <a:ext cx="213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NITRITE OXIDISERS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F76EAA-E065-4A87-98AC-CB7121A7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952750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NO₃⁻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E8291F-5BCA-4EB6-B8C5-925A00E3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33800"/>
            <a:ext cx="2057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Often dominated by Nitrospira-like organisms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CFD851-130D-4981-864E-FDBE7C0E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43250"/>
            <a:ext cx="304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4553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E980C0-B4E3-4B48-956C-48DD0E9D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171700"/>
            <a:ext cx="2438400" cy="2381250"/>
          </a:xfrm>
          <a:prstGeom xmlns:a="http://schemas.openxmlformats.org/drawingml/2006/main" prst="roundRect">
            <a:avLst>
              <a:gd name="adj" fmla="val 4800"/>
            </a:avLst>
          </a:prstGeom>
          <a:solidFill xmlns:a="http://schemas.openxmlformats.org/drawingml/2006/main">
            <a:srgbClr val="EAF2D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6C5FB5-E095-4E55-A030-57C7E8074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43150"/>
            <a:ext cx="2133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PLANT ROOTS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2DD209-C234-4399-8032-0A379CB93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952750"/>
            <a:ext cx="21336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BIOMASS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C97F5F1-28DF-4915-AD85-ABD6326E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733800"/>
            <a:ext cx="2057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Harvest exports nitrogen from the loop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CE1399-3654-44D1-9F37-C1049348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95850"/>
            <a:ext cx="10896600" cy="1009650"/>
          </a:xfrm>
          <a:prstGeom xmlns:a="http://schemas.openxmlformats.org/drawingml/2006/main" prst="roundRect">
            <a:avLst>
              <a:gd name="adj" fmla="val 11321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D40E2D-C9AB-4ABE-9BDF-FAA192F7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292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Operating compromise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121727D-A095-4959-9BB6-B566499B2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86050" y="4953000"/>
            <a:ext cx="84391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Many systems target roughly pH 6.8–7.2, but the safe range is species- and design-dependent. Track pH, alkalinity, dissolved oxygen, temperature, total ammonia, nitrite, nitrate and flow—then respond to trends, not one number.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E33D4A-8CC9-46A6-8DB6-C298DEDFC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58398E-6C61-4DA6-AD44-C4D2C404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7551818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0D9B67-406D-487D-AFB5-31E88936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3 • GROW MEDIA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0ACA65-A9A4-4928-A3B0-B6150EC4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Volcanic rock can host roots and bacteria—but it is not magic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03FFED-15F4-46B4-AA58-993E47BC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Media beds combine plant support, biofilm habitat and some solids handling.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C174D4-F0BD-4EFB-8830-6C7ED8E6F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4DBB0-528C-4812-8619-7CC3836F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ECDD4-4EB0-4BEC-B91E-B09C20493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36195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54589-1D9B-416F-83B6-F5694FEC6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81200"/>
            <a:ext cx="66675" cy="3371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79174C-3C53-4727-BA75-378D38535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33600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WASHED LAVA / PUMICE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547D5-7FE7-447A-A8FE-3C671B8C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325755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Porous and high-surface-area. Test that it is inert and food-safe. Typical coarse media is roughly 12–20 mm. Heavy beds need structural design; sharp edges and trapped solids need management.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B85236-DD64-4832-AEFA-FD0DA473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81200"/>
            <a:ext cx="36195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17F295-447A-4DC1-BB74-4CC45975E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981200"/>
            <a:ext cx="66675" cy="3371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3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D1AA34-6DE2-4011-AC7D-9663DE6F3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133600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EXPANDED CLAY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35DFEB-226A-45AB-843E-4854D68C0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57450"/>
            <a:ext cx="325755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Light, plant-friendly and easy to handle, but more expensive and can float initially. Useful where structure or ergonomics matters.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EDDB45-118E-4E13-9A5F-CA4E4D955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81200"/>
            <a:ext cx="3619500" cy="337185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D34232-80FD-4C9A-951D-DBA257CC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81200"/>
            <a:ext cx="66675" cy="3371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A7B59C-06D3-4D9D-81F2-0C9C4EA8D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133600"/>
            <a:ext cx="3257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WASHED GRAVEL / GLASS FOAM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7CC648-E293-4138-BEC7-54588191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325755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Locally available options may reduce cost. Check pH reaction, contaminants, grading, abrasion and embodied impacts.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E6ADB4-3BAC-4AB3-83FC-0552C853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600700"/>
            <a:ext cx="11277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5AD342-0907-4298-9D52-179BF77DB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959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142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Design rule  pre-filter solids before dense media; provide clean-outs and avoid anaerobic pockets. Never use unknown demolition aggregate.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F0E448-D447-45A0-9A0E-EEE6F890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636E55-5612-483A-901F-DCF0F3521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86250428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DCED47DF-14BE-48F9-ABDE-8A497814E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3 • SYSTEM CHOICE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65E687-EB38-49B9-9714-73744DD3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Match the hydraulic system to crop, solids load and operator skill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FEBC09-366A-447B-A988-A4E4A7055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Core aquaponics favours fast crops; trees belong in a separated nursery or polishing loop.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A44B3-9FDD-4E34-A828-AAEB96D1C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17EF4F-4133-46E8-B445-21399E62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75F8E-B55D-4715-BB72-3F16A6284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85950"/>
            <a:ext cx="2476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23ED45-CC5C-486B-A6AE-5625D2E5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14525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SYSTEM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BA375-554B-4616-AB55-507BEF435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1885950"/>
            <a:ext cx="21907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6920A-7174-4DFD-96DE-D7C7496C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914525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BEST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A7B36-714D-4FC7-8E99-C99B6A83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1885950"/>
            <a:ext cx="2857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61B32A-8479-4BCE-8235-BB7C8A8A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914525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STRENGTH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963696-C7A6-4F2C-84B0-33DB6F1CD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1885950"/>
            <a:ext cx="32385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626374-DD09-4C09-858D-D4B09E53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914525"/>
            <a:ext cx="304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WATCH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821216-4E3E-4E22-A694-5600C450A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305050"/>
            <a:ext cx="2476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5E8760-F2FF-4D71-B007-4C49B7EC1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3622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Flood-and-drain media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FB7453-8D6C-4DF2-BACE-0D8963D5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305050"/>
            <a:ext cx="21907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D1B6F5-4C8F-411A-A3D8-00177E11E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36220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Herbs, mixed crops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36EEF-FEDB-4B50-8014-CE134E29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305050"/>
            <a:ext cx="2857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56A29-A012-4461-9124-B5E24D69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36220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Tolerant, accessible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AAA597-ECA6-4A34-9D4F-A7D7EC97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305050"/>
            <a:ext cx="3238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A728CC-BD50-43C8-BEBA-9839DA2C7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3622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Heavy; solids can accumulate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C040F1-3B43-49A8-AF40-FB4236032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990850"/>
            <a:ext cx="2476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15B07B-AC9B-4934-B902-9837B5432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0480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Deep-water culture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5AAFEA-B5B6-4C24-8BFF-5EFBE944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990850"/>
            <a:ext cx="21907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1B972A-725D-402C-8727-6E0906C6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04800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Leafy greens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9CA285-180B-4C72-B76E-C7AA6CBA7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2990850"/>
            <a:ext cx="2857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C8F4CB1-6AAA-47C2-A326-7C8867A3B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04800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Stable root-zone water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0CF0EA-B276-4B82-B5B0-90290879D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2990850"/>
            <a:ext cx="3238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2DF8AB-D2B0-47CD-B257-52092342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0480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Needs good solids removal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2D6410-7250-4774-B27C-F4FE3B27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76650"/>
            <a:ext cx="2476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DA84946-58BF-4540-B25A-D09B7957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338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NFT channels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AFC2D67-56B2-46BF-B1E4-FC418A741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676650"/>
            <a:ext cx="21907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EFEC822-1C7A-4DAB-8B60-883B0EAC5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73380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Small leafy crops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EA5810-024E-4238-A079-4CA33AA2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676650"/>
            <a:ext cx="2857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6663FC2-56EF-41A1-A73F-6D277865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373380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Low water volume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B093C10-0663-451D-890C-9E0C4B0A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3676650"/>
            <a:ext cx="3238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E6F8D22-47CC-46FE-8BBC-7E949B410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7338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Sensitive to blockage/pump failure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2B9EB92-8423-4AC5-B8E2-CDA232129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62450"/>
            <a:ext cx="2476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E090B60-3AD0-485D-99FB-4B542D40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196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Dutch buckets / wicking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0C94F1D-EBFC-45C9-9BF2-8834BF83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362450"/>
            <a:ext cx="21907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AE4FA84-7478-4C78-A9A4-B81E07CC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41960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Fruiting crops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1ED98E4-F037-406F-A06C-DD913E6F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362450"/>
            <a:ext cx="2857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5886C18-BAAA-4346-BC15-8296AAFBD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41960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Modular root volume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1C7082-E09F-48BE-8C26-7EF9F3D3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4362450"/>
            <a:ext cx="3238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5847C40-E974-40BC-9A43-D9363B9E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4196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More plumbing and balancing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43D237B-B0BF-411E-B32E-48D556A13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048250"/>
            <a:ext cx="2476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0AF726F-DDD3-43BD-8CCD-225BC4F4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105400"/>
            <a:ext cx="228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Tree nursery / orchard loop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BE012B8-B0F0-4E5F-95AF-BE2D33FF4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048250"/>
            <a:ext cx="219075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7280BB9-DFEA-4C0C-821C-0CB302000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510540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Young trees, shrubs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E2630BD-9CE3-45A3-BCDE-04045CB61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5048250"/>
            <a:ext cx="2857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4200293-86D3-48F7-8940-5EADCA5AB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105400"/>
            <a:ext cx="2667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Uses filtered purge water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E349576-3928-4BBB-9D59-41FECED71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048250"/>
            <a:ext cx="32385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CC6C0"/>
            </a:solidFill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760EA3B-F008-4323-8F38-A2D6C1BF2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5105400"/>
            <a:ext cx="304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Separate hydraulics; roots must not clog fish loop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90CB852-6D6D-44EC-A054-546BCB072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745150A-07B8-409E-99AD-31AAB20FB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9981871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A00A06-2D92-4DD1-A062-A3D06CCB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3 • COMMISSIONING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26802-D5B6-4F11-8526-F5789FEE9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Cycle the biology before loading the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78CF87-9B02-4095-A8F7-A6353B08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A typical biofilter may need roughly 4–8 weeks; temperature, inoculum and loading change the timing.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8C017-8D1F-459E-84C7-9D9B15818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32DC75-DE09-4422-84E9-BBD1AEA3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46BF46-9AAB-49A9-9090-4807E187A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95500"/>
            <a:ext cx="2533650" cy="2266950"/>
          </a:xfrm>
          <a:prstGeom xmlns:a="http://schemas.openxmlformats.org/drawingml/2006/main" prst="roundRect">
            <a:avLst>
              <a:gd name="adj" fmla="val 5042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D0877-F051-461D-96A2-5EC3D02B8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669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9C017B-4A78-4884-B554-E89D0E3D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669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WEEK 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4D263-CF09-4A16-8CC2-6AAB1186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81300"/>
            <a:ext cx="21526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Leak test • disinfect/rinse appropriately • verify materials • calibrate probes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980EE5-2718-410E-8AD5-A3CA0D69B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095500"/>
            <a:ext cx="2533650" cy="2266950"/>
          </a:xfrm>
          <a:prstGeom xmlns:a="http://schemas.openxmlformats.org/drawingml/2006/main" prst="roundRect">
            <a:avLst>
              <a:gd name="adj" fmla="val 5042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C941C3-D66F-4226-B292-795420E4F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2669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6891D-5C0B-48D4-91B0-618D2EDB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22669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WEEKS 1–2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E2AA9-D98A-477C-924E-5E2130B76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81300"/>
            <a:ext cx="21526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Fishless or very low-load cycling • add ammonia source responsibly • run aeration 24/7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4EC58C-4B34-4D1A-BDF8-F92351FB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95500"/>
            <a:ext cx="2533650" cy="2266950"/>
          </a:xfrm>
          <a:prstGeom xmlns:a="http://schemas.openxmlformats.org/drawingml/2006/main" prst="roundRect">
            <a:avLst>
              <a:gd name="adj" fmla="val 5042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797E97-8579-4BB8-914B-33961054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2669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963FBC-E805-4322-A5D9-09D617967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2669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WEEKS 2–6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31E996-FD72-413D-A39F-0CFF564C2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81300"/>
            <a:ext cx="21526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Watch ammonia rise/fall, then nitrite rise/fall; protect alkalinity and oxygen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218562-E06C-4248-86D6-42003BA4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95500"/>
            <a:ext cx="2533650" cy="2266950"/>
          </a:xfrm>
          <a:prstGeom xmlns:a="http://schemas.openxmlformats.org/drawingml/2006/main" prst="roundRect">
            <a:avLst>
              <a:gd name="adj" fmla="val 5042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110550-C3F1-4C8D-9E6B-A6081DE8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2266950"/>
            <a:ext cx="17145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77DD91-BDC8-4AB1-B11D-EAF6A599C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266950"/>
            <a:ext cx="152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GO / NO-GO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33CD3A-8A54-403B-B688-415CDFC6E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781300"/>
            <a:ext cx="21526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2211B"/>
                </a:solidFill>
                <a:latin typeface="Arial"/>
                <a:ea typeface="Arial"/>
                <a:cs typeface="Arial"/>
              </a:rPr>
              <a:t>Only stock gradually when both conversion steps are demonstrated under a test load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6927C42-52DB-4778-8653-6028E2D8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86300"/>
            <a:ext cx="11277600" cy="1276350"/>
          </a:xfrm>
          <a:prstGeom xmlns:a="http://schemas.openxmlformats.org/drawingml/2006/main" prst="roundRect">
            <a:avLst>
              <a:gd name="adj" fmla="val 8955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F623A2-1373-470E-BAD4-DCD7798EA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114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Daily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F9C1BD-BCAA-4A54-B6B1-9A89FE7D9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81965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temperature • dissolved oxygen • flow • fish behaviour • mortalities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33936A8-05FD-44D8-AA22-EDE59ACE0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90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417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Frequent / trend-based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56B852-131F-4F6A-B642-8C0C4690A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238750"/>
            <a:ext cx="876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pH • alkalinity • ammonia • nitrite • nitrate • make-up water • feed • plant deficiency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A9E5BB-98D9-4F7D-B681-0236E4E0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89DD0D2-3951-4D7C-A31E-966C23AE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33963980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FEC237A-0DA4-4B81-B9E5-99183942C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SECTION 3 • OPERABILITY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735F3-039D-46F9-AE60-A94DA612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Aeration and flow are life-support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AB497-DCDF-401B-A6C0-E6B688CBD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Design failure modes before selecting fish or crops.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DD2C8-01CB-41D1-A90A-45D31407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54BBB5-04D8-4B2E-AF56-8F7319175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01501-9614-455F-AD60-95DE4C5F4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53911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482B6D-2BF4-4476-AB05-21CEA07D5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962150"/>
            <a:ext cx="66675" cy="1562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34B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AAE6C9-6983-4CBC-9457-FF4B1D0B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1455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REDUNDANCY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82C546-D95E-4063-8E98-6B38FAA45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38400"/>
            <a:ext cx="5029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Dual air pumps • UPS/battery • high/low water alarms • gravity overflow • spare pump • isolation valves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09A22-E808-4310-9CE6-9597EA875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62150"/>
            <a:ext cx="53911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226E03-E70C-4669-BCD7-77A7C39E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62150"/>
            <a:ext cx="66675" cy="1562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87F151-BA63-4BDD-9421-CF0E6963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1455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BIOSECURITY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55BB56-97E9-4653-8E37-D698639C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438400"/>
            <a:ext cx="5029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Quarantine • controlled movements • mortality plan • cleaning zones • trained staff • welfare checks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617992-1AC9-4766-B2B8-55B20041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71900"/>
            <a:ext cx="53911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6F62AA-E0AB-4BB5-9CB6-80827CD3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71900"/>
            <a:ext cx="66675" cy="1562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6B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9CA002-141E-4B60-89E8-FF1E5944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243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FOOD SAFETY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08AB2C-31E3-4280-969D-AFEF85DE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48150"/>
            <a:ext cx="5029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Potable-quality top-up • backflow prevention • HACCP • chemical/pathogen controls • clean harvest areas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81973C-46EA-40C0-BC3C-0E8E976F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771900"/>
            <a:ext cx="5391150" cy="15621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716257-6AC8-4FA0-8D14-49176BA4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771900"/>
            <a:ext cx="66675" cy="1562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B879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0C853C-BC4D-4F60-A0C8-D28D2EBE2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924300"/>
            <a:ext cx="5029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UK COMPLIANCE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E7812E-FD48-46C1-BBBE-B3B093F1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248150"/>
            <a:ext cx="50292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Register cropping-water/aquaponic systems where required • authorise species and movements • planning, abstraction/discharge and waste checks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75929A-D480-472A-8B4C-06195943B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829300"/>
            <a:ext cx="11277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Species choice follows water temperature and permissions: trout suit cool systems; tilapia generally need heat and non-native controls. Do not choose fish from yield spreadsheets alone.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43CEAD-1F75-494D-B5A1-EA667D845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965184-3225-4518-B498-7D6C6196A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75881560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552E82-9E9F-47CC-8346-6C7713B3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66700"/>
            <a:ext cx="609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F6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F6B4F"/>
                </a:solidFill>
                <a:latin typeface="Arial"/>
                <a:ea typeface="Arial"/>
                <a:cs typeface="Arial"/>
              </a:rPr>
              <a:t>IMPLEMENTATION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C6A3D6-05CE-4C2F-B0CF-2CB3DD6F6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14350"/>
            <a:ext cx="1114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A 24-month pilot converts conviction into investable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680E12-46B3-46A4-8F87-0730AF870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668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Stage gates protect farmers, fish, public money and community trust.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E26D3E-F9FA-4257-8D09-9BF40074E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002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99215-A22C-42A7-9E9F-1C806CEF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55645D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64EABD-F813-4DB3-87B8-02587E297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038350"/>
            <a:ext cx="2533650" cy="30861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458BD8-504D-4518-A8D1-3078645B5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228850"/>
            <a:ext cx="2152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0–3 mo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6FA6A-4FF4-49AF-9734-E51756A78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6860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SELECT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50ABCF-1E5B-43C4-A88C-0B7558A78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276600"/>
            <a:ext cx="21526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Sites, partners, baseline water/soil/energy, permissions and independent engineering review.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8660F-83B9-4F4D-8CA7-72E4E6BC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038350"/>
            <a:ext cx="2533650" cy="30861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0124FC-AFC0-428C-AE51-E26AD4BA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228850"/>
            <a:ext cx="2152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3–6 mo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2DBC4C-CF1B-4DC4-94AD-8550E731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6860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3B5C3-9133-4EC4-B931-A4E31E7D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76600"/>
            <a:ext cx="21526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Planting plans, hydraulic models, hazard studies, procurement and steward agreements.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CE2A2E-1F0E-4AFC-9CF8-288E6548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38350"/>
            <a:ext cx="2533650" cy="30861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D9EE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45B85A-228C-4FE7-AEDA-2D5304D9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228850"/>
            <a:ext cx="2152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6–12 mo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F1B78A-504B-4410-8EE2-8F53C485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860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B9A727-A4D8-445C-AB46-F6DE49A7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76600"/>
            <a:ext cx="21526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Plant first tree strips; commission water storage; construct one Green Tent/aquaponic demonstrator.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CCCA98-D7CB-45B5-B2D0-8F40712C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038350"/>
            <a:ext cx="2533650" cy="3086100"/>
          </a:xfrm>
          <a:prstGeom xmlns:a="http://schemas.openxmlformats.org/drawingml/2006/main" prst="roundRect">
            <a:avLst>
              <a:gd name="adj" fmla="val 4511"/>
            </a:avLst>
          </a:prstGeom>
          <a:solidFill xmlns:a="http://schemas.openxmlformats.org/drawingml/2006/main">
            <a:srgbClr val="F7F8F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5FF946-5AD8-4E6C-96B3-861E7E3A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228850"/>
            <a:ext cx="21526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3B879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3B879E"/>
                </a:solidFill>
                <a:latin typeface="Arial"/>
                <a:ea typeface="Arial"/>
                <a:cs typeface="Arial"/>
              </a:rPr>
              <a:t>12–24 mo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FACDAB-ECE5-49C2-A192-B5E8ECBD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686050"/>
            <a:ext cx="2152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PROVE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455CA7-F23A-4246-BA3D-78CBD610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276600"/>
            <a:ext cx="21526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Publish survival, yield, input, welfare, water, energy, carbon and financial data.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00FBE8-073B-48AB-961F-A15317A2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391150"/>
            <a:ext cx="10991850" cy="704850"/>
          </a:xfrm>
          <a:prstGeom xmlns:a="http://schemas.openxmlformats.org/drawingml/2006/main" prst="roundRect">
            <a:avLst>
              <a:gd name="adj" fmla="val 16216"/>
            </a:avLst>
          </a:prstGeom>
          <a:solidFill xmlns:a="http://schemas.openxmlformats.org/drawingml/2006/main">
            <a:srgbClr val="15362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E3BF21-97BC-4FBA-BACD-ED2A8BCA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05450"/>
            <a:ext cx="106108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0871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Publish the failures too. Open operating data is the fastest route from “interesting idea” to standards, finance and farmer confidence.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7C54A2-6BD5-4420-95AF-24179F65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15100"/>
            <a:ext cx="112776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C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79A450-65EF-4326-8149-C99FBDBC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553200"/>
            <a:ext cx="981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55645D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5645D"/>
                </a:solidFill>
                <a:latin typeface="Arial"/>
                <a:ea typeface="Arial"/>
                <a:cs typeface="Arial"/>
              </a:rPr>
              <a:t>UK perennial food, water &amp; controlled-environment farming proposal • 2026</a:t>
            </a:r>
          </a:p>
        </p:txBody>
      </p:sp>
    </p:spTree>
    <p:extLst>
      <p:ext uri="{BB962C8B-B14F-4D97-AF65-F5344CB8AC3E}">
        <p14:creationId xmlns:p14="http://schemas.microsoft.com/office/powerpoint/2010/main" val="163069227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536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08400D-E165-4752-AEAF-4F57AE237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11049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174DB7-0DE5-4BD7-B53A-F95D3D60C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85800"/>
            <a:ext cx="914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2211B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12211B"/>
                </a:solidFill>
                <a:latin typeface="Arial"/>
                <a:ea typeface="Arial"/>
                <a:cs typeface="Arial"/>
              </a:rPr>
              <a:t>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E04B04-3523-43C6-8095-0B95638C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096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Start where benefits arrive fastest.</a:t>
            </a:r>
          </a:p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Measure what takes longer.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E0CC69-087D-4DB1-B6E9-3E774309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71800"/>
            <a:ext cx="10668000" cy="19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9D36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A88E4-C2A8-4E2E-BB60-AEDF4F799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5999D2-BEA4-435A-94DF-BB892124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766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Protect and map existing perennial assets now.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F44C12-8CA5-483A-B38B-B0B3854D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9095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7958F-4778-414C-A522-A19716E15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79095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Fund fast-bearing perennial strips and aftercare this planting season.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446495-2E89-467B-B9CD-125CDF1F6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175AC9-1607-49D9-A6BB-5807EC447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3053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Create an annual-equivalent business water resilience standard.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2DD68-002C-4FDF-897B-2526E137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81965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49098D-44F9-419D-9F99-C9E3242D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81965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Commission one independently reviewed Green Tent + aquaponics pilot.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BEA35-0588-493C-85D6-F79C7F95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34000"/>
            <a:ext cx="438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D36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B9D36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0FAB57-ACC7-46A6-8EA7-23C0EF11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334000"/>
            <a:ext cx="933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Publish two years of open technical, welfare and financial results.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40440A-4CDC-4E52-A533-3F48AD70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76950"/>
            <a:ext cx="742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DDE9E2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DDE9E2"/>
                </a:solidFill>
                <a:latin typeface="Arial"/>
                <a:ea typeface="Arial"/>
                <a:cs typeface="Arial"/>
              </a:rPr>
              <a:t>Food • water • shade • soil • energy • skills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786D46-1939-4F6A-B51C-478969FE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6038850"/>
            <a:ext cx="35433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3621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DDE9E2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DDE9E2"/>
                </a:solidFill>
                <a:latin typeface="Arial"/>
                <a:ea typeface="Arial"/>
                <a:cs typeface="Arial"/>
              </a:rPr>
              <a:t>Engineering detail to be completed by qualified multidisciplinary teams.</a:t>
            </a:r>
          </a:p>
        </p:txBody>
      </p:sp>
    </p:spTree>
    <p:extLst>
      <p:ext uri="{BB962C8B-B14F-4D97-AF65-F5344CB8AC3E}">
        <p14:creationId xmlns:p14="http://schemas.microsoft.com/office/powerpoint/2010/main" val="72089927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2026-08-19T17:27:50.9280000Z</dcterms:created>
  <dcterms:modified xsi:type="dcterms:W3CDTF">2026-08-19T17:27:50.9280000Z</dcterms:modified>
</coreProperties>
</file>